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0"/>
  </p:notesMasterIdLst>
  <p:sldIdLst>
    <p:sldId id="260" r:id="rId6"/>
    <p:sldId id="288"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66" r:id="rId22"/>
    <p:sldId id="276" r:id="rId23"/>
    <p:sldId id="277" r:id="rId24"/>
    <p:sldId id="278" r:id="rId25"/>
    <p:sldId id="279" r:id="rId26"/>
    <p:sldId id="280" r:id="rId27"/>
    <p:sldId id="281" r:id="rId28"/>
    <p:sldId id="287"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1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2" autoAdjust="0"/>
    <p:restoredTop sz="94708" autoAdjust="0"/>
  </p:normalViewPr>
  <p:slideViewPr>
    <p:cSldViewPr>
      <p:cViewPr varScale="1">
        <p:scale>
          <a:sx n="68" d="100"/>
          <a:sy n="68"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082BF-01F3-421E-91F0-FC946BA44596}" type="datetimeFigureOut">
              <a:rPr lang="zh-CN" altLang="en-US" smtClean="0"/>
              <a:pPr/>
              <a:t>2013-2-17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C250-2565-412E-8789-57FC1E9E09E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CB6C250-2565-412E-8789-57FC1E9E09EC}"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CB6C250-2565-412E-8789-57FC1E9E09EC}"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r>
              <a:rPr lang="en-US" altLang="zh-CN"/>
              <a:t>‹#›</a:t>
            </a:r>
          </a:p>
        </p:txBody>
      </p:sp>
      <p:sp>
        <p:nvSpPr>
          <p:cNvPr id="8" name="日期占位符 7"/>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r>
              <a:rPr lang="en-US" altLang="zh-CN"/>
              <a:t>‹#›</a:t>
            </a:r>
          </a:p>
        </p:txBody>
      </p:sp>
      <p:sp>
        <p:nvSpPr>
          <p:cNvPr id="4" name="日期占位符 3"/>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r>
              <a:rPr lang="en-US" altLang="zh-CN"/>
              <a:t>‹#›</a:t>
            </a:r>
          </a:p>
        </p:txBody>
      </p:sp>
      <p:sp>
        <p:nvSpPr>
          <p:cNvPr id="3" name="日期占位符 2"/>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p>
        </p:txBody>
      </p:sp>
      <p:sp>
        <p:nvSpPr>
          <p:cNvPr id="8" name="灯片编号占位符 7"/>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9" name="日期占位符 8"/>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p>
        </p:txBody>
      </p:sp>
      <p:sp>
        <p:nvSpPr>
          <p:cNvPr id="4" name="灯片编号占位符 3"/>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5" name="日期占位符 4"/>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p>
        </p:txBody>
      </p:sp>
      <p:sp>
        <p:nvSpPr>
          <p:cNvPr id="3" name="灯片编号占位符 2"/>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4" name="日期占位符 3"/>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6D5F23C3-F000-4FED-9463-96C44CA153B2}"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84353414-86A1-4747-A81C-D3ABC4B13BDE}" type="datetimeFigureOut">
              <a:rPr lang="zh-CN" altLang="en-US" smtClean="0"/>
              <a:pPr/>
              <a:t>2013-2-17</a:t>
            </a:fld>
            <a:endParaRPr lang="zh-CN" alt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sp>
        <p:nvSpPr>
          <p:cNvPr id="1028" name="Rectangle 4"/>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0">
                <a:ea typeface="宋体" pitchFamily="2" charset="-122"/>
              </a:defRPr>
            </a:lvl1pPr>
          </a:lstStyle>
          <a:p>
            <a:endParaRPr lang="zh-CN" altLang="en-US"/>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fld id="{6D5F23C3-F000-4FED-9463-96C44CA153B2}" type="slidenum">
              <a:rPr lang="zh-CN" altLang="en-US" smtClean="0"/>
              <a:pPr/>
              <a:t>‹#›</a:t>
            </a:fld>
            <a:endParaRPr lang="zh-CN" altLang="en-US"/>
          </a:p>
        </p:txBody>
      </p:sp>
      <p:sp>
        <p:nvSpPr>
          <p:cNvPr id="1031"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2" name="Rectangle 8"/>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fld id="{84353414-86A1-4747-A81C-D3ABC4B13BDE}" type="datetimeFigureOut">
              <a:rPr lang="zh-CN" altLang="en-US" smtClean="0"/>
              <a:pPr/>
              <a:t>2013-2-17</a:t>
            </a:fld>
            <a:endParaRPr lang="zh-CN" altLang="en-US"/>
          </a:p>
        </p:txBody>
      </p:sp>
      <p:pic>
        <p:nvPicPr>
          <p:cNvPr id="103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4" name="Line 4"/>
          <p:cNvSpPr>
            <a:spLocks noChangeShapeType="1"/>
          </p:cNvSpPr>
          <p:nvPr/>
        </p:nvSpPr>
        <p:spPr bwMode="auto">
          <a:xfrm>
            <a:off x="0" y="4171950"/>
            <a:ext cx="9144000" cy="0"/>
          </a:xfrm>
          <a:prstGeom prst="line">
            <a:avLst/>
          </a:prstGeom>
          <a:noFill/>
          <a:ln w="9525">
            <a:solidFill>
              <a:schemeClr val="bg1"/>
            </a:solidFill>
            <a:round/>
            <a:headEnd/>
            <a:tailEnd/>
          </a:ln>
        </p:spPr>
        <p:txBody>
          <a:bodyPr/>
          <a:lstStyle/>
          <a:p>
            <a:endParaRPr lang="zh-CN" altLang="en-US"/>
          </a:p>
        </p:txBody>
      </p:sp>
      <p:sp>
        <p:nvSpPr>
          <p:cNvPr id="5125" name="Rectangle 5"/>
          <p:cNvSpPr>
            <a:spLocks noChangeArrowheads="1"/>
          </p:cNvSpPr>
          <p:nvPr/>
        </p:nvSpPr>
        <p:spPr bwMode="gray">
          <a:xfrm>
            <a:off x="-9525" y="914400"/>
            <a:ext cx="9153525" cy="74613"/>
          </a:xfrm>
          <a:prstGeom prst="rect">
            <a:avLst/>
          </a:prstGeom>
          <a:gradFill rotWithShape="1">
            <a:gsLst>
              <a:gs pos="0">
                <a:srgbClr val="8BBDE3"/>
              </a:gs>
              <a:gs pos="50000">
                <a:srgbClr val="D8E9F6"/>
              </a:gs>
              <a:gs pos="100000">
                <a:srgbClr val="8BBDE3"/>
              </a:gs>
            </a:gsLst>
            <a:lin ang="0" scaled="1"/>
          </a:gradFill>
          <a:ln w="9525">
            <a:noFill/>
            <a:miter lim="800000"/>
            <a:headEnd/>
            <a:tailEnd/>
          </a:ln>
        </p:spPr>
        <p:txBody>
          <a:bodyPr wrap="none" anchor="ctr"/>
          <a:lstStyle/>
          <a:p>
            <a:endParaRPr lang="zh-CN" altLang="en-US">
              <a:ea typeface="宋体" pitchFamily="2" charset="-122"/>
            </a:endParaRPr>
          </a:p>
        </p:txBody>
      </p:sp>
      <p:grpSp>
        <p:nvGrpSpPr>
          <p:cNvPr id="2" name="Group 6"/>
          <p:cNvGrpSpPr>
            <a:grpSpLocks/>
          </p:cNvGrpSpPr>
          <p:nvPr/>
        </p:nvGrpSpPr>
        <p:grpSpPr bwMode="auto">
          <a:xfrm>
            <a:off x="285750" y="3071813"/>
            <a:ext cx="1143000" cy="1100137"/>
            <a:chOff x="5072066" y="3143248"/>
            <a:chExt cx="2005013" cy="2171712"/>
          </a:xfrm>
        </p:grpSpPr>
        <p:sp>
          <p:nvSpPr>
            <p:cNvPr id="5129" name="Oval 9"/>
            <p:cNvSpPr>
              <a:spLocks noChangeArrowheads="1"/>
            </p:cNvSpPr>
            <p:nvPr/>
          </p:nvSpPr>
          <p:spPr bwMode="gray">
            <a:xfrm>
              <a:off x="5715342" y="4857427"/>
              <a:ext cx="1219716" cy="457533"/>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5130" name="Picture 7" descr="glabal"/>
            <p:cNvPicPr>
              <a:picLocks noChangeAspect="1" noChangeArrowheads="1"/>
            </p:cNvPicPr>
            <p:nvPr/>
          </p:nvPicPr>
          <p:blipFill>
            <a:blip r:embed="rId14" cstate="print"/>
            <a:srcRect/>
            <a:stretch>
              <a:fillRect/>
            </a:stretch>
          </p:blipFill>
          <p:spPr bwMode="auto">
            <a:xfrm>
              <a:off x="5072066" y="3143248"/>
              <a:ext cx="2005013" cy="2057400"/>
            </a:xfrm>
            <a:prstGeom prst="rect">
              <a:avLst/>
            </a:prstGeom>
            <a:noFill/>
          </p:spPr>
        </p:pic>
      </p:grpSp>
      <p:sp>
        <p:nvSpPr>
          <p:cNvPr id="5127"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8"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7"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6149"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6153"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6154"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6151"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2"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71"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717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
        <p:nvSpPr>
          <p:cNvPr id="7174" name="Rectangle 6"/>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75"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6" name="Rectangle 8"/>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r>
              <a:rPr lang="en-US" altLang="zh-CN"/>
              <a:t>‹#›</a:t>
            </a:r>
          </a:p>
        </p:txBody>
      </p:sp>
      <p:sp>
        <p:nvSpPr>
          <p:cNvPr id="7177" name="Rectangle 9"/>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195"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8197"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8201"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8202"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8199"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200"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第五章</a:t>
            </a:r>
            <a:r>
              <a:rPr lang="en-US" altLang="zh-CN" sz="4000" dirty="0" smtClean="0">
                <a:latin typeface="+mj-ea"/>
              </a:rPr>
              <a:t>  </a:t>
            </a:r>
            <a:r>
              <a:rPr lang="zh-CN" altLang="zh-CN" sz="4000" dirty="0" smtClean="0">
                <a:latin typeface="+mj-ea"/>
              </a:rPr>
              <a:t>客户满意管理</a:t>
            </a:r>
            <a:br>
              <a:rPr lang="zh-CN" altLang="zh-CN" sz="4000" dirty="0" smtClean="0">
                <a:latin typeface="+mj-ea"/>
              </a:rPr>
            </a:br>
            <a:endParaRPr lang="zh-CN" altLang="en-US" sz="4000" dirty="0">
              <a:latin typeface="+mj-ea"/>
            </a:endParaRPr>
          </a:p>
        </p:txBody>
      </p:sp>
      <p:grpSp>
        <p:nvGrpSpPr>
          <p:cNvPr id="39" name="组合 38"/>
          <p:cNvGrpSpPr/>
          <p:nvPr/>
        </p:nvGrpSpPr>
        <p:grpSpPr>
          <a:xfrm>
            <a:off x="467544" y="2308448"/>
            <a:ext cx="8675686" cy="3352800"/>
            <a:chOff x="467544" y="2308448"/>
            <a:chExt cx="8675686" cy="3352800"/>
          </a:xfrm>
        </p:grpSpPr>
        <p:sp>
          <p:nvSpPr>
            <p:cNvPr id="5" name="AutoShape 5"/>
            <p:cNvSpPr>
              <a:spLocks noChangeArrowheads="1"/>
            </p:cNvSpPr>
            <p:nvPr/>
          </p:nvSpPr>
          <p:spPr bwMode="gray">
            <a:xfrm>
              <a:off x="467544" y="2308448"/>
              <a:ext cx="4025899" cy="3352800"/>
            </a:xfrm>
            <a:custGeom>
              <a:avLst/>
              <a:gdLst>
                <a:gd name="T0" fmla="*/ 2034949 w 21600"/>
                <a:gd name="T1" fmla="*/ 0 h 21600"/>
                <a:gd name="T2" fmla="*/ 595976 w 21600"/>
                <a:gd name="T3" fmla="*/ 596042 h 21600"/>
                <a:gd name="T4" fmla="*/ 0 w 21600"/>
                <a:gd name="T5" fmla="*/ 2035175 h 21600"/>
                <a:gd name="T6" fmla="*/ 595976 w 21600"/>
                <a:gd name="T7" fmla="*/ 3474308 h 21600"/>
                <a:gd name="T8" fmla="*/ 2034949 w 21600"/>
                <a:gd name="T9" fmla="*/ 4070350 h 21600"/>
                <a:gd name="T10" fmla="*/ 3473921 w 21600"/>
                <a:gd name="T11" fmla="*/ 3474308 h 21600"/>
                <a:gd name="T12" fmla="*/ 4069897 w 21600"/>
                <a:gd name="T13" fmla="*/ 2035175 h 21600"/>
                <a:gd name="T14" fmla="*/ 3473921 w 21600"/>
                <a:gd name="T15" fmla="*/ 59604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rgbClr val="4EA7EA">
                    <a:alpha val="60001"/>
                  </a:srgbClr>
                </a:gs>
                <a:gs pos="50000">
                  <a:srgbClr val="C7E3F8">
                    <a:alpha val="60001"/>
                  </a:srgbClr>
                </a:gs>
                <a:gs pos="100000">
                  <a:srgbClr val="4EA7EA">
                    <a:alpha val="60001"/>
                  </a:srgbClr>
                </a:gs>
              </a:gsLst>
              <a:lin ang="18900000" scaled="1"/>
            </a:gradFill>
            <a:ln w="76200">
              <a:solidFill>
                <a:srgbClr val="5F5F5F">
                  <a:alpha val="20000"/>
                </a:srgbClr>
              </a:solidFill>
              <a:round/>
              <a:headEnd/>
              <a:tailEnd/>
            </a:ln>
          </p:spPr>
          <p:txBody>
            <a:bodyPr wrap="none" anchor="ctr"/>
            <a:lstStyle/>
            <a:p>
              <a:pPr>
                <a:spcBef>
                  <a:spcPct val="0"/>
                </a:spcBef>
                <a:buFontTx/>
                <a:buNone/>
              </a:pPr>
              <a:endParaRPr lang="zh-CN" altLang="zh-CN" sz="1800"/>
            </a:p>
          </p:txBody>
        </p:sp>
        <p:sp>
          <p:nvSpPr>
            <p:cNvPr id="6" name="Text Box 6"/>
            <p:cNvSpPr txBox="1">
              <a:spLocks noChangeArrowheads="1"/>
            </p:cNvSpPr>
            <p:nvPr/>
          </p:nvSpPr>
          <p:spPr bwMode="black">
            <a:xfrm>
              <a:off x="1404169" y="3651473"/>
              <a:ext cx="2041525" cy="641350"/>
            </a:xfrm>
            <a:prstGeom prst="rect">
              <a:avLst/>
            </a:prstGeom>
            <a:noFill/>
            <a:ln w="9525">
              <a:noFill/>
              <a:miter lim="800000"/>
              <a:headEnd/>
              <a:tailEnd/>
            </a:ln>
          </p:spPr>
          <p:txBody>
            <a:bodyPr>
              <a:spAutoFit/>
            </a:bodyPr>
            <a:lstStyle/>
            <a:p>
              <a:pPr algn="ctr" eaLnBrk="0" hangingPunct="0">
                <a:spcBef>
                  <a:spcPct val="0"/>
                </a:spcBef>
                <a:buFontTx/>
                <a:buNone/>
              </a:pPr>
              <a:r>
                <a:rPr lang="zh-CN" altLang="en-US" sz="3600" b="1" dirty="0"/>
                <a:t>学习目标</a:t>
              </a:r>
            </a:p>
          </p:txBody>
        </p:sp>
        <p:sp>
          <p:nvSpPr>
            <p:cNvPr id="7" name="Text Box 7"/>
            <p:cNvSpPr txBox="1">
              <a:spLocks noChangeArrowheads="1"/>
            </p:cNvSpPr>
            <p:nvPr/>
          </p:nvSpPr>
          <p:spPr bwMode="black">
            <a:xfrm>
              <a:off x="4277543" y="2460848"/>
              <a:ext cx="3967162" cy="400110"/>
            </a:xfrm>
            <a:prstGeom prst="rect">
              <a:avLst/>
            </a:prstGeom>
            <a:noFill/>
            <a:ln w="9525">
              <a:noFill/>
              <a:miter lim="800000"/>
              <a:headEnd/>
              <a:tailEnd/>
            </a:ln>
          </p:spPr>
          <p:txBody>
            <a:bodyPr>
              <a:spAutoFit/>
            </a:bodyPr>
            <a:lstStyle/>
            <a:p>
              <a:pPr>
                <a:spcBef>
                  <a:spcPct val="50000"/>
                </a:spcBef>
                <a:buFontTx/>
                <a:buNone/>
              </a:pPr>
              <a:r>
                <a:rPr lang="zh-CN" altLang="zh-CN" sz="2000" dirty="0"/>
                <a:t>了解客户满意度的含义</a:t>
              </a:r>
              <a:endParaRPr lang="zh-CN" altLang="en-US" sz="2000" b="1" dirty="0"/>
            </a:p>
          </p:txBody>
        </p:sp>
        <p:sp>
          <p:nvSpPr>
            <p:cNvPr id="8" name="Text Box 8"/>
            <p:cNvSpPr txBox="1">
              <a:spLocks noChangeArrowheads="1"/>
            </p:cNvSpPr>
            <p:nvPr/>
          </p:nvSpPr>
          <p:spPr bwMode="black">
            <a:xfrm>
              <a:off x="4355976" y="4869160"/>
              <a:ext cx="4464496" cy="707886"/>
            </a:xfrm>
            <a:prstGeom prst="rect">
              <a:avLst/>
            </a:prstGeom>
            <a:noFill/>
            <a:ln w="9525">
              <a:noFill/>
              <a:miter lim="800000"/>
              <a:headEnd/>
              <a:tailEnd/>
            </a:ln>
          </p:spPr>
          <p:txBody>
            <a:bodyPr wrap="square">
              <a:spAutoFit/>
            </a:bodyPr>
            <a:lstStyle/>
            <a:p>
              <a:r>
                <a:rPr lang="zh-CN" altLang="zh-CN" sz="2000" dirty="0"/>
                <a:t>掌握正确认识和处理客户的不满与抱怨的方法</a:t>
              </a:r>
            </a:p>
          </p:txBody>
        </p:sp>
        <p:grpSp>
          <p:nvGrpSpPr>
            <p:cNvPr id="9" name="Group 9"/>
            <p:cNvGrpSpPr>
              <a:grpSpLocks/>
            </p:cNvGrpSpPr>
            <p:nvPr/>
          </p:nvGrpSpPr>
          <p:grpSpPr bwMode="auto">
            <a:xfrm>
              <a:off x="3650481" y="2527523"/>
              <a:ext cx="477837" cy="388938"/>
              <a:chOff x="480" y="1200"/>
              <a:chExt cx="1042" cy="1019"/>
            </a:xfrm>
          </p:grpSpPr>
          <p:grpSp>
            <p:nvGrpSpPr>
              <p:cNvPr id="35" name="Group 10"/>
              <p:cNvGrpSpPr>
                <a:grpSpLocks/>
              </p:cNvGrpSpPr>
              <p:nvPr/>
            </p:nvGrpSpPr>
            <p:grpSpPr bwMode="auto">
              <a:xfrm>
                <a:off x="480" y="1200"/>
                <a:ext cx="1042" cy="1019"/>
                <a:chOff x="480" y="1200"/>
                <a:chExt cx="1042" cy="1019"/>
              </a:xfrm>
            </p:grpSpPr>
            <p:pic>
              <p:nvPicPr>
                <p:cNvPr id="37" name="Picture 3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38" name="Oval 12"/>
                <p:cNvSpPr>
                  <a:spLocks noChangeArrowheads="1"/>
                </p:cNvSpPr>
                <p:nvPr/>
              </p:nvSpPr>
              <p:spPr bwMode="gray">
                <a:xfrm>
                  <a:off x="480" y="1202"/>
                  <a:ext cx="1036" cy="1017"/>
                </a:xfrm>
                <a:prstGeom prst="ellipse">
                  <a:avLst/>
                </a:prstGeom>
                <a:gradFill rotWithShape="1">
                  <a:gsLst>
                    <a:gs pos="0">
                      <a:srgbClr val="855ADA">
                        <a:alpha val="54999"/>
                      </a:srgbClr>
                    </a:gs>
                    <a:gs pos="50000">
                      <a:srgbClr val="3E2A65">
                        <a:alpha val="89998"/>
                      </a:srgbClr>
                    </a:gs>
                    <a:gs pos="100000">
                      <a:srgbClr val="855ADA">
                        <a:alpha val="54999"/>
                      </a:srgbClr>
                    </a:gs>
                  </a:gsLst>
                  <a:lin ang="5400000" scaled="1"/>
                </a:gradFill>
                <a:ln w="50800">
                  <a:solidFill>
                    <a:srgbClr val="5F5F5F">
                      <a:alpha val="20000"/>
                    </a:srgbClr>
                  </a:solidFill>
                  <a:round/>
                  <a:headEnd/>
                  <a:tailEnd/>
                </a:ln>
              </p:spPr>
              <p:txBody>
                <a:bodyPr wrap="none" anchor="ctr"/>
                <a:lstStyle/>
                <a:p>
                  <a:pPr>
                    <a:spcBef>
                      <a:spcPct val="0"/>
                    </a:spcBef>
                    <a:buFontTx/>
                    <a:buNone/>
                  </a:pPr>
                  <a:endParaRPr lang="zh-CN" altLang="zh-CN" sz="1800"/>
                </a:p>
              </p:txBody>
            </p:sp>
          </p:grpSp>
          <p:pic>
            <p:nvPicPr>
              <p:cNvPr id="36" name="Picture 3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0" name="Group 14"/>
            <p:cNvGrpSpPr>
              <a:grpSpLocks/>
            </p:cNvGrpSpPr>
            <p:nvPr/>
          </p:nvGrpSpPr>
          <p:grpSpPr bwMode="auto">
            <a:xfrm>
              <a:off x="4099743" y="3072036"/>
              <a:ext cx="477837" cy="387350"/>
              <a:chOff x="480" y="1200"/>
              <a:chExt cx="1042" cy="1018"/>
            </a:xfrm>
          </p:grpSpPr>
          <p:grpSp>
            <p:nvGrpSpPr>
              <p:cNvPr id="31" name="Group 15"/>
              <p:cNvGrpSpPr>
                <a:grpSpLocks/>
              </p:cNvGrpSpPr>
              <p:nvPr/>
            </p:nvGrpSpPr>
            <p:grpSpPr bwMode="auto">
              <a:xfrm>
                <a:off x="480" y="1200"/>
                <a:ext cx="1042" cy="1018"/>
                <a:chOff x="480" y="1200"/>
                <a:chExt cx="1042" cy="1018"/>
              </a:xfrm>
            </p:grpSpPr>
            <p:pic>
              <p:nvPicPr>
                <p:cNvPr id="33" name="Picture 40"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34" name="Oval 17"/>
                <p:cNvSpPr>
                  <a:spLocks noChangeArrowheads="1"/>
                </p:cNvSpPr>
                <p:nvPr/>
              </p:nvSpPr>
              <p:spPr bwMode="gray">
                <a:xfrm>
                  <a:off x="480" y="1201"/>
                  <a:ext cx="1036" cy="1017"/>
                </a:xfrm>
                <a:prstGeom prst="ellipse">
                  <a:avLst/>
                </a:prstGeom>
                <a:gradFill rotWithShape="1">
                  <a:gsLst>
                    <a:gs pos="0">
                      <a:srgbClr val="9999FF">
                        <a:alpha val="54999"/>
                      </a:srgbClr>
                    </a:gs>
                    <a:gs pos="50000">
                      <a:srgbClr val="474776">
                        <a:alpha val="89998"/>
                      </a:srgbClr>
                    </a:gs>
                    <a:gs pos="100000">
                      <a:srgbClr val="9999FF">
                        <a:alpha val="54999"/>
                      </a:srgbClr>
                    </a:gs>
                  </a:gsLst>
                  <a:lin ang="5400000" scaled="1"/>
                </a:gradFill>
                <a:ln w="50800">
                  <a:solidFill>
                    <a:srgbClr val="5F5F5F">
                      <a:alpha val="20000"/>
                    </a:srgbClr>
                  </a:solidFill>
                  <a:round/>
                  <a:headEnd/>
                  <a:tailEnd/>
                </a:ln>
              </p:spPr>
              <p:txBody>
                <a:bodyPr wrap="none" anchor="ctr"/>
                <a:lstStyle/>
                <a:p>
                  <a:pPr>
                    <a:spcBef>
                      <a:spcPct val="0"/>
                    </a:spcBef>
                    <a:buFontTx/>
                    <a:buNone/>
                  </a:pPr>
                  <a:endParaRPr lang="zh-CN" altLang="zh-CN" sz="1800"/>
                </a:p>
              </p:txBody>
            </p:sp>
          </p:grpSp>
          <p:pic>
            <p:nvPicPr>
              <p:cNvPr id="32" name="Picture 42"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1" name="Group 19"/>
            <p:cNvGrpSpPr>
              <a:grpSpLocks/>
            </p:cNvGrpSpPr>
            <p:nvPr/>
          </p:nvGrpSpPr>
          <p:grpSpPr bwMode="auto">
            <a:xfrm>
              <a:off x="4250556" y="3687986"/>
              <a:ext cx="477837" cy="387350"/>
              <a:chOff x="480" y="1200"/>
              <a:chExt cx="1042" cy="1017"/>
            </a:xfrm>
          </p:grpSpPr>
          <p:grpSp>
            <p:nvGrpSpPr>
              <p:cNvPr id="27" name="Group 20"/>
              <p:cNvGrpSpPr>
                <a:grpSpLocks/>
              </p:cNvGrpSpPr>
              <p:nvPr/>
            </p:nvGrpSpPr>
            <p:grpSpPr bwMode="auto">
              <a:xfrm>
                <a:off x="480" y="1200"/>
                <a:ext cx="1042" cy="1017"/>
                <a:chOff x="480" y="1200"/>
                <a:chExt cx="1042" cy="1017"/>
              </a:xfrm>
            </p:grpSpPr>
            <p:pic>
              <p:nvPicPr>
                <p:cNvPr id="29" name="Picture 4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30" name="Oval 22"/>
                <p:cNvSpPr>
                  <a:spLocks noChangeArrowheads="1"/>
                </p:cNvSpPr>
                <p:nvPr/>
              </p:nvSpPr>
              <p:spPr bwMode="gray">
                <a:xfrm>
                  <a:off x="480" y="1200"/>
                  <a:ext cx="1036" cy="1017"/>
                </a:xfrm>
                <a:prstGeom prst="ellipse">
                  <a:avLst/>
                </a:prstGeom>
                <a:gradFill rotWithShape="1">
                  <a:gsLst>
                    <a:gs pos="0">
                      <a:srgbClr val="93C052">
                        <a:alpha val="54999"/>
                      </a:srgbClr>
                    </a:gs>
                    <a:gs pos="50000">
                      <a:srgbClr val="445926">
                        <a:alpha val="89998"/>
                      </a:srgbClr>
                    </a:gs>
                    <a:gs pos="100000">
                      <a:srgbClr val="93C052">
                        <a:alpha val="54999"/>
                      </a:srgbClr>
                    </a:gs>
                  </a:gsLst>
                  <a:lin ang="5400000" scaled="1"/>
                </a:gradFill>
                <a:ln w="50800">
                  <a:solidFill>
                    <a:srgbClr val="5F5F5F">
                      <a:alpha val="20000"/>
                    </a:srgbClr>
                  </a:solidFill>
                  <a:round/>
                  <a:headEnd/>
                  <a:tailEnd/>
                </a:ln>
              </p:spPr>
              <p:txBody>
                <a:bodyPr wrap="none" anchor="ctr"/>
                <a:lstStyle/>
                <a:p>
                  <a:pPr>
                    <a:spcBef>
                      <a:spcPct val="0"/>
                    </a:spcBef>
                    <a:buFontTx/>
                    <a:buNone/>
                  </a:pPr>
                  <a:endParaRPr lang="zh-CN" altLang="zh-CN" sz="1800"/>
                </a:p>
              </p:txBody>
            </p:sp>
          </p:grpSp>
          <p:pic>
            <p:nvPicPr>
              <p:cNvPr id="28" name="Picture 4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2" name="Group 24"/>
            <p:cNvGrpSpPr>
              <a:grpSpLocks/>
            </p:cNvGrpSpPr>
            <p:nvPr/>
          </p:nvGrpSpPr>
          <p:grpSpPr bwMode="auto">
            <a:xfrm>
              <a:off x="4133081" y="4311873"/>
              <a:ext cx="476250" cy="387350"/>
              <a:chOff x="480" y="1200"/>
              <a:chExt cx="1042" cy="1018"/>
            </a:xfrm>
          </p:grpSpPr>
          <p:grpSp>
            <p:nvGrpSpPr>
              <p:cNvPr id="23" name="Group 25"/>
              <p:cNvGrpSpPr>
                <a:grpSpLocks/>
              </p:cNvGrpSpPr>
              <p:nvPr/>
            </p:nvGrpSpPr>
            <p:grpSpPr bwMode="auto">
              <a:xfrm>
                <a:off x="480" y="1200"/>
                <a:ext cx="1042" cy="1018"/>
                <a:chOff x="480" y="1200"/>
                <a:chExt cx="1042" cy="1018"/>
              </a:xfrm>
            </p:grpSpPr>
            <p:pic>
              <p:nvPicPr>
                <p:cNvPr id="25" name="Picture 50"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6" name="Oval 27"/>
                <p:cNvSpPr>
                  <a:spLocks noChangeArrowheads="1"/>
                </p:cNvSpPr>
                <p:nvPr/>
              </p:nvSpPr>
              <p:spPr bwMode="gray">
                <a:xfrm>
                  <a:off x="481" y="1201"/>
                  <a:ext cx="1033" cy="1017"/>
                </a:xfrm>
                <a:prstGeom prst="ellipse">
                  <a:avLst/>
                </a:prstGeom>
                <a:gradFill rotWithShape="1">
                  <a:gsLst>
                    <a:gs pos="0">
                      <a:srgbClr val="4EA7EA">
                        <a:alpha val="54999"/>
                      </a:srgbClr>
                    </a:gs>
                    <a:gs pos="50000">
                      <a:srgbClr val="244D6C">
                        <a:alpha val="89998"/>
                      </a:srgbClr>
                    </a:gs>
                    <a:gs pos="100000">
                      <a:srgbClr val="4EA7EA">
                        <a:alpha val="54999"/>
                      </a:srgbClr>
                    </a:gs>
                  </a:gsLst>
                  <a:lin ang="5400000" scaled="1"/>
                </a:gradFill>
                <a:ln w="57150">
                  <a:solidFill>
                    <a:srgbClr val="5F5F5F">
                      <a:alpha val="20000"/>
                    </a:srgbClr>
                  </a:solidFill>
                  <a:round/>
                  <a:headEnd/>
                  <a:tailEnd/>
                </a:ln>
              </p:spPr>
              <p:txBody>
                <a:bodyPr wrap="none" anchor="ctr"/>
                <a:lstStyle/>
                <a:p>
                  <a:pPr>
                    <a:spcBef>
                      <a:spcPct val="0"/>
                    </a:spcBef>
                    <a:buFontTx/>
                    <a:buNone/>
                  </a:pPr>
                  <a:endParaRPr lang="zh-CN" altLang="zh-CN" sz="1800"/>
                </a:p>
              </p:txBody>
            </p:sp>
          </p:grpSp>
          <p:pic>
            <p:nvPicPr>
              <p:cNvPr id="24" name="Picture 52"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3" name="Group 29"/>
            <p:cNvGrpSpPr>
              <a:grpSpLocks/>
            </p:cNvGrpSpPr>
            <p:nvPr/>
          </p:nvGrpSpPr>
          <p:grpSpPr bwMode="auto">
            <a:xfrm>
              <a:off x="3787006" y="4830986"/>
              <a:ext cx="542925" cy="457200"/>
              <a:chOff x="407" y="1114"/>
              <a:chExt cx="1184" cy="1196"/>
            </a:xfrm>
          </p:grpSpPr>
          <p:grpSp>
            <p:nvGrpSpPr>
              <p:cNvPr id="17" name="Group 30"/>
              <p:cNvGrpSpPr>
                <a:grpSpLocks/>
              </p:cNvGrpSpPr>
              <p:nvPr/>
            </p:nvGrpSpPr>
            <p:grpSpPr bwMode="auto">
              <a:xfrm>
                <a:off x="407" y="1114"/>
                <a:ext cx="1184" cy="1196"/>
                <a:chOff x="407" y="1114"/>
                <a:chExt cx="1184" cy="1196"/>
              </a:xfrm>
            </p:grpSpPr>
            <p:pic>
              <p:nvPicPr>
                <p:cNvPr id="19" name="Picture 5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grpSp>
              <p:nvGrpSpPr>
                <p:cNvPr id="20" name="Oval 56"/>
                <p:cNvGrpSpPr>
                  <a:grpSpLocks/>
                </p:cNvGrpSpPr>
                <p:nvPr/>
              </p:nvGrpSpPr>
              <p:grpSpPr bwMode="auto">
                <a:xfrm>
                  <a:off x="407" y="1114"/>
                  <a:ext cx="1184" cy="1196"/>
                  <a:chOff x="4157472" y="5724144"/>
                  <a:chExt cx="542544" cy="457200"/>
                </a:xfrm>
              </p:grpSpPr>
              <p:pic>
                <p:nvPicPr>
                  <p:cNvPr id="21" name="Oval 56"/>
                  <p:cNvPicPr>
                    <a:picLocks noChangeArrowheads="1"/>
                  </p:cNvPicPr>
                  <p:nvPr/>
                </p:nvPicPr>
                <p:blipFill>
                  <a:blip r:embed="rId4" cstate="print"/>
                  <a:srcRect/>
                  <a:stretch>
                    <a:fillRect/>
                  </a:stretch>
                </p:blipFill>
                <p:spPr bwMode="gray">
                  <a:xfrm>
                    <a:off x="4157472" y="5724144"/>
                    <a:ext cx="542544" cy="457200"/>
                  </a:xfrm>
                  <a:prstGeom prst="rect">
                    <a:avLst/>
                  </a:prstGeom>
                  <a:noFill/>
                </p:spPr>
              </p:pic>
              <p:sp>
                <p:nvSpPr>
                  <p:cNvPr id="22" name="Text Box 34"/>
                  <p:cNvSpPr txBox="1">
                    <a:spLocks noChangeArrowheads="1"/>
                  </p:cNvSpPr>
                  <p:nvPr/>
                </p:nvSpPr>
                <p:spPr bwMode="auto">
                  <a:xfrm>
                    <a:off x="4260315" y="5813912"/>
                    <a:ext cx="335292" cy="275544"/>
                  </a:xfrm>
                  <a:prstGeom prst="rect">
                    <a:avLst/>
                  </a:prstGeom>
                  <a:noFill/>
                  <a:ln w="9525">
                    <a:noFill/>
                    <a:miter lim="800000"/>
                    <a:headEnd/>
                    <a:tailEnd/>
                  </a:ln>
                </p:spPr>
                <p:txBody>
                  <a:bodyPr wrap="none" anchor="ctr"/>
                  <a:lstStyle/>
                  <a:p>
                    <a:pPr>
                      <a:spcBef>
                        <a:spcPct val="0"/>
                      </a:spcBef>
                      <a:buFontTx/>
                      <a:buNone/>
                    </a:pPr>
                    <a:endParaRPr lang="zh-CN" altLang="zh-CN" sz="1800"/>
                  </a:p>
                </p:txBody>
              </p:sp>
            </p:grpSp>
          </p:grpSp>
          <p:pic>
            <p:nvPicPr>
              <p:cNvPr id="18" name="Picture 5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sp>
          <p:nvSpPr>
            <p:cNvPr id="14" name="Text Box 36"/>
            <p:cNvSpPr txBox="1">
              <a:spLocks noChangeArrowheads="1"/>
            </p:cNvSpPr>
            <p:nvPr/>
          </p:nvSpPr>
          <p:spPr bwMode="black">
            <a:xfrm>
              <a:off x="4658543" y="3070448"/>
              <a:ext cx="4484687" cy="400110"/>
            </a:xfrm>
            <a:prstGeom prst="rect">
              <a:avLst/>
            </a:prstGeom>
            <a:noFill/>
            <a:ln w="9525">
              <a:noFill/>
              <a:miter lim="800000"/>
              <a:headEnd/>
              <a:tailEnd/>
            </a:ln>
          </p:spPr>
          <p:txBody>
            <a:bodyPr wrap="square">
              <a:spAutoFit/>
            </a:bodyPr>
            <a:lstStyle/>
            <a:p>
              <a:r>
                <a:rPr lang="zh-CN" altLang="zh-CN" sz="2000" dirty="0"/>
                <a:t>掌握客户满意度判断和分析的方法</a:t>
              </a:r>
            </a:p>
          </p:txBody>
        </p:sp>
        <p:sp>
          <p:nvSpPr>
            <p:cNvPr id="15" name="Text Box 37"/>
            <p:cNvSpPr txBox="1">
              <a:spLocks noChangeArrowheads="1"/>
            </p:cNvSpPr>
            <p:nvPr/>
          </p:nvSpPr>
          <p:spPr bwMode="black">
            <a:xfrm>
              <a:off x="4810943" y="3680048"/>
              <a:ext cx="3793505" cy="400110"/>
            </a:xfrm>
            <a:prstGeom prst="rect">
              <a:avLst/>
            </a:prstGeom>
            <a:noFill/>
            <a:ln w="9525">
              <a:noFill/>
              <a:miter lim="800000"/>
              <a:headEnd/>
              <a:tailEnd/>
            </a:ln>
          </p:spPr>
          <p:txBody>
            <a:bodyPr wrap="square">
              <a:spAutoFit/>
            </a:bodyPr>
            <a:lstStyle/>
            <a:p>
              <a:r>
                <a:rPr lang="zh-CN" altLang="zh-CN" sz="2000" dirty="0"/>
                <a:t>掌握产品满意管理的内涵和方法</a:t>
              </a:r>
            </a:p>
          </p:txBody>
        </p:sp>
        <p:sp>
          <p:nvSpPr>
            <p:cNvPr id="16" name="Text Box 38"/>
            <p:cNvSpPr txBox="1">
              <a:spLocks noChangeArrowheads="1"/>
            </p:cNvSpPr>
            <p:nvPr/>
          </p:nvSpPr>
          <p:spPr bwMode="black">
            <a:xfrm>
              <a:off x="4658543" y="4324573"/>
              <a:ext cx="3544887" cy="400110"/>
            </a:xfrm>
            <a:prstGeom prst="rect">
              <a:avLst/>
            </a:prstGeom>
            <a:noFill/>
            <a:ln w="9525">
              <a:noFill/>
              <a:miter lim="800000"/>
              <a:headEnd/>
              <a:tailEnd/>
            </a:ln>
          </p:spPr>
          <p:txBody>
            <a:bodyPr>
              <a:spAutoFit/>
            </a:bodyPr>
            <a:lstStyle/>
            <a:p>
              <a:r>
                <a:rPr lang="zh-CN" altLang="zh-CN" sz="2000" dirty="0"/>
                <a:t>掌握服务满意的内涵和方法</a:t>
              </a:r>
            </a:p>
          </p:txBody>
        </p:sp>
      </p:gr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产品满意管理</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lvl="0">
              <a:buNone/>
            </a:pPr>
            <a:r>
              <a:rPr lang="zh-CN" altLang="en-US" sz="2800" b="1" dirty="0" smtClean="0"/>
              <a:t>一、</a:t>
            </a:r>
            <a:r>
              <a:rPr lang="zh-CN" altLang="zh-CN" sz="2800" b="1" dirty="0" smtClean="0"/>
              <a:t>产品的定义</a:t>
            </a:r>
            <a:endParaRPr lang="zh-CN" altLang="zh-CN" sz="2800" dirty="0" smtClean="0"/>
          </a:p>
        </p:txBody>
      </p:sp>
      <p:grpSp>
        <p:nvGrpSpPr>
          <p:cNvPr id="12" name="组合 11"/>
          <p:cNvGrpSpPr/>
          <p:nvPr/>
        </p:nvGrpSpPr>
        <p:grpSpPr>
          <a:xfrm>
            <a:off x="827584" y="2420888"/>
            <a:ext cx="8001000" cy="3429000"/>
            <a:chOff x="857250" y="2708920"/>
            <a:chExt cx="8001000" cy="3429000"/>
          </a:xfrm>
        </p:grpSpPr>
        <p:sp>
          <p:nvSpPr>
            <p:cNvPr id="8" name="AutoShape 4"/>
            <p:cNvSpPr>
              <a:spLocks noChangeArrowheads="1"/>
            </p:cNvSpPr>
            <p:nvPr/>
          </p:nvSpPr>
          <p:spPr bwMode="gray">
            <a:xfrm>
              <a:off x="857250" y="2708920"/>
              <a:ext cx="8001000" cy="3429000"/>
            </a:xfrm>
            <a:prstGeom prst="roundRect">
              <a:avLst>
                <a:gd name="adj" fmla="val 9144"/>
              </a:avLst>
            </a:prstGeom>
            <a:solidFill>
              <a:srgbClr val="F8F8F8"/>
            </a:solidFill>
            <a:ln w="28575">
              <a:solidFill>
                <a:srgbClr val="FAA712"/>
              </a:solidFill>
              <a:round/>
              <a:headEnd/>
              <a:tailEnd/>
            </a:ln>
          </p:spPr>
          <p:txBody>
            <a:bodyPr wrap="none" anchor="ctr"/>
            <a:lstStyle/>
            <a:p>
              <a:endParaRPr lang="zh-CN" altLang="en-US">
                <a:solidFill>
                  <a:srgbClr val="001933"/>
                </a:solidFill>
                <a:latin typeface="宋体" pitchFamily="2" charset="-122"/>
                <a:ea typeface="宋体" pitchFamily="2" charset="-122"/>
              </a:endParaRPr>
            </a:p>
            <a:p>
              <a:endParaRPr lang="zh-CN" altLang="en-US">
                <a:ea typeface="宋体" pitchFamily="2" charset="-122"/>
              </a:endParaRPr>
            </a:p>
          </p:txBody>
        </p:sp>
        <p:sp>
          <p:nvSpPr>
            <p:cNvPr id="10" name="Text Box 6"/>
            <p:cNvSpPr txBox="1">
              <a:spLocks noChangeArrowheads="1"/>
            </p:cNvSpPr>
            <p:nvPr/>
          </p:nvSpPr>
          <p:spPr bwMode="gray">
            <a:xfrm>
              <a:off x="1259632" y="2924944"/>
              <a:ext cx="7200800" cy="2936188"/>
            </a:xfrm>
            <a:prstGeom prst="rect">
              <a:avLst/>
            </a:prstGeom>
            <a:noFill/>
            <a:ln w="9525">
              <a:noFill/>
              <a:miter lim="800000"/>
              <a:headEnd/>
              <a:tailEnd/>
            </a:ln>
          </p:spPr>
          <p:txBody>
            <a:bodyPr wrap="square">
              <a:spAutoFit/>
            </a:bodyPr>
            <a:lstStyle/>
            <a:p>
              <a:pPr>
                <a:lnSpc>
                  <a:spcPct val="110000"/>
                </a:lnSpc>
                <a:spcBef>
                  <a:spcPct val="50000"/>
                </a:spcBef>
              </a:pPr>
              <a:r>
                <a:rPr lang="zh-CN" altLang="zh-CN" sz="2400" dirty="0" smtClean="0">
                  <a:solidFill>
                    <a:schemeClr val="tx2">
                      <a:lumMod val="50000"/>
                    </a:schemeClr>
                  </a:solidFill>
                </a:rPr>
                <a:t>现代产品概念则是整体产品。产品被表述为：向市场提供的、能够满足消费者某种需求和利益的有形物品和无形服务的总体。这一意义上的产品，除了包括传统意义上的狭义的产品，如材料、结构、款式等要素构成的有形物体之外，还包括由有形物体所体现的基本功能和效用，以及伴随着有形物体销售所提供的质量保证、售后服务等无形的因素。</a:t>
              </a:r>
              <a:endParaRPr lang="zh-CN" altLang="en-US" sz="2400" dirty="0">
                <a:solidFill>
                  <a:schemeClr val="tx2">
                    <a:lumMod val="50000"/>
                  </a:schemeClr>
                </a:solidFill>
                <a:latin typeface="宋体" pitchFamily="2" charset="-122"/>
                <a:ea typeface="宋体" pitchFamily="2" charset="-122"/>
              </a:endParaRPr>
            </a:p>
          </p:txBody>
        </p:sp>
      </p:gr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二、产品的构成</a:t>
            </a:r>
            <a:endParaRPr lang="zh-CN" altLang="zh-CN" sz="2800" dirty="0" smtClean="0"/>
          </a:p>
          <a:p>
            <a:endParaRPr lang="zh-CN" altLang="en-US" dirty="0"/>
          </a:p>
        </p:txBody>
      </p:sp>
      <p:sp>
        <p:nvSpPr>
          <p:cNvPr id="10" name="Oval 14"/>
          <p:cNvSpPr>
            <a:spLocks noChangeArrowheads="1"/>
          </p:cNvSpPr>
          <p:nvPr/>
        </p:nvSpPr>
        <p:spPr bwMode="gray">
          <a:xfrm>
            <a:off x="338138" y="2489896"/>
            <a:ext cx="3625850" cy="3625850"/>
          </a:xfrm>
          <a:prstGeom prst="ellipse">
            <a:avLst/>
          </a:prstGeom>
          <a:solidFill>
            <a:srgbClr val="333399"/>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zh-CN" altLang="en-US">
              <a:ea typeface="宋体" pitchFamily="2" charset="-122"/>
            </a:endParaRPr>
          </a:p>
        </p:txBody>
      </p:sp>
      <p:sp>
        <p:nvSpPr>
          <p:cNvPr id="11" name="Oval 15"/>
          <p:cNvSpPr>
            <a:spLocks noChangeAspect="1" noChangeArrowheads="1"/>
          </p:cNvSpPr>
          <p:nvPr/>
        </p:nvSpPr>
        <p:spPr bwMode="gray">
          <a:xfrm>
            <a:off x="979711" y="3077563"/>
            <a:ext cx="2368153" cy="2439670"/>
          </a:xfrm>
          <a:prstGeom prst="ellipse">
            <a:avLst/>
          </a:prstGeom>
          <a:solidFill>
            <a:srgbClr val="0092CC"/>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zh-CN" altLang="en-US">
              <a:ea typeface="宋体" pitchFamily="2" charset="-122"/>
            </a:endParaRPr>
          </a:p>
        </p:txBody>
      </p:sp>
      <p:sp>
        <p:nvSpPr>
          <p:cNvPr id="12" name="Oval 16"/>
          <p:cNvSpPr>
            <a:spLocks noChangeArrowheads="1"/>
          </p:cNvSpPr>
          <p:nvPr/>
        </p:nvSpPr>
        <p:spPr bwMode="gray">
          <a:xfrm>
            <a:off x="1543645" y="3573017"/>
            <a:ext cx="1300163" cy="1394619"/>
          </a:xfrm>
          <a:prstGeom prst="ellipse">
            <a:avLst/>
          </a:prstGeom>
          <a:solidFill>
            <a:srgbClr val="C7E6FD"/>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zh-CN" altLang="en-US">
              <a:ea typeface="宋体" pitchFamily="2" charset="-122"/>
            </a:endParaRPr>
          </a:p>
        </p:txBody>
      </p:sp>
      <p:sp>
        <p:nvSpPr>
          <p:cNvPr id="13" name="Text Box 17"/>
          <p:cNvSpPr txBox="1">
            <a:spLocks noChangeArrowheads="1"/>
          </p:cNvSpPr>
          <p:nvPr/>
        </p:nvSpPr>
        <p:spPr bwMode="black">
          <a:xfrm>
            <a:off x="1211334" y="2685158"/>
            <a:ext cx="1882929" cy="396875"/>
          </a:xfrm>
          <a:prstGeom prst="rect">
            <a:avLst/>
          </a:prstGeom>
          <a:noFill/>
          <a:ln w="9525">
            <a:noFill/>
            <a:miter lim="800000"/>
            <a:headEnd/>
            <a:tailEnd/>
          </a:ln>
        </p:spPr>
        <p:txBody>
          <a:bodyPr>
            <a:spAutoFit/>
          </a:bodyPr>
          <a:lstStyle/>
          <a:p>
            <a:pPr algn="ctr">
              <a:spcBef>
                <a:spcPct val="50000"/>
              </a:spcBef>
            </a:pPr>
            <a:endParaRPr lang="zh-CN" altLang="en-US" sz="2000">
              <a:solidFill>
                <a:srgbClr val="F8F8F8"/>
              </a:solidFill>
              <a:ea typeface="宋体" pitchFamily="2" charset="-122"/>
              <a:cs typeface="Arial" pitchFamily="34" charset="0"/>
            </a:endParaRPr>
          </a:p>
        </p:txBody>
      </p:sp>
      <p:sp>
        <p:nvSpPr>
          <p:cNvPr id="21" name="Rectangle 5"/>
          <p:cNvSpPr>
            <a:spLocks noChangeArrowheads="1"/>
          </p:cNvSpPr>
          <p:nvPr/>
        </p:nvSpPr>
        <p:spPr bwMode="auto">
          <a:xfrm>
            <a:off x="1691680" y="3861049"/>
            <a:ext cx="1008112" cy="830997"/>
          </a:xfrm>
          <a:prstGeom prst="rect">
            <a:avLst/>
          </a:prstGeom>
          <a:noFill/>
          <a:ln w="9525">
            <a:noFill/>
            <a:miter lim="800000"/>
            <a:headEnd/>
            <a:tailEnd/>
          </a:ln>
        </p:spPr>
        <p:txBody>
          <a:bodyPr wrap="square">
            <a:spAutoFit/>
          </a:bodyPr>
          <a:lstStyle/>
          <a:p>
            <a:r>
              <a:rPr lang="zh-CN" altLang="zh-CN" sz="2400" b="1" dirty="0" smtClean="0"/>
              <a:t>核心产品</a:t>
            </a:r>
            <a:endParaRPr lang="zh-CN" altLang="en-US" sz="2400" b="1" dirty="0">
              <a:solidFill>
                <a:srgbClr val="161616"/>
              </a:solidFill>
              <a:ea typeface="宋体" pitchFamily="2" charset="-122"/>
            </a:endParaRPr>
          </a:p>
        </p:txBody>
      </p:sp>
      <p:grpSp>
        <p:nvGrpSpPr>
          <p:cNvPr id="28" name="组合 27"/>
          <p:cNvGrpSpPr/>
          <p:nvPr/>
        </p:nvGrpSpPr>
        <p:grpSpPr>
          <a:xfrm>
            <a:off x="4076700" y="2399408"/>
            <a:ext cx="5067300" cy="3765896"/>
            <a:chOff x="4076700" y="2111375"/>
            <a:chExt cx="5067300" cy="3765896"/>
          </a:xfrm>
        </p:grpSpPr>
        <p:sp>
          <p:nvSpPr>
            <p:cNvPr id="14" name="AutoShape 18"/>
            <p:cNvSpPr>
              <a:spLocks noChangeArrowheads="1"/>
            </p:cNvSpPr>
            <p:nvPr/>
          </p:nvSpPr>
          <p:spPr bwMode="gray">
            <a:xfrm>
              <a:off x="4377067" y="2111375"/>
              <a:ext cx="4557383" cy="1290612"/>
            </a:xfrm>
            <a:prstGeom prst="roundRect">
              <a:avLst>
                <a:gd name="adj" fmla="val 16667"/>
              </a:avLst>
            </a:prstGeom>
            <a:gradFill rotWithShape="1">
              <a:gsLst>
                <a:gs pos="0">
                  <a:srgbClr val="DDDDDD"/>
                </a:gs>
                <a:gs pos="50000">
                  <a:srgbClr val="F2F2F2"/>
                </a:gs>
                <a:gs pos="100000">
                  <a:srgbClr val="DDDDDD"/>
                </a:gs>
              </a:gsLst>
              <a:lin ang="2700000" scaled="1"/>
            </a:gradFill>
            <a:ln w="15875">
              <a:solidFill>
                <a:srgbClr val="B2B2B2"/>
              </a:solidFill>
              <a:round/>
              <a:headEnd/>
              <a:tailEnd/>
            </a:ln>
          </p:spPr>
          <p:txBody>
            <a:bodyPr wrap="none" anchor="ctr"/>
            <a:lstStyle/>
            <a:p>
              <a:endParaRPr lang="zh-CN" altLang="en-US">
                <a:ea typeface="宋体" pitchFamily="2" charset="-122"/>
              </a:endParaRPr>
            </a:p>
          </p:txBody>
        </p:sp>
        <p:sp>
          <p:nvSpPr>
            <p:cNvPr id="15" name="AutoShape 19"/>
            <p:cNvSpPr>
              <a:spLocks noChangeArrowheads="1"/>
            </p:cNvSpPr>
            <p:nvPr/>
          </p:nvSpPr>
          <p:spPr bwMode="gray">
            <a:xfrm>
              <a:off x="4452024" y="4930774"/>
              <a:ext cx="3223149" cy="946497"/>
            </a:xfrm>
            <a:prstGeom prst="roundRect">
              <a:avLst>
                <a:gd name="adj" fmla="val 16667"/>
              </a:avLst>
            </a:prstGeom>
            <a:gradFill rotWithShape="1">
              <a:gsLst>
                <a:gs pos="0">
                  <a:srgbClr val="DDDDDD"/>
                </a:gs>
                <a:gs pos="50000">
                  <a:srgbClr val="F2F2F2"/>
                </a:gs>
                <a:gs pos="100000">
                  <a:srgbClr val="DDDDDD"/>
                </a:gs>
              </a:gsLst>
              <a:lin ang="2700000" scaled="1"/>
            </a:gradFill>
            <a:ln w="15875">
              <a:solidFill>
                <a:srgbClr val="B2B2B2"/>
              </a:solidFill>
              <a:round/>
              <a:headEnd/>
              <a:tailEnd/>
            </a:ln>
          </p:spPr>
          <p:txBody>
            <a:bodyPr wrap="none" anchor="ctr"/>
            <a:lstStyle/>
            <a:p>
              <a:endParaRPr lang="zh-CN" altLang="en-US">
                <a:ea typeface="宋体" pitchFamily="2" charset="-122"/>
              </a:endParaRPr>
            </a:p>
          </p:txBody>
        </p:sp>
        <p:sp>
          <p:nvSpPr>
            <p:cNvPr id="16" name="AutoShape 20"/>
            <p:cNvSpPr>
              <a:spLocks noChangeArrowheads="1"/>
            </p:cNvSpPr>
            <p:nvPr/>
          </p:nvSpPr>
          <p:spPr bwMode="gray">
            <a:xfrm>
              <a:off x="4448511" y="3609978"/>
              <a:ext cx="3781343" cy="1126131"/>
            </a:xfrm>
            <a:prstGeom prst="roundRect">
              <a:avLst>
                <a:gd name="adj" fmla="val 16667"/>
              </a:avLst>
            </a:prstGeom>
            <a:gradFill rotWithShape="1">
              <a:gsLst>
                <a:gs pos="0">
                  <a:srgbClr val="DDDDDD"/>
                </a:gs>
                <a:gs pos="50000">
                  <a:srgbClr val="F2F2F2"/>
                </a:gs>
                <a:gs pos="100000">
                  <a:srgbClr val="DDDDDD"/>
                </a:gs>
              </a:gsLst>
              <a:lin ang="2700000" scaled="1"/>
            </a:gradFill>
            <a:ln w="15875">
              <a:solidFill>
                <a:srgbClr val="B2B2B2"/>
              </a:solidFill>
              <a:round/>
              <a:headEnd/>
              <a:tailEnd/>
            </a:ln>
          </p:spPr>
          <p:txBody>
            <a:bodyPr wrap="none" anchor="ctr"/>
            <a:lstStyle/>
            <a:p>
              <a:endParaRPr lang="zh-CN" altLang="en-US">
                <a:ea typeface="宋体" pitchFamily="2" charset="-122"/>
              </a:endParaRPr>
            </a:p>
          </p:txBody>
        </p:sp>
        <p:sp>
          <p:nvSpPr>
            <p:cNvPr id="17" name="Oval 21"/>
            <p:cNvSpPr>
              <a:spLocks noChangeArrowheads="1"/>
            </p:cNvSpPr>
            <p:nvPr/>
          </p:nvSpPr>
          <p:spPr bwMode="gray">
            <a:xfrm rot="5400000">
              <a:off x="4249738" y="3986213"/>
              <a:ext cx="346075" cy="346075"/>
            </a:xfrm>
            <a:prstGeom prst="ellipse">
              <a:avLst/>
            </a:prstGeom>
            <a:solidFill>
              <a:srgbClr val="0092CC"/>
            </a:solidFill>
            <a:ln w="19050">
              <a:solidFill>
                <a:srgbClr val="F8F8F8"/>
              </a:solidFill>
              <a:round/>
              <a:headEnd/>
              <a:tailEnd/>
            </a:ln>
            <a:effectLst>
              <a:outerShdw sy="50000" rotWithShape="0">
                <a:srgbClr val="000000">
                  <a:alpha val="50000"/>
                </a:srgbClr>
              </a:outerShdw>
            </a:effectLst>
          </p:spPr>
          <p:txBody>
            <a:bodyPr/>
            <a:lstStyle/>
            <a:p>
              <a:endParaRPr lang="zh-CN" altLang="en-US">
                <a:ea typeface="宋体" pitchFamily="2" charset="-122"/>
              </a:endParaRPr>
            </a:p>
          </p:txBody>
        </p:sp>
        <p:sp>
          <p:nvSpPr>
            <p:cNvPr id="18" name="Oval 22"/>
            <p:cNvSpPr>
              <a:spLocks noChangeArrowheads="1"/>
            </p:cNvSpPr>
            <p:nvPr/>
          </p:nvSpPr>
          <p:spPr bwMode="gray">
            <a:xfrm rot="5400000">
              <a:off x="4225925" y="2547938"/>
              <a:ext cx="346075" cy="346075"/>
            </a:xfrm>
            <a:prstGeom prst="ellipse">
              <a:avLst/>
            </a:prstGeom>
            <a:solidFill>
              <a:srgbClr val="C7E6FD"/>
            </a:solidFill>
            <a:ln w="19050">
              <a:solidFill>
                <a:srgbClr val="F8F8F8"/>
              </a:solidFill>
              <a:round/>
              <a:headEnd/>
              <a:tailEnd/>
            </a:ln>
            <a:effectLst>
              <a:outerShdw sy="50000" rotWithShape="0">
                <a:srgbClr val="000000">
                  <a:alpha val="50000"/>
                </a:srgbClr>
              </a:outerShdw>
            </a:effectLst>
          </p:spPr>
          <p:txBody>
            <a:bodyPr/>
            <a:lstStyle/>
            <a:p>
              <a:endParaRPr lang="zh-CN" altLang="en-US">
                <a:ea typeface="宋体" pitchFamily="2" charset="-122"/>
              </a:endParaRPr>
            </a:p>
          </p:txBody>
        </p:sp>
        <p:sp>
          <p:nvSpPr>
            <p:cNvPr id="19" name="Oval 23"/>
            <p:cNvSpPr>
              <a:spLocks noChangeArrowheads="1"/>
            </p:cNvSpPr>
            <p:nvPr/>
          </p:nvSpPr>
          <p:spPr bwMode="gray">
            <a:xfrm rot="5400000">
              <a:off x="4225925" y="5138738"/>
              <a:ext cx="346075" cy="346075"/>
            </a:xfrm>
            <a:prstGeom prst="ellipse">
              <a:avLst/>
            </a:prstGeom>
            <a:solidFill>
              <a:srgbClr val="333399"/>
            </a:solidFill>
            <a:ln w="19050">
              <a:solidFill>
                <a:srgbClr val="F8F8F8"/>
              </a:solidFill>
              <a:round/>
              <a:headEnd/>
              <a:tailEnd/>
            </a:ln>
            <a:effectLst>
              <a:outerShdw sy="50000" rotWithShape="0">
                <a:srgbClr val="000000">
                  <a:alpha val="50000"/>
                </a:srgbClr>
              </a:outerShdw>
            </a:effectLst>
          </p:spPr>
          <p:txBody>
            <a:bodyPr/>
            <a:lstStyle/>
            <a:p>
              <a:endParaRPr lang="zh-CN" altLang="en-US">
                <a:ea typeface="宋体" pitchFamily="2" charset="-122"/>
              </a:endParaRPr>
            </a:p>
          </p:txBody>
        </p:sp>
        <p:sp>
          <p:nvSpPr>
            <p:cNvPr id="20" name="Line 4"/>
            <p:cNvSpPr>
              <a:spLocks noChangeShapeType="1"/>
            </p:cNvSpPr>
            <p:nvPr/>
          </p:nvSpPr>
          <p:spPr bwMode="auto">
            <a:xfrm flipH="1">
              <a:off x="4076700" y="2384425"/>
              <a:ext cx="4763" cy="3095625"/>
            </a:xfrm>
            <a:prstGeom prst="line">
              <a:avLst/>
            </a:prstGeom>
            <a:noFill/>
            <a:ln w="9525">
              <a:solidFill>
                <a:srgbClr val="FFCC00"/>
              </a:solidFill>
              <a:prstDash val="dash"/>
              <a:round/>
              <a:headEnd/>
              <a:tailEnd/>
            </a:ln>
          </p:spPr>
          <p:txBody>
            <a:bodyPr wrap="none" anchor="ctr"/>
            <a:lstStyle/>
            <a:p>
              <a:endParaRPr lang="zh-CN" altLang="en-US"/>
            </a:p>
          </p:txBody>
        </p:sp>
        <p:sp>
          <p:nvSpPr>
            <p:cNvPr id="25" name="Rectangle 9"/>
            <p:cNvSpPr>
              <a:spLocks noChangeArrowheads="1"/>
            </p:cNvSpPr>
            <p:nvPr/>
          </p:nvSpPr>
          <p:spPr bwMode="auto">
            <a:xfrm>
              <a:off x="4788025" y="3717032"/>
              <a:ext cx="3240359" cy="923330"/>
            </a:xfrm>
            <a:prstGeom prst="rect">
              <a:avLst/>
            </a:prstGeom>
            <a:noFill/>
            <a:ln w="9525">
              <a:noFill/>
              <a:miter lim="800000"/>
              <a:headEnd/>
              <a:tailEnd/>
            </a:ln>
          </p:spPr>
          <p:txBody>
            <a:bodyPr wrap="square">
              <a:spAutoFit/>
            </a:bodyPr>
            <a:lstStyle/>
            <a:p>
              <a:r>
                <a:rPr lang="zh-CN" altLang="zh-CN" dirty="0" smtClean="0"/>
                <a:t>形式产品是指产品呈现在市场上的具体形态，包括品质、特征、式样、包装、品牌等。</a:t>
              </a:r>
              <a:endParaRPr lang="zh-CN" altLang="en-US" b="1" dirty="0">
                <a:solidFill>
                  <a:srgbClr val="0B161E"/>
                </a:solidFill>
                <a:ea typeface="宋体" pitchFamily="2" charset="-122"/>
              </a:endParaRPr>
            </a:p>
          </p:txBody>
        </p:sp>
        <p:sp>
          <p:nvSpPr>
            <p:cNvPr id="26" name="Rectangle 10"/>
            <p:cNvSpPr>
              <a:spLocks noChangeArrowheads="1"/>
            </p:cNvSpPr>
            <p:nvPr/>
          </p:nvSpPr>
          <p:spPr bwMode="auto">
            <a:xfrm>
              <a:off x="4644008" y="4941168"/>
              <a:ext cx="3096344" cy="923330"/>
            </a:xfrm>
            <a:prstGeom prst="rect">
              <a:avLst/>
            </a:prstGeom>
            <a:noFill/>
            <a:ln w="9525">
              <a:noFill/>
              <a:miter lim="800000"/>
              <a:headEnd/>
              <a:tailEnd/>
            </a:ln>
          </p:spPr>
          <p:txBody>
            <a:bodyPr wrap="square">
              <a:spAutoFit/>
            </a:bodyPr>
            <a:lstStyle/>
            <a:p>
              <a:r>
                <a:rPr lang="zh-CN" altLang="zh-CN" dirty="0" smtClean="0"/>
                <a:t>延伸产品是伴随着形式产品的出售，企业向顾客提供的各种附加利益的总和。</a:t>
              </a:r>
              <a:endParaRPr lang="zh-CN" altLang="en-US" b="1" dirty="0">
                <a:solidFill>
                  <a:srgbClr val="0B161E"/>
                </a:solidFill>
                <a:ea typeface="宋体" pitchFamily="2" charset="-122"/>
              </a:endParaRPr>
            </a:p>
          </p:txBody>
        </p:sp>
        <p:sp>
          <p:nvSpPr>
            <p:cNvPr id="27" name="Rectangle 11"/>
            <p:cNvSpPr>
              <a:spLocks noChangeArrowheads="1"/>
            </p:cNvSpPr>
            <p:nvPr/>
          </p:nvSpPr>
          <p:spPr bwMode="auto">
            <a:xfrm>
              <a:off x="4499992" y="2132856"/>
              <a:ext cx="4644008" cy="1200329"/>
            </a:xfrm>
            <a:prstGeom prst="rect">
              <a:avLst/>
            </a:prstGeom>
            <a:noFill/>
            <a:ln w="9525">
              <a:noFill/>
              <a:miter lim="800000"/>
              <a:headEnd/>
              <a:tailEnd/>
            </a:ln>
          </p:spPr>
          <p:txBody>
            <a:bodyPr wrap="square">
              <a:spAutoFit/>
            </a:bodyPr>
            <a:lstStyle/>
            <a:p>
              <a:r>
                <a:rPr lang="zh-CN" altLang="zh-CN" dirty="0" smtClean="0"/>
                <a:t>核心产品是指产品能够提供给消费者的基本效用或者核心利益。它使消费者某一方面的需要，通过产品的使用和消费得到一定程度的满足，如羽绒衣能防寒、面包能充饥等。</a:t>
              </a:r>
              <a:endParaRPr lang="zh-CN" altLang="en-US" b="1" dirty="0">
                <a:solidFill>
                  <a:srgbClr val="0B161E"/>
                </a:solidFill>
                <a:ea typeface="宋体" pitchFamily="2" charset="-122"/>
              </a:endParaRPr>
            </a:p>
          </p:txBody>
        </p:sp>
      </p:grpSp>
      <p:sp>
        <p:nvSpPr>
          <p:cNvPr id="29"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产品满意管理</a:t>
            </a:r>
            <a:r>
              <a:rPr lang="zh-CN" altLang="zh-CN" dirty="0" smtClean="0"/>
              <a:t/>
            </a:r>
            <a:br>
              <a:rPr lang="zh-CN" altLang="zh-CN" dirty="0" smtClean="0"/>
            </a:br>
            <a:endParaRPr lang="zh-CN" altLang="en-US" dirty="0"/>
          </a:p>
        </p:txBody>
      </p:sp>
      <p:sp>
        <p:nvSpPr>
          <p:cNvPr id="22" name="TextBox 21"/>
          <p:cNvSpPr txBox="1"/>
          <p:nvPr/>
        </p:nvSpPr>
        <p:spPr>
          <a:xfrm>
            <a:off x="1475656" y="3140968"/>
            <a:ext cx="1584176" cy="461665"/>
          </a:xfrm>
          <a:prstGeom prst="rect">
            <a:avLst/>
          </a:prstGeom>
          <a:noFill/>
        </p:spPr>
        <p:txBody>
          <a:bodyPr wrap="square" rtlCol="0">
            <a:spAutoFit/>
          </a:bodyPr>
          <a:lstStyle/>
          <a:p>
            <a:r>
              <a:rPr lang="zh-CN" altLang="en-US" sz="2400" b="1" dirty="0" smtClean="0"/>
              <a:t>形式产品</a:t>
            </a:r>
            <a:endParaRPr lang="zh-CN" altLang="en-US" sz="2400" b="1" dirty="0"/>
          </a:p>
        </p:txBody>
      </p:sp>
      <p:sp>
        <p:nvSpPr>
          <p:cNvPr id="23" name="TextBox 22"/>
          <p:cNvSpPr txBox="1"/>
          <p:nvPr/>
        </p:nvSpPr>
        <p:spPr>
          <a:xfrm>
            <a:off x="1403648" y="2636912"/>
            <a:ext cx="1584176" cy="461665"/>
          </a:xfrm>
          <a:prstGeom prst="rect">
            <a:avLst/>
          </a:prstGeom>
          <a:noFill/>
        </p:spPr>
        <p:txBody>
          <a:bodyPr wrap="square" rtlCol="0">
            <a:spAutoFit/>
          </a:bodyPr>
          <a:lstStyle/>
          <a:p>
            <a:r>
              <a:rPr lang="zh-CN" altLang="en-US" sz="2400" b="1" dirty="0" smtClean="0">
                <a:solidFill>
                  <a:schemeClr val="bg1"/>
                </a:solidFill>
              </a:rPr>
              <a:t>延伸产品</a:t>
            </a:r>
            <a:endParaRPr lang="zh-CN" altLang="en-US" sz="2400" b="1" dirty="0">
              <a:solidFill>
                <a:schemeClr val="bg1"/>
              </a:solidFill>
            </a:endParaRPr>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三、产品满意管理的内涵</a:t>
            </a:r>
            <a:endParaRPr lang="zh-CN" altLang="zh-CN" sz="2800" dirty="0" smtClean="0">
              <a:latin typeface="+mj-ea"/>
              <a:ea typeface="+mj-ea"/>
            </a:endParaRPr>
          </a:p>
          <a:p>
            <a:r>
              <a:rPr lang="zh-CN" altLang="zh-CN" sz="2800" b="1" dirty="0" smtClean="0">
                <a:latin typeface="+mj-ea"/>
                <a:ea typeface="+mj-ea"/>
              </a:rPr>
              <a:t>（一）以客户为中心进行产品的设计和生产</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了解客户对产品的需求</a:t>
            </a:r>
          </a:p>
          <a:p>
            <a:r>
              <a:rPr lang="en-US" altLang="zh-CN" sz="2800" dirty="0" smtClean="0">
                <a:latin typeface="+mj-ea"/>
                <a:ea typeface="+mj-ea"/>
              </a:rPr>
              <a:t>2.</a:t>
            </a:r>
            <a:r>
              <a:rPr lang="zh-CN" altLang="zh-CN" sz="2800" dirty="0" smtClean="0">
                <a:latin typeface="+mj-ea"/>
                <a:ea typeface="+mj-ea"/>
              </a:rPr>
              <a:t>满足客户对产品的需求</a:t>
            </a:r>
          </a:p>
          <a:p>
            <a:r>
              <a:rPr lang="zh-CN" altLang="zh-CN" sz="2800" dirty="0" smtClean="0">
                <a:latin typeface="+mj-ea"/>
                <a:ea typeface="+mj-ea"/>
              </a:rPr>
              <a:t>（</a:t>
            </a:r>
            <a:r>
              <a:rPr lang="en-US" altLang="zh-CN" sz="2800" dirty="0" smtClean="0">
                <a:latin typeface="+mj-ea"/>
                <a:ea typeface="+mj-ea"/>
              </a:rPr>
              <a:t>1</a:t>
            </a:r>
            <a:r>
              <a:rPr lang="zh-CN" altLang="zh-CN" sz="2800" dirty="0" smtClean="0">
                <a:latin typeface="+mj-ea"/>
                <a:ea typeface="+mj-ea"/>
              </a:rPr>
              <a:t>）满足客户对某一种产品的全部需求</a:t>
            </a:r>
            <a:r>
              <a:rPr lang="en-US" altLang="zh-CN" sz="2800" dirty="0" smtClean="0">
                <a:latin typeface="+mj-ea"/>
                <a:ea typeface="+mj-ea"/>
              </a:rPr>
              <a:t> </a:t>
            </a:r>
            <a:endParaRPr lang="zh-CN" altLang="zh-CN" sz="2800" dirty="0" smtClean="0">
              <a:latin typeface="+mj-ea"/>
              <a:ea typeface="+mj-ea"/>
            </a:endParaRPr>
          </a:p>
          <a:p>
            <a:r>
              <a:rPr lang="zh-CN" altLang="zh-CN" sz="2800" dirty="0" smtClean="0">
                <a:latin typeface="+mj-ea"/>
                <a:ea typeface="+mj-ea"/>
              </a:rPr>
              <a:t>（</a:t>
            </a:r>
            <a:r>
              <a:rPr lang="en-US" altLang="zh-CN" sz="2800" dirty="0" smtClean="0">
                <a:latin typeface="+mj-ea"/>
                <a:ea typeface="+mj-ea"/>
              </a:rPr>
              <a:t>2</a:t>
            </a:r>
            <a:r>
              <a:rPr lang="zh-CN" altLang="zh-CN" sz="2800" dirty="0" smtClean="0">
                <a:latin typeface="+mj-ea"/>
                <a:ea typeface="+mj-ea"/>
              </a:rPr>
              <a:t>）满足客户不断变化的需求</a:t>
            </a:r>
            <a:r>
              <a:rPr lang="en-US" altLang="zh-CN" sz="2800" dirty="0" smtClean="0">
                <a:latin typeface="+mj-ea"/>
                <a:ea typeface="+mj-ea"/>
              </a:rPr>
              <a:t> </a:t>
            </a:r>
            <a:endParaRPr lang="zh-CN" altLang="zh-CN" sz="2800" dirty="0" smtClean="0">
              <a:latin typeface="+mj-ea"/>
              <a:ea typeface="+mj-ea"/>
            </a:endParaRPr>
          </a:p>
          <a:p>
            <a:r>
              <a:rPr lang="zh-CN" altLang="zh-CN" sz="2800" dirty="0" smtClean="0">
                <a:latin typeface="+mj-ea"/>
                <a:ea typeface="+mj-ea"/>
              </a:rPr>
              <a:t>（</a:t>
            </a:r>
            <a:r>
              <a:rPr lang="en-US" altLang="zh-CN" sz="2800" dirty="0" smtClean="0">
                <a:latin typeface="+mj-ea"/>
                <a:ea typeface="+mj-ea"/>
              </a:rPr>
              <a:t>3</a:t>
            </a:r>
            <a:r>
              <a:rPr lang="zh-CN" altLang="zh-CN" sz="2800" dirty="0" smtClean="0">
                <a:latin typeface="+mj-ea"/>
                <a:ea typeface="+mj-ea"/>
              </a:rPr>
              <a:t>）满足不同客户的需求</a:t>
            </a:r>
          </a:p>
          <a:p>
            <a:r>
              <a:rPr lang="en-US" altLang="zh-CN" sz="2800" dirty="0" smtClean="0">
                <a:latin typeface="+mj-ea"/>
                <a:ea typeface="+mj-ea"/>
              </a:rPr>
              <a:t>3.</a:t>
            </a:r>
            <a:r>
              <a:rPr lang="zh-CN" altLang="zh-CN" sz="2800" dirty="0" smtClean="0">
                <a:latin typeface="+mj-ea"/>
                <a:ea typeface="+mj-ea"/>
              </a:rPr>
              <a:t>创造客户的需求</a:t>
            </a: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产品满意管理</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（二）对产品进行准确定位</a:t>
            </a:r>
            <a:endParaRPr lang="zh-CN" altLang="zh-CN" sz="2800" dirty="0" smtClean="0"/>
          </a:p>
          <a:p>
            <a:endParaRPr lang="zh-CN" altLang="en-US" dirty="0"/>
          </a:p>
        </p:txBody>
      </p:sp>
      <p:grpSp>
        <p:nvGrpSpPr>
          <p:cNvPr id="15" name="组合 14"/>
          <p:cNvGrpSpPr/>
          <p:nvPr/>
        </p:nvGrpSpPr>
        <p:grpSpPr>
          <a:xfrm>
            <a:off x="827088" y="2277590"/>
            <a:ext cx="8085137" cy="4279900"/>
            <a:chOff x="827088" y="2277590"/>
            <a:chExt cx="8085137" cy="4279900"/>
          </a:xfrm>
        </p:grpSpPr>
        <p:sp>
          <p:nvSpPr>
            <p:cNvPr id="4" name="AutoShape 3"/>
            <p:cNvSpPr>
              <a:spLocks noChangeArrowheads="1"/>
            </p:cNvSpPr>
            <p:nvPr/>
          </p:nvSpPr>
          <p:spPr bwMode="ltGray">
            <a:xfrm>
              <a:off x="3786188" y="2277590"/>
              <a:ext cx="5126037" cy="741362"/>
            </a:xfrm>
            <a:prstGeom prst="bevel">
              <a:avLst>
                <a:gd name="adj" fmla="val 12639"/>
              </a:avLst>
            </a:prstGeom>
            <a:solidFill>
              <a:srgbClr val="4AADB2"/>
            </a:solidFill>
            <a:ln w="9525">
              <a:noFill/>
              <a:miter lim="800000"/>
              <a:headEnd/>
              <a:tailEnd/>
            </a:ln>
          </p:spPr>
          <p:txBody>
            <a:bodyPr wrap="none" anchor="ctr"/>
            <a:lstStyle/>
            <a:p>
              <a:endParaRPr lang="zh-CN" altLang="en-US" sz="2000" b="1" dirty="0"/>
            </a:p>
          </p:txBody>
        </p:sp>
        <p:sp>
          <p:nvSpPr>
            <p:cNvPr id="5" name="AutoShape 4"/>
            <p:cNvSpPr>
              <a:spLocks noChangeArrowheads="1"/>
            </p:cNvSpPr>
            <p:nvPr/>
          </p:nvSpPr>
          <p:spPr bwMode="ltGray">
            <a:xfrm>
              <a:off x="2786063" y="3420590"/>
              <a:ext cx="5126037" cy="741362"/>
            </a:xfrm>
            <a:prstGeom prst="bevel">
              <a:avLst>
                <a:gd name="adj" fmla="val 12639"/>
              </a:avLst>
            </a:prstGeom>
            <a:solidFill>
              <a:srgbClr val="E0AD2E"/>
            </a:solidFill>
            <a:ln w="9525">
              <a:noFill/>
              <a:miter lim="800000"/>
              <a:headEnd/>
              <a:tailEnd/>
            </a:ln>
          </p:spPr>
          <p:txBody>
            <a:bodyPr wrap="none" anchor="ctr"/>
            <a:lstStyle/>
            <a:p>
              <a:r>
                <a:rPr lang="zh-CN" altLang="en-US" sz="2000" b="1" dirty="0" smtClean="0"/>
                <a:t>      </a:t>
              </a:r>
              <a:endParaRPr lang="zh-CN" altLang="en-US" sz="2000" b="1" dirty="0"/>
            </a:p>
          </p:txBody>
        </p:sp>
        <p:sp>
          <p:nvSpPr>
            <p:cNvPr id="6" name="AutoShape 5"/>
            <p:cNvSpPr>
              <a:spLocks noChangeArrowheads="1"/>
            </p:cNvSpPr>
            <p:nvPr/>
          </p:nvSpPr>
          <p:spPr bwMode="ltGray">
            <a:xfrm>
              <a:off x="1749425" y="4625502"/>
              <a:ext cx="5126038" cy="741363"/>
            </a:xfrm>
            <a:prstGeom prst="bevel">
              <a:avLst>
                <a:gd name="adj" fmla="val 10407"/>
              </a:avLst>
            </a:prstGeom>
            <a:solidFill>
              <a:srgbClr val="72CC4E"/>
            </a:solidFill>
            <a:ln w="9525">
              <a:noFill/>
              <a:miter lim="800000"/>
              <a:headEnd/>
              <a:tailEnd/>
            </a:ln>
          </p:spPr>
          <p:txBody>
            <a:bodyPr wrap="none" anchor="ctr"/>
            <a:lstStyle/>
            <a:p>
              <a:endParaRPr lang="zh-CN" altLang="en-US"/>
            </a:p>
          </p:txBody>
        </p:sp>
        <p:sp>
          <p:nvSpPr>
            <p:cNvPr id="7" name="AutoShape 6"/>
            <p:cNvSpPr>
              <a:spLocks noChangeArrowheads="1"/>
            </p:cNvSpPr>
            <p:nvPr/>
          </p:nvSpPr>
          <p:spPr bwMode="ltGray">
            <a:xfrm>
              <a:off x="827088" y="5816127"/>
              <a:ext cx="5126037" cy="741363"/>
            </a:xfrm>
            <a:prstGeom prst="bevel">
              <a:avLst>
                <a:gd name="adj" fmla="val 12639"/>
              </a:avLst>
            </a:prstGeom>
            <a:solidFill>
              <a:srgbClr val="E29734"/>
            </a:solidFill>
            <a:ln w="9525">
              <a:noFill/>
              <a:miter lim="800000"/>
              <a:headEnd/>
              <a:tailEnd/>
            </a:ln>
          </p:spPr>
          <p:txBody>
            <a:bodyPr wrap="none" anchor="ctr"/>
            <a:lstStyle/>
            <a:p>
              <a:endParaRPr lang="zh-CN" altLang="en-US"/>
            </a:p>
          </p:txBody>
        </p:sp>
        <p:sp>
          <p:nvSpPr>
            <p:cNvPr id="8" name="AutoShape 7"/>
            <p:cNvSpPr>
              <a:spLocks/>
            </p:cNvSpPr>
            <p:nvPr/>
          </p:nvSpPr>
          <p:spPr bwMode="gray">
            <a:xfrm rot="7454756" flipH="1">
              <a:off x="669132" y="5086671"/>
              <a:ext cx="1236662" cy="4445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9" name="AutoShape 8"/>
            <p:cNvSpPr>
              <a:spLocks/>
            </p:cNvSpPr>
            <p:nvPr/>
          </p:nvSpPr>
          <p:spPr bwMode="gray">
            <a:xfrm rot="7454756" flipH="1">
              <a:off x="1613694" y="3834133"/>
              <a:ext cx="1238250" cy="4460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10" name="AutoShape 9"/>
            <p:cNvSpPr>
              <a:spLocks/>
            </p:cNvSpPr>
            <p:nvPr/>
          </p:nvSpPr>
          <p:spPr bwMode="gray">
            <a:xfrm rot="7454756" flipH="1">
              <a:off x="2613819" y="2691133"/>
              <a:ext cx="1238250" cy="4460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11" name="Rectangle 10"/>
            <p:cNvSpPr>
              <a:spLocks noChangeArrowheads="1"/>
            </p:cNvSpPr>
            <p:nvPr/>
          </p:nvSpPr>
          <p:spPr bwMode="auto">
            <a:xfrm>
              <a:off x="1333282" y="5949280"/>
              <a:ext cx="2518638" cy="523220"/>
            </a:xfrm>
            <a:prstGeom prst="rect">
              <a:avLst/>
            </a:prstGeom>
            <a:noFill/>
            <a:ln w="9525">
              <a:noFill/>
              <a:miter lim="800000"/>
              <a:headEnd/>
              <a:tailEnd/>
            </a:ln>
          </p:spPr>
          <p:txBody>
            <a:bodyPr wrap="none">
              <a:spAutoFit/>
            </a:bodyPr>
            <a:lstStyle/>
            <a:p>
              <a:pPr algn="ctr"/>
              <a:r>
                <a:rPr lang="zh-CN" altLang="zh-CN" sz="2800" dirty="0" smtClean="0">
                  <a:latin typeface="+mj-ea"/>
                  <a:ea typeface="+mj-ea"/>
                </a:rPr>
                <a:t>分析行业环境 </a:t>
              </a:r>
              <a:endParaRPr lang="zh-CN" altLang="en-US" sz="2800" b="1" dirty="0">
                <a:latin typeface="+mj-ea"/>
                <a:ea typeface="+mj-ea"/>
              </a:endParaRPr>
            </a:p>
          </p:txBody>
        </p:sp>
        <p:sp>
          <p:nvSpPr>
            <p:cNvPr id="12" name="Rectangle 11"/>
            <p:cNvSpPr>
              <a:spLocks noChangeArrowheads="1"/>
            </p:cNvSpPr>
            <p:nvPr/>
          </p:nvSpPr>
          <p:spPr bwMode="auto">
            <a:xfrm>
              <a:off x="2286000" y="4725144"/>
              <a:ext cx="4134465" cy="523220"/>
            </a:xfrm>
            <a:prstGeom prst="rect">
              <a:avLst/>
            </a:prstGeom>
            <a:noFill/>
            <a:ln w="9525">
              <a:noFill/>
              <a:miter lim="800000"/>
              <a:headEnd/>
              <a:tailEnd/>
            </a:ln>
          </p:spPr>
          <p:txBody>
            <a:bodyPr wrap="none">
              <a:spAutoFit/>
            </a:bodyPr>
            <a:lstStyle/>
            <a:p>
              <a:r>
                <a:rPr lang="zh-CN" altLang="zh-CN" sz="2800" dirty="0" smtClean="0">
                  <a:latin typeface="+mj-ea"/>
                  <a:ea typeface="+mj-ea"/>
                </a:rPr>
                <a:t>寻找适合自己的产品概念</a:t>
              </a:r>
              <a:endParaRPr lang="zh-CN" altLang="en-US" sz="2800" b="1" dirty="0">
                <a:latin typeface="+mj-ea"/>
                <a:ea typeface="+mj-ea"/>
              </a:endParaRPr>
            </a:p>
          </p:txBody>
        </p:sp>
        <p:sp>
          <p:nvSpPr>
            <p:cNvPr id="13" name="TextBox 12"/>
            <p:cNvSpPr txBox="1"/>
            <p:nvPr/>
          </p:nvSpPr>
          <p:spPr>
            <a:xfrm>
              <a:off x="3563888" y="3501008"/>
              <a:ext cx="2376264" cy="954107"/>
            </a:xfrm>
            <a:prstGeom prst="rect">
              <a:avLst/>
            </a:prstGeom>
            <a:noFill/>
          </p:spPr>
          <p:txBody>
            <a:bodyPr wrap="square" rtlCol="0">
              <a:spAutoFit/>
            </a:bodyPr>
            <a:lstStyle/>
            <a:p>
              <a:r>
                <a:rPr lang="zh-CN" altLang="zh-CN" sz="2800" dirty="0" smtClean="0">
                  <a:latin typeface="+mj-ea"/>
                  <a:ea typeface="+mj-ea"/>
                </a:rPr>
                <a:t>找到支持点</a:t>
              </a:r>
              <a:r>
                <a:rPr lang="en-US" altLang="zh-CN" sz="2800" dirty="0" smtClean="0">
                  <a:latin typeface="+mj-ea"/>
                  <a:ea typeface="+mj-ea"/>
                </a:rPr>
                <a:t> </a:t>
              </a:r>
              <a:endParaRPr lang="zh-CN" altLang="zh-CN" sz="2800" dirty="0" smtClean="0">
                <a:latin typeface="+mj-ea"/>
                <a:ea typeface="+mj-ea"/>
              </a:endParaRPr>
            </a:p>
            <a:p>
              <a:endParaRPr lang="zh-CN" altLang="en-US" sz="2800" dirty="0">
                <a:latin typeface="+mj-ea"/>
                <a:ea typeface="+mj-ea"/>
              </a:endParaRPr>
            </a:p>
          </p:txBody>
        </p:sp>
        <p:sp>
          <p:nvSpPr>
            <p:cNvPr id="14" name="TextBox 13"/>
            <p:cNvSpPr txBox="1"/>
            <p:nvPr/>
          </p:nvSpPr>
          <p:spPr>
            <a:xfrm>
              <a:off x="4860032" y="2420888"/>
              <a:ext cx="2448272" cy="523220"/>
            </a:xfrm>
            <a:prstGeom prst="rect">
              <a:avLst/>
            </a:prstGeom>
            <a:noFill/>
          </p:spPr>
          <p:txBody>
            <a:bodyPr wrap="square" rtlCol="0">
              <a:spAutoFit/>
            </a:bodyPr>
            <a:lstStyle/>
            <a:p>
              <a:r>
                <a:rPr lang="zh-CN" altLang="zh-CN" sz="2800" dirty="0" smtClean="0">
                  <a:latin typeface="+mj-ea"/>
                  <a:ea typeface="+mj-ea"/>
                </a:rPr>
                <a:t>传播与应用 </a:t>
              </a:r>
              <a:endParaRPr lang="zh-CN" altLang="en-US" sz="2800" dirty="0">
                <a:latin typeface="+mj-ea"/>
                <a:ea typeface="+mj-ea"/>
              </a:endParaRPr>
            </a:p>
          </p:txBody>
        </p:sp>
      </p:grpSp>
      <p:sp>
        <p:nvSpPr>
          <p:cNvPr id="16"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产品满意管理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四、向客户提供满意产品的方法</a:t>
            </a:r>
            <a:endParaRPr lang="zh-CN" altLang="zh-CN" sz="2800" dirty="0" smtClean="0">
              <a:latin typeface="+mj-ea"/>
              <a:ea typeface="+mj-ea"/>
            </a:endParaRPr>
          </a:p>
          <a:p>
            <a:endParaRPr lang="en-US" altLang="zh-CN" sz="2800" b="1" dirty="0" smtClean="0">
              <a:latin typeface="+mj-ea"/>
              <a:ea typeface="+mj-ea"/>
            </a:endParaRPr>
          </a:p>
          <a:p>
            <a:r>
              <a:rPr lang="zh-CN" altLang="zh-CN" sz="2800" b="1" dirty="0" smtClean="0">
                <a:latin typeface="+mj-ea"/>
                <a:ea typeface="+mj-ea"/>
              </a:rPr>
              <a:t>（一）产品功能满意</a:t>
            </a:r>
            <a:endParaRPr lang="en-US" altLang="zh-CN" sz="2800" b="1" dirty="0" smtClean="0">
              <a:latin typeface="+mj-ea"/>
              <a:ea typeface="+mj-ea"/>
            </a:endParaRPr>
          </a:p>
          <a:p>
            <a:endParaRPr lang="en-US" altLang="zh-CN" sz="2800" b="1" dirty="0" smtClean="0">
              <a:latin typeface="+mj-ea"/>
              <a:ea typeface="+mj-ea"/>
            </a:endParaRPr>
          </a:p>
          <a:p>
            <a:r>
              <a:rPr lang="zh-CN" altLang="zh-CN" sz="2800" b="1" dirty="0" smtClean="0">
                <a:latin typeface="+mj-ea"/>
                <a:ea typeface="+mj-ea"/>
              </a:rPr>
              <a:t>（二）产品质量满意</a:t>
            </a:r>
            <a:endParaRPr lang="en-US" altLang="zh-CN" sz="2800" b="1" dirty="0" smtClean="0">
              <a:latin typeface="+mj-ea"/>
              <a:ea typeface="+mj-ea"/>
            </a:endParaRPr>
          </a:p>
          <a:p>
            <a:r>
              <a:rPr lang="zh-CN" altLang="zh-CN" sz="2800" b="1" dirty="0" smtClean="0">
                <a:latin typeface="+mj-ea"/>
                <a:ea typeface="+mj-ea"/>
              </a:rPr>
              <a:t>（三）产品品位满意</a:t>
            </a:r>
            <a:endParaRPr lang="zh-CN" altLang="zh-CN" sz="2800" dirty="0" smtClean="0">
              <a:latin typeface="+mj-ea"/>
              <a:ea typeface="+mj-ea"/>
            </a:endParaRPr>
          </a:p>
          <a:p>
            <a:endParaRPr lang="en-US" altLang="zh-CN" sz="2800" b="1" dirty="0" smtClean="0">
              <a:latin typeface="+mj-ea"/>
              <a:ea typeface="+mj-ea"/>
            </a:endParaRPr>
          </a:p>
          <a:p>
            <a:endParaRPr lang="zh-CN" altLang="zh-CN" dirty="0" smtClean="0"/>
          </a:p>
          <a:p>
            <a:endParaRPr lang="zh-CN" altLang="en-US" dirty="0"/>
          </a:p>
        </p:txBody>
      </p:sp>
      <p:grpSp>
        <p:nvGrpSpPr>
          <p:cNvPr id="70" name="组合 69"/>
          <p:cNvGrpSpPr/>
          <p:nvPr/>
        </p:nvGrpSpPr>
        <p:grpSpPr>
          <a:xfrm>
            <a:off x="4139952" y="2145978"/>
            <a:ext cx="2357437" cy="1643062"/>
            <a:chOff x="6357938" y="2643188"/>
            <a:chExt cx="2357437" cy="1643062"/>
          </a:xfrm>
        </p:grpSpPr>
        <p:sp>
          <p:nvSpPr>
            <p:cNvPr id="33" name="AutoShape 17"/>
            <p:cNvSpPr>
              <a:spLocks noChangeArrowheads="1"/>
            </p:cNvSpPr>
            <p:nvPr/>
          </p:nvSpPr>
          <p:spPr bwMode="gray">
            <a:xfrm>
              <a:off x="6858000" y="2643188"/>
              <a:ext cx="1857375" cy="357187"/>
            </a:xfrm>
            <a:prstGeom prst="roundRect">
              <a:avLst>
                <a:gd name="adj" fmla="val 50000"/>
              </a:avLst>
            </a:prstGeom>
            <a:gradFill rotWithShape="1">
              <a:gsLst>
                <a:gs pos="0">
                  <a:srgbClr val="B0AF7A"/>
                </a:gs>
                <a:gs pos="100000">
                  <a:srgbClr val="515138"/>
                </a:gs>
              </a:gsLst>
              <a:lin ang="0" scaled="1"/>
            </a:gradFill>
            <a:ln w="38100">
              <a:solidFill>
                <a:srgbClr val="FFFFFF"/>
              </a:solidFill>
              <a:round/>
              <a:headEnd/>
              <a:tailEnd/>
            </a:ln>
            <a:effectLst>
              <a:outerShdw dist="107763" dir="2700000" algn="ctr" rotWithShape="0">
                <a:srgbClr val="000000">
                  <a:alpha val="50000"/>
                </a:srgbClr>
              </a:outerShdw>
            </a:effectLst>
          </p:spPr>
          <p:txBody>
            <a:bodyPr wrap="none" anchor="ctr"/>
            <a:lstStyle/>
            <a:p>
              <a:pPr algn="ctr"/>
              <a:r>
                <a:rPr lang="zh-CN" altLang="zh-CN" dirty="0" smtClean="0"/>
                <a:t>物理功能需求</a:t>
              </a:r>
              <a:endParaRPr lang="zh-CN" altLang="en-US" dirty="0">
                <a:solidFill>
                  <a:srgbClr val="FFFFFF"/>
                </a:solidFill>
                <a:effectLst>
                  <a:outerShdw blurRad="38100" dist="38100" dir="2700000" algn="tl">
                    <a:srgbClr val="000000"/>
                  </a:outerShdw>
                </a:effectLst>
                <a:ea typeface="宋体" pitchFamily="2" charset="-122"/>
              </a:endParaRPr>
            </a:p>
          </p:txBody>
        </p:sp>
        <p:sp>
          <p:nvSpPr>
            <p:cNvPr id="34" name="AutoShape 18"/>
            <p:cNvSpPr>
              <a:spLocks noChangeArrowheads="1"/>
            </p:cNvSpPr>
            <p:nvPr/>
          </p:nvSpPr>
          <p:spPr bwMode="gray">
            <a:xfrm>
              <a:off x="6858000" y="3286125"/>
              <a:ext cx="1857375" cy="357188"/>
            </a:xfrm>
            <a:prstGeom prst="roundRect">
              <a:avLst>
                <a:gd name="adj" fmla="val 50000"/>
              </a:avLst>
            </a:prstGeom>
            <a:gradFill rotWithShape="1">
              <a:gsLst>
                <a:gs pos="0">
                  <a:srgbClr val="99A4C7"/>
                </a:gs>
                <a:gs pos="100000">
                  <a:srgbClr val="474C5C"/>
                </a:gs>
              </a:gsLst>
              <a:lin ang="0" scaled="1"/>
            </a:gradFill>
            <a:ln w="38100">
              <a:solidFill>
                <a:srgbClr val="FFFFFF"/>
              </a:solidFill>
              <a:round/>
              <a:headEnd/>
              <a:tailEnd/>
            </a:ln>
            <a:effectLst>
              <a:outerShdw dist="107763" dir="2700000" algn="ctr" rotWithShape="0">
                <a:srgbClr val="001D3A">
                  <a:alpha val="50000"/>
                </a:srgbClr>
              </a:outerShdw>
            </a:effectLst>
          </p:spPr>
          <p:txBody>
            <a:bodyPr wrap="none" anchor="ctr"/>
            <a:lstStyle/>
            <a:p>
              <a:pPr algn="ctr"/>
              <a:r>
                <a:rPr lang="zh-CN" altLang="zh-CN" dirty="0" smtClean="0"/>
                <a:t>生理功能需求</a:t>
              </a:r>
              <a:endParaRPr lang="zh-CN" altLang="en-US" dirty="0">
                <a:solidFill>
                  <a:srgbClr val="FFFFFF"/>
                </a:solidFill>
                <a:effectLst>
                  <a:outerShdw blurRad="38100" dist="38100" dir="2700000" algn="tl">
                    <a:srgbClr val="000000"/>
                  </a:outerShdw>
                </a:effectLst>
                <a:ea typeface="宋体" pitchFamily="2" charset="-122"/>
              </a:endParaRPr>
            </a:p>
          </p:txBody>
        </p:sp>
        <p:sp>
          <p:nvSpPr>
            <p:cNvPr id="35" name="AutoShape 19"/>
            <p:cNvSpPr>
              <a:spLocks noChangeArrowheads="1"/>
            </p:cNvSpPr>
            <p:nvPr/>
          </p:nvSpPr>
          <p:spPr bwMode="gray">
            <a:xfrm>
              <a:off x="6858000" y="3929063"/>
              <a:ext cx="1857375" cy="357187"/>
            </a:xfrm>
            <a:prstGeom prst="roundRect">
              <a:avLst>
                <a:gd name="adj" fmla="val 50000"/>
              </a:avLst>
            </a:prstGeom>
            <a:gradFill rotWithShape="1">
              <a:gsLst>
                <a:gs pos="0">
                  <a:srgbClr val="8BB7AB"/>
                </a:gs>
                <a:gs pos="100000">
                  <a:srgbClr val="40554F"/>
                </a:gs>
              </a:gsLst>
              <a:lin ang="0" scaled="1"/>
            </a:gradFill>
            <a:ln w="38100">
              <a:solidFill>
                <a:srgbClr val="FFFFFF"/>
              </a:solidFill>
              <a:round/>
              <a:headEnd/>
              <a:tailEnd/>
            </a:ln>
            <a:effectLst>
              <a:outerShdw dist="107763" dir="2700000" algn="ctr" rotWithShape="0">
                <a:srgbClr val="001D3A">
                  <a:alpha val="50000"/>
                </a:srgbClr>
              </a:outerShdw>
            </a:effectLst>
          </p:spPr>
          <p:txBody>
            <a:bodyPr wrap="none" anchor="ctr"/>
            <a:lstStyle/>
            <a:p>
              <a:pPr algn="ctr"/>
              <a:r>
                <a:rPr lang="zh-CN" altLang="zh-CN" dirty="0" smtClean="0"/>
                <a:t>心理功能需求</a:t>
              </a:r>
              <a:endParaRPr lang="zh-CN" altLang="en-US" dirty="0">
                <a:solidFill>
                  <a:srgbClr val="FFFFFF"/>
                </a:solidFill>
                <a:effectLst>
                  <a:outerShdw blurRad="38100" dist="38100" dir="2700000" algn="tl">
                    <a:srgbClr val="000000"/>
                  </a:outerShdw>
                </a:effectLst>
                <a:ea typeface="宋体" pitchFamily="2" charset="-122"/>
              </a:endParaRPr>
            </a:p>
          </p:txBody>
        </p:sp>
        <p:cxnSp>
          <p:nvCxnSpPr>
            <p:cNvPr id="41" name="AutoShape 25"/>
            <p:cNvCxnSpPr>
              <a:cxnSpLocks noChangeShapeType="1"/>
            </p:cNvCxnSpPr>
            <p:nvPr/>
          </p:nvCxnSpPr>
          <p:spPr bwMode="auto">
            <a:xfrm flipV="1">
              <a:off x="6357938" y="2820988"/>
              <a:ext cx="500062" cy="836612"/>
            </a:xfrm>
            <a:prstGeom prst="bentConnector3">
              <a:avLst>
                <a:gd name="adj1" fmla="val 50000"/>
              </a:avLst>
            </a:prstGeom>
            <a:noFill/>
            <a:ln w="9525">
              <a:solidFill>
                <a:srgbClr val="76CE1F"/>
              </a:solidFill>
              <a:miter lim="800000"/>
              <a:headEnd/>
              <a:tailEnd/>
            </a:ln>
          </p:spPr>
        </p:cxnSp>
        <p:cxnSp>
          <p:nvCxnSpPr>
            <p:cNvPr id="42" name="AutoShape 26"/>
            <p:cNvCxnSpPr>
              <a:cxnSpLocks noChangeShapeType="1"/>
            </p:cNvCxnSpPr>
            <p:nvPr/>
          </p:nvCxnSpPr>
          <p:spPr bwMode="auto">
            <a:xfrm flipV="1">
              <a:off x="6357938" y="3465513"/>
              <a:ext cx="500062" cy="192087"/>
            </a:xfrm>
            <a:prstGeom prst="bentConnector3">
              <a:avLst>
                <a:gd name="adj1" fmla="val 50000"/>
              </a:avLst>
            </a:prstGeom>
            <a:noFill/>
            <a:ln w="9525">
              <a:solidFill>
                <a:srgbClr val="76CE1F"/>
              </a:solidFill>
              <a:miter lim="800000"/>
              <a:headEnd/>
              <a:tailEnd/>
            </a:ln>
          </p:spPr>
        </p:cxnSp>
        <p:cxnSp>
          <p:nvCxnSpPr>
            <p:cNvPr id="43" name="AutoShape 27"/>
            <p:cNvCxnSpPr>
              <a:cxnSpLocks noChangeShapeType="1"/>
            </p:cNvCxnSpPr>
            <p:nvPr/>
          </p:nvCxnSpPr>
          <p:spPr bwMode="auto">
            <a:xfrm>
              <a:off x="6357938" y="3657600"/>
              <a:ext cx="500062" cy="450850"/>
            </a:xfrm>
            <a:prstGeom prst="bentConnector3">
              <a:avLst>
                <a:gd name="adj1" fmla="val 50000"/>
              </a:avLst>
            </a:prstGeom>
            <a:noFill/>
            <a:ln w="9525">
              <a:solidFill>
                <a:srgbClr val="76CE1F"/>
              </a:solidFill>
              <a:miter lim="800000"/>
              <a:headEnd/>
              <a:tailEnd/>
            </a:ln>
          </p:spPr>
        </p:cxnSp>
      </p:grpSp>
      <p:grpSp>
        <p:nvGrpSpPr>
          <p:cNvPr id="72" name="组合 71"/>
          <p:cNvGrpSpPr/>
          <p:nvPr/>
        </p:nvGrpSpPr>
        <p:grpSpPr>
          <a:xfrm>
            <a:off x="4139952" y="4450233"/>
            <a:ext cx="2357437" cy="1643063"/>
            <a:chOff x="4139952" y="4450233"/>
            <a:chExt cx="2357437" cy="1643063"/>
          </a:xfrm>
        </p:grpSpPr>
        <p:sp>
          <p:nvSpPr>
            <p:cNvPr id="38" name="AutoShape 22"/>
            <p:cNvSpPr>
              <a:spLocks noChangeArrowheads="1"/>
            </p:cNvSpPr>
            <p:nvPr/>
          </p:nvSpPr>
          <p:spPr bwMode="gray">
            <a:xfrm>
              <a:off x="4640014" y="4450233"/>
              <a:ext cx="1857375" cy="357188"/>
            </a:xfrm>
            <a:prstGeom prst="roundRect">
              <a:avLst>
                <a:gd name="adj" fmla="val 50000"/>
              </a:avLst>
            </a:prstGeom>
            <a:gradFill rotWithShape="1">
              <a:gsLst>
                <a:gs pos="0">
                  <a:srgbClr val="B0AF7A"/>
                </a:gs>
                <a:gs pos="100000">
                  <a:srgbClr val="515138"/>
                </a:gs>
              </a:gsLst>
              <a:lin ang="0" scaled="1"/>
            </a:gradFill>
            <a:ln w="38100">
              <a:solidFill>
                <a:srgbClr val="FFFFFF"/>
              </a:solidFill>
              <a:round/>
              <a:headEnd/>
              <a:tailEnd/>
            </a:ln>
            <a:effectLst>
              <a:outerShdw dist="107763" dir="2700000" algn="ctr" rotWithShape="0">
                <a:srgbClr val="000000">
                  <a:alpha val="50000"/>
                </a:srgbClr>
              </a:outerShdw>
            </a:effectLst>
          </p:spPr>
          <p:txBody>
            <a:bodyPr wrap="none" anchor="ctr"/>
            <a:lstStyle/>
            <a:p>
              <a:pPr algn="ctr"/>
              <a:r>
                <a:rPr lang="zh-CN" altLang="zh-CN" dirty="0" smtClean="0"/>
                <a:t>价格品位</a:t>
              </a:r>
              <a:endParaRPr lang="zh-CN" altLang="en-US" dirty="0">
                <a:solidFill>
                  <a:srgbClr val="FFFFFF"/>
                </a:solidFill>
                <a:effectLst>
                  <a:outerShdw blurRad="38100" dist="38100" dir="2700000" algn="tl">
                    <a:srgbClr val="000000"/>
                  </a:outerShdw>
                </a:effectLst>
                <a:ea typeface="宋体" pitchFamily="2" charset="-122"/>
              </a:endParaRPr>
            </a:p>
          </p:txBody>
        </p:sp>
        <p:sp>
          <p:nvSpPr>
            <p:cNvPr id="39" name="AutoShape 23"/>
            <p:cNvSpPr>
              <a:spLocks noChangeArrowheads="1"/>
            </p:cNvSpPr>
            <p:nvPr/>
          </p:nvSpPr>
          <p:spPr bwMode="gray">
            <a:xfrm>
              <a:off x="4640014" y="5093171"/>
              <a:ext cx="1857375" cy="357187"/>
            </a:xfrm>
            <a:prstGeom prst="roundRect">
              <a:avLst>
                <a:gd name="adj" fmla="val 50000"/>
              </a:avLst>
            </a:prstGeom>
            <a:gradFill rotWithShape="1">
              <a:gsLst>
                <a:gs pos="0">
                  <a:srgbClr val="99A4C7"/>
                </a:gs>
                <a:gs pos="100000">
                  <a:srgbClr val="474C5C"/>
                </a:gs>
              </a:gsLst>
              <a:lin ang="0" scaled="1"/>
            </a:gradFill>
            <a:ln w="38100">
              <a:solidFill>
                <a:srgbClr val="FFFFFF"/>
              </a:solidFill>
              <a:round/>
              <a:headEnd/>
              <a:tailEnd/>
            </a:ln>
            <a:effectLst>
              <a:outerShdw dist="107763" dir="2700000" algn="ctr" rotWithShape="0">
                <a:srgbClr val="001D3A">
                  <a:alpha val="50000"/>
                </a:srgbClr>
              </a:outerShdw>
            </a:effectLst>
          </p:spPr>
          <p:txBody>
            <a:bodyPr wrap="none" anchor="ctr"/>
            <a:lstStyle/>
            <a:p>
              <a:pPr algn="ctr"/>
              <a:r>
                <a:rPr lang="zh-CN" altLang="zh-CN" dirty="0" smtClean="0"/>
                <a:t>艺术品位</a:t>
              </a:r>
              <a:endParaRPr lang="zh-CN" altLang="en-US" dirty="0">
                <a:solidFill>
                  <a:srgbClr val="FFFFFF"/>
                </a:solidFill>
                <a:effectLst>
                  <a:outerShdw blurRad="38100" dist="38100" dir="2700000" algn="tl">
                    <a:srgbClr val="000000"/>
                  </a:outerShdw>
                </a:effectLst>
                <a:ea typeface="宋体" pitchFamily="2" charset="-122"/>
              </a:endParaRPr>
            </a:p>
          </p:txBody>
        </p:sp>
        <p:sp>
          <p:nvSpPr>
            <p:cNvPr id="40" name="AutoShape 24"/>
            <p:cNvSpPr>
              <a:spLocks noChangeArrowheads="1"/>
            </p:cNvSpPr>
            <p:nvPr/>
          </p:nvSpPr>
          <p:spPr bwMode="gray">
            <a:xfrm>
              <a:off x="4640014" y="5736108"/>
              <a:ext cx="1857375" cy="357188"/>
            </a:xfrm>
            <a:prstGeom prst="roundRect">
              <a:avLst>
                <a:gd name="adj" fmla="val 50000"/>
              </a:avLst>
            </a:prstGeom>
            <a:gradFill rotWithShape="1">
              <a:gsLst>
                <a:gs pos="0">
                  <a:srgbClr val="8BB7AB"/>
                </a:gs>
                <a:gs pos="100000">
                  <a:srgbClr val="40554F"/>
                </a:gs>
              </a:gsLst>
              <a:lin ang="0" scaled="1"/>
            </a:gradFill>
            <a:ln w="38100">
              <a:solidFill>
                <a:srgbClr val="FFFFFF"/>
              </a:solidFill>
              <a:round/>
              <a:headEnd/>
              <a:tailEnd/>
            </a:ln>
            <a:effectLst>
              <a:outerShdw dist="107763" dir="2700000" algn="ctr" rotWithShape="0">
                <a:srgbClr val="001D3A">
                  <a:alpha val="50000"/>
                </a:srgbClr>
              </a:outerShdw>
            </a:effectLst>
          </p:spPr>
          <p:txBody>
            <a:bodyPr wrap="none" anchor="ctr"/>
            <a:lstStyle/>
            <a:p>
              <a:pPr algn="ctr"/>
              <a:r>
                <a:rPr lang="zh-CN" altLang="zh-CN" dirty="0" smtClean="0"/>
                <a:t>文化品位</a:t>
              </a:r>
              <a:endParaRPr lang="zh-CN" altLang="en-US" dirty="0">
                <a:solidFill>
                  <a:srgbClr val="FFFFFF"/>
                </a:solidFill>
                <a:effectLst>
                  <a:outerShdw blurRad="38100" dist="38100" dir="2700000" algn="tl">
                    <a:srgbClr val="000000"/>
                  </a:outerShdw>
                </a:effectLst>
                <a:ea typeface="宋体" pitchFamily="2" charset="-122"/>
              </a:endParaRPr>
            </a:p>
          </p:txBody>
        </p:sp>
        <p:cxnSp>
          <p:nvCxnSpPr>
            <p:cNvPr id="44" name="AutoShape 28"/>
            <p:cNvCxnSpPr>
              <a:cxnSpLocks noChangeShapeType="1"/>
              <a:endCxn id="38" idx="1"/>
            </p:cNvCxnSpPr>
            <p:nvPr/>
          </p:nvCxnSpPr>
          <p:spPr bwMode="auto">
            <a:xfrm>
              <a:off x="4139952" y="4607396"/>
              <a:ext cx="500062" cy="22225"/>
            </a:xfrm>
            <a:prstGeom prst="bentConnector3">
              <a:avLst>
                <a:gd name="adj1" fmla="val 50000"/>
              </a:avLst>
            </a:prstGeom>
            <a:noFill/>
            <a:ln w="9525">
              <a:solidFill>
                <a:srgbClr val="76CE1F"/>
              </a:solidFill>
              <a:miter lim="800000"/>
              <a:headEnd/>
              <a:tailEnd/>
            </a:ln>
          </p:spPr>
        </p:cxnSp>
        <p:cxnSp>
          <p:nvCxnSpPr>
            <p:cNvPr id="45" name="AutoShape 29"/>
            <p:cNvCxnSpPr>
              <a:cxnSpLocks noChangeShapeType="1"/>
              <a:endCxn id="39" idx="1"/>
            </p:cNvCxnSpPr>
            <p:nvPr/>
          </p:nvCxnSpPr>
          <p:spPr bwMode="auto">
            <a:xfrm>
              <a:off x="4139952" y="4607396"/>
              <a:ext cx="500062" cy="665162"/>
            </a:xfrm>
            <a:prstGeom prst="bentConnector3">
              <a:avLst>
                <a:gd name="adj1" fmla="val 50000"/>
              </a:avLst>
            </a:prstGeom>
            <a:noFill/>
            <a:ln w="9525">
              <a:solidFill>
                <a:srgbClr val="76CE1F"/>
              </a:solidFill>
              <a:miter lim="800000"/>
              <a:headEnd/>
              <a:tailEnd/>
            </a:ln>
          </p:spPr>
        </p:cxnSp>
        <p:cxnSp>
          <p:nvCxnSpPr>
            <p:cNvPr id="46" name="AutoShape 30"/>
            <p:cNvCxnSpPr>
              <a:cxnSpLocks noChangeShapeType="1"/>
              <a:endCxn id="40" idx="1"/>
            </p:cNvCxnSpPr>
            <p:nvPr/>
          </p:nvCxnSpPr>
          <p:spPr bwMode="auto">
            <a:xfrm>
              <a:off x="4139952" y="4607396"/>
              <a:ext cx="500062" cy="1308100"/>
            </a:xfrm>
            <a:prstGeom prst="bentConnector3">
              <a:avLst>
                <a:gd name="adj1" fmla="val 50000"/>
              </a:avLst>
            </a:prstGeom>
            <a:noFill/>
            <a:ln w="9525">
              <a:solidFill>
                <a:srgbClr val="76CE1F"/>
              </a:solidFill>
              <a:miter lim="800000"/>
              <a:headEnd/>
              <a:tailEnd/>
            </a:ln>
          </p:spPr>
        </p:cxnSp>
      </p:grpSp>
      <p:sp>
        <p:nvSpPr>
          <p:cNvPr id="73"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产品满意管理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t>第三节  服务满意管理</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一、服务的含义</a:t>
            </a:r>
            <a:endParaRPr lang="zh-CN" altLang="zh-CN" sz="2800" dirty="0" smtClean="0"/>
          </a:p>
          <a:p>
            <a:r>
              <a:rPr lang="zh-CN" altLang="zh-CN" sz="2800" dirty="0" smtClean="0"/>
              <a:t>不同类型的企业和不同风格的经营者对服务有着不同的理解。“服务是一种产品”，这是从服务于营销的关系而言，“服务是一种价值”，这是就服务与发展的关系而言。</a:t>
            </a:r>
          </a:p>
          <a:p>
            <a:r>
              <a:rPr lang="zh-CN" altLang="zh-CN" sz="2800" dirty="0" smtClean="0"/>
              <a:t>“服务”究竟是什么？日本的武田哲男认为：“服务为人而产生。”</a:t>
            </a:r>
          </a:p>
          <a:p>
            <a:endParaRPr lang="zh-CN" altLang="en-US" dirty="0"/>
          </a:p>
        </p:txBody>
      </p:sp>
    </p:spTree>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二、服务满意对企业的重要性</a:t>
            </a:r>
            <a:endParaRPr lang="zh-CN" altLang="zh-CN" sz="2800" dirty="0" smtClean="0"/>
          </a:p>
          <a:p>
            <a:endParaRPr lang="zh-CN" altLang="en-US" dirty="0"/>
          </a:p>
        </p:txBody>
      </p:sp>
      <p:sp>
        <p:nvSpPr>
          <p:cNvPr id="4" name="AutoShape 3"/>
          <p:cNvSpPr>
            <a:spLocks noChangeArrowheads="1"/>
          </p:cNvSpPr>
          <p:nvPr/>
        </p:nvSpPr>
        <p:spPr bwMode="auto">
          <a:xfrm>
            <a:off x="914400" y="2362200"/>
            <a:ext cx="7543800" cy="38862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endParaRPr lang="zh-CN" altLang="en-US">
              <a:latin typeface="Verdana" pitchFamily="34" charset="0"/>
            </a:endParaRPr>
          </a:p>
        </p:txBody>
      </p:sp>
      <p:sp>
        <p:nvSpPr>
          <p:cNvPr id="5" name="TextBox 4"/>
          <p:cNvSpPr txBox="1"/>
          <p:nvPr/>
        </p:nvSpPr>
        <p:spPr>
          <a:xfrm>
            <a:off x="1187624" y="2564904"/>
            <a:ext cx="7128792" cy="3693319"/>
          </a:xfrm>
          <a:prstGeom prst="rect">
            <a:avLst/>
          </a:prstGeom>
          <a:noFill/>
        </p:spPr>
        <p:txBody>
          <a:bodyPr wrap="square" rtlCol="0">
            <a:spAutoFit/>
          </a:bodyPr>
          <a:lstStyle/>
          <a:p>
            <a:r>
              <a:rPr lang="en-US" altLang="zh-CN" sz="2400" dirty="0" smtClean="0">
                <a:solidFill>
                  <a:schemeClr val="tx2">
                    <a:lumMod val="75000"/>
                  </a:schemeClr>
                </a:solidFill>
                <a:latin typeface="+mn-ea"/>
              </a:rPr>
              <a:t>    </a:t>
            </a:r>
            <a:r>
              <a:rPr lang="zh-CN" altLang="zh-CN" sz="2400" dirty="0" smtClean="0">
                <a:solidFill>
                  <a:srgbClr val="0E2138"/>
                </a:solidFill>
                <a:latin typeface="+mn-ea"/>
              </a:rPr>
              <a:t>服务是一种无形的产品，是维系品牌与顾客关系的纽带，随着产品同质化程度的不断加剧，缔造优质的品牌服务体系，为顾客提供满意的服务越来越成为企业差异化品牌战略的重要武器。</a:t>
            </a:r>
            <a:endParaRPr lang="en-US" altLang="zh-CN" sz="2400" dirty="0" smtClean="0">
              <a:solidFill>
                <a:srgbClr val="0E2138"/>
              </a:solidFill>
              <a:latin typeface="+mn-ea"/>
            </a:endParaRPr>
          </a:p>
          <a:p>
            <a:r>
              <a:rPr lang="en-US" altLang="zh-CN" sz="2400" dirty="0" smtClean="0">
                <a:solidFill>
                  <a:srgbClr val="0E2138"/>
                </a:solidFill>
                <a:latin typeface="+mn-ea"/>
              </a:rPr>
              <a:t>    </a:t>
            </a:r>
            <a:r>
              <a:rPr lang="zh-CN" altLang="zh-CN" sz="2400" dirty="0" smtClean="0">
                <a:solidFill>
                  <a:srgbClr val="0E2138"/>
                </a:solidFill>
                <a:latin typeface="+mn-ea"/>
              </a:rPr>
              <a:t>在当今的新经济形势下，早有专家断言：未来的企业竞争就是服务竞争，服务体系的完善程度，服务质量的优劣程度以及由此带来的顾客对品牌得综合满意度，将成为未来竞争强弱立判得最大试金石。</a:t>
            </a:r>
            <a:r>
              <a:rPr lang="en-US" altLang="zh-CN" sz="2400" dirty="0" smtClean="0">
                <a:solidFill>
                  <a:srgbClr val="0E2138"/>
                </a:solidFill>
                <a:latin typeface="+mn-ea"/>
              </a:rPr>
              <a:t> </a:t>
            </a:r>
            <a:endParaRPr lang="zh-CN" altLang="zh-CN" sz="2400" dirty="0" smtClean="0">
              <a:solidFill>
                <a:srgbClr val="0E2138"/>
              </a:solidFill>
              <a:latin typeface="+mn-ea"/>
            </a:endParaRPr>
          </a:p>
          <a:p>
            <a:endParaRPr lang="zh-CN" altLang="en-US" dirty="0"/>
          </a:p>
        </p:txBody>
      </p:sp>
      <p:sp>
        <p:nvSpPr>
          <p:cNvPr id="6" name="标题 1"/>
          <p:cNvSpPr>
            <a:spLocks noGrp="1"/>
          </p:cNvSpPr>
          <p:nvPr>
            <p:ph type="title"/>
          </p:nvPr>
        </p:nvSpPr>
        <p:spPr>
          <a:xfrm>
            <a:off x="609600" y="1141437"/>
            <a:ext cx="7467600" cy="487363"/>
          </a:xfrm>
        </p:spPr>
        <p:txBody>
          <a:bodyPr/>
          <a:lstStyle/>
          <a:p>
            <a:r>
              <a:rPr lang="zh-CN" altLang="zh-CN" sz="4000" dirty="0" smtClean="0"/>
              <a:t>第三节  服务满意管理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三、服务满意管理的内容</a:t>
            </a:r>
            <a:endParaRPr lang="zh-CN" altLang="zh-CN" sz="2800" dirty="0" smtClean="0">
              <a:latin typeface="+mj-ea"/>
              <a:ea typeface="+mj-ea"/>
            </a:endParaRPr>
          </a:p>
          <a:p>
            <a:r>
              <a:rPr lang="zh-CN" altLang="zh-CN" sz="2800" dirty="0" smtClean="0">
                <a:latin typeface="+mj-ea"/>
                <a:ea typeface="+mj-ea"/>
              </a:rPr>
              <a:t>（一）对企业员工服务意识的训练</a:t>
            </a:r>
          </a:p>
          <a:p>
            <a:r>
              <a:rPr lang="zh-CN" altLang="zh-CN" sz="2800" dirty="0" smtClean="0">
                <a:latin typeface="+mj-ea"/>
                <a:ea typeface="+mj-ea"/>
              </a:rPr>
              <a:t>（二）建立完整的服务指标</a:t>
            </a:r>
          </a:p>
          <a:p>
            <a:r>
              <a:rPr lang="zh-CN" altLang="zh-CN" sz="2800" dirty="0" smtClean="0">
                <a:latin typeface="+mj-ea"/>
                <a:ea typeface="+mj-ea"/>
              </a:rPr>
              <a:t>（三）对企业员工进行服务满意度考查</a:t>
            </a:r>
          </a:p>
          <a:p>
            <a:r>
              <a:rPr lang="en-US" altLang="zh-CN" sz="2800" dirty="0" smtClean="0">
                <a:latin typeface="+mj-ea"/>
                <a:ea typeface="+mj-ea"/>
              </a:rPr>
              <a:t>1.</a:t>
            </a:r>
            <a:r>
              <a:rPr lang="zh-CN" altLang="zh-CN" sz="2800" dirty="0" smtClean="0">
                <a:latin typeface="+mj-ea"/>
                <a:ea typeface="+mj-ea"/>
              </a:rPr>
              <a:t>服务满意级度调查方法</a:t>
            </a:r>
          </a:p>
          <a:p>
            <a:r>
              <a:rPr lang="en-US" altLang="zh-CN" sz="2800" dirty="0" smtClean="0">
                <a:latin typeface="+mj-ea"/>
                <a:ea typeface="+mj-ea"/>
              </a:rPr>
              <a:t>2.</a:t>
            </a:r>
            <a:r>
              <a:rPr lang="zh-CN" altLang="zh-CN" sz="2800" dirty="0" smtClean="0">
                <a:latin typeface="+mj-ea"/>
                <a:ea typeface="+mj-ea"/>
              </a:rPr>
              <a:t>服务考查内容</a:t>
            </a:r>
          </a:p>
          <a:p>
            <a:r>
              <a:rPr lang="zh-CN" altLang="zh-CN" sz="2800" dirty="0" smtClean="0">
                <a:latin typeface="+mj-ea"/>
                <a:ea typeface="+mj-ea"/>
              </a:rPr>
              <a:t>（四）对企业员工服务满意的行为进行强化</a:t>
            </a: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t>第三节  服务满意管理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四、提供满意服务的途径</a:t>
            </a:r>
            <a:endParaRPr lang="zh-CN" altLang="zh-CN" sz="2800" dirty="0" smtClean="0"/>
          </a:p>
          <a:p>
            <a:r>
              <a:rPr lang="zh-CN" altLang="zh-CN" sz="2800" b="1" dirty="0" smtClean="0"/>
              <a:t>（一）根据客户需求设计服务系统</a:t>
            </a:r>
            <a:endParaRPr lang="zh-CN" altLang="zh-CN" sz="2800" dirty="0" smtClean="0"/>
          </a:p>
          <a:p>
            <a:pPr>
              <a:buNone/>
            </a:pPr>
            <a:r>
              <a:rPr lang="en-US" altLang="zh-CN" dirty="0" smtClean="0"/>
              <a:t>        </a:t>
            </a:r>
            <a:r>
              <a:rPr lang="zh-CN" altLang="zh-CN" dirty="0" smtClean="0"/>
              <a:t>　</a:t>
            </a:r>
            <a:r>
              <a:rPr lang="zh-CN" altLang="zh-CN" sz="2000" dirty="0" smtClean="0"/>
              <a:t>客户服务需求调研是设计服务系统的前提，许多企业尽管向客户提供一定的服务，但由于没有找准客户的需求，尽管耗费大量的人力物力，却效果不佳。只有在对客户进行详细周密调查的基础上，真正了解消费者需要什么服务，才能设计一个切实可行的服务系统。</a:t>
            </a:r>
            <a:endParaRPr lang="en-US" altLang="zh-CN" sz="2000" dirty="0" smtClean="0"/>
          </a:p>
          <a:p>
            <a:r>
              <a:rPr lang="zh-CN" altLang="zh-CN" b="1" dirty="0" smtClean="0"/>
              <a:t>（二）超越客户对服务标准的期望</a:t>
            </a:r>
            <a:endParaRPr lang="zh-CN" altLang="zh-CN" dirty="0" smtClean="0"/>
          </a:p>
          <a:p>
            <a:pPr>
              <a:buNone/>
            </a:pPr>
            <a:r>
              <a:rPr lang="en-US" altLang="zh-CN" dirty="0" smtClean="0"/>
              <a:t>             </a:t>
            </a:r>
            <a:r>
              <a:rPr lang="zh-CN" altLang="zh-CN" sz="2000" dirty="0" smtClean="0"/>
              <a:t>在今天的商业社会中，产品的质量和价格已不再是增强企业竞争力的唯一手段。越来越多的客户开始学会用其他的价值因素来衡量一个企业的可靠性，服务就是其中之一。现代企业必须认识到这一点，并应确立以超值服务的标准经销自己的产品。</a:t>
            </a:r>
            <a:endParaRPr lang="zh-CN" altLang="en-US" sz="2000"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t>第三节  服务满意管理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24744"/>
            <a:ext cx="9144000" cy="487363"/>
          </a:xfrm>
        </p:spPr>
        <p:txBody>
          <a:bodyPr/>
          <a:lstStyle/>
          <a:p>
            <a:r>
              <a:rPr lang="zh-CN" altLang="zh-CN" sz="3600" dirty="0" smtClean="0">
                <a:latin typeface="+mj-ea"/>
              </a:rPr>
              <a:t>第四节</a:t>
            </a:r>
            <a:r>
              <a:rPr lang="en-US" altLang="zh-CN" sz="3600" dirty="0" smtClean="0">
                <a:latin typeface="+mj-ea"/>
              </a:rPr>
              <a:t>  </a:t>
            </a:r>
            <a:r>
              <a:rPr lang="zh-CN" altLang="zh-CN" sz="3600" dirty="0" smtClean="0">
                <a:latin typeface="+mj-ea"/>
              </a:rPr>
              <a:t>正确认识和处理客户的不满与抱怨</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一、正视客户不满与抱怨的重要性</a:t>
            </a:r>
            <a:endParaRPr lang="zh-CN" altLang="zh-CN" sz="2800" dirty="0" smtClean="0"/>
          </a:p>
          <a:p>
            <a:endParaRPr lang="zh-CN" altLang="en-US" dirty="0"/>
          </a:p>
        </p:txBody>
      </p:sp>
      <p:sp>
        <p:nvSpPr>
          <p:cNvPr id="4" name="AutoShape 4"/>
          <p:cNvSpPr>
            <a:spLocks noChangeArrowheads="1"/>
          </p:cNvSpPr>
          <p:nvPr/>
        </p:nvSpPr>
        <p:spPr bwMode="gray">
          <a:xfrm>
            <a:off x="1891457" y="2312988"/>
            <a:ext cx="5316538" cy="976312"/>
          </a:xfrm>
          <a:prstGeom prst="homePlate">
            <a:avLst>
              <a:gd name="adj" fmla="val 52640"/>
            </a:avLst>
          </a:prstGeom>
          <a:gradFill rotWithShape="1">
            <a:gsLst>
              <a:gs pos="0">
                <a:srgbClr val="E29734"/>
              </a:gs>
              <a:gs pos="100000">
                <a:srgbClr val="F3D5AE"/>
              </a:gs>
            </a:gsLst>
            <a:lin ang="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E29734"/>
            </a:extrusionClr>
          </a:sp3d>
        </p:spPr>
        <p:txBody>
          <a:bodyPr wrap="none" anchor="ctr">
            <a:flatTx/>
          </a:bodyPr>
          <a:lstStyle/>
          <a:p>
            <a:endParaRPr lang="zh-CN" altLang="en-US"/>
          </a:p>
        </p:txBody>
      </p:sp>
      <p:grpSp>
        <p:nvGrpSpPr>
          <p:cNvPr id="5" name="Group 5"/>
          <p:cNvGrpSpPr>
            <a:grpSpLocks/>
          </p:cNvGrpSpPr>
          <p:nvPr/>
        </p:nvGrpSpPr>
        <p:grpSpPr bwMode="auto">
          <a:xfrm>
            <a:off x="1259632" y="2301875"/>
            <a:ext cx="1176338" cy="1162050"/>
            <a:chOff x="2161" y="696"/>
            <a:chExt cx="1360" cy="1356"/>
          </a:xfrm>
        </p:grpSpPr>
        <p:grpSp>
          <p:nvGrpSpPr>
            <p:cNvPr id="6" name="Group 55"/>
            <p:cNvGrpSpPr>
              <a:grpSpLocks/>
            </p:cNvGrpSpPr>
            <p:nvPr/>
          </p:nvGrpSpPr>
          <p:grpSpPr bwMode="auto">
            <a:xfrm>
              <a:off x="2161" y="696"/>
              <a:ext cx="1360" cy="1356"/>
              <a:chOff x="2508" y="1231"/>
              <a:chExt cx="1248" cy="1240"/>
            </a:xfrm>
          </p:grpSpPr>
          <p:sp>
            <p:nvSpPr>
              <p:cNvPr id="8" name="Oval 57"/>
              <p:cNvSpPr>
                <a:spLocks noChangeArrowheads="1"/>
              </p:cNvSpPr>
              <p:nvPr/>
            </p:nvSpPr>
            <p:spPr bwMode="gray">
              <a:xfrm>
                <a:off x="2508" y="1231"/>
                <a:ext cx="1248" cy="1240"/>
              </a:xfrm>
              <a:prstGeom prst="ellipse">
                <a:avLst/>
              </a:prstGeom>
              <a:solidFill>
                <a:srgbClr val="808080"/>
              </a:solidFill>
              <a:ln w="9525">
                <a:noFill/>
                <a:round/>
                <a:headEnd/>
                <a:tailEnd/>
              </a:ln>
            </p:spPr>
            <p:txBody>
              <a:bodyPr wrap="none" anchor="ctr"/>
              <a:lstStyle/>
              <a:p>
                <a:endParaRPr lang="zh-CN" altLang="en-US"/>
              </a:p>
            </p:txBody>
          </p:sp>
          <p:sp>
            <p:nvSpPr>
              <p:cNvPr id="9" name="Oval 58"/>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p>
            </p:txBody>
          </p:sp>
          <p:sp>
            <p:nvSpPr>
              <p:cNvPr id="10" name="Oval 59"/>
              <p:cNvSpPr>
                <a:spLocks noChangeArrowheads="1"/>
              </p:cNvSpPr>
              <p:nvPr/>
            </p:nvSpPr>
            <p:spPr bwMode="gray">
              <a:xfrm>
                <a:off x="2590" y="1305"/>
                <a:ext cx="1092" cy="1092"/>
              </a:xfrm>
              <a:prstGeom prst="ellipse">
                <a:avLst/>
              </a:prstGeom>
              <a:solidFill>
                <a:srgbClr val="808080">
                  <a:alpha val="25098"/>
                </a:srgbClr>
              </a:solidFill>
              <a:ln w="9525">
                <a:noFill/>
                <a:round/>
                <a:headEnd/>
                <a:tailEnd/>
              </a:ln>
            </p:spPr>
            <p:txBody>
              <a:bodyPr wrap="none" anchor="ctr"/>
              <a:lstStyle/>
              <a:p>
                <a:endParaRPr lang="zh-CN" altLang="en-US"/>
              </a:p>
            </p:txBody>
          </p:sp>
          <p:sp>
            <p:nvSpPr>
              <p:cNvPr id="11" name="Oval 60"/>
              <p:cNvSpPr>
                <a:spLocks noChangeArrowheads="1"/>
              </p:cNvSpPr>
              <p:nvPr/>
            </p:nvSpPr>
            <p:spPr bwMode="gray">
              <a:xfrm>
                <a:off x="2623" y="1330"/>
                <a:ext cx="1026" cy="1026"/>
              </a:xfrm>
              <a:prstGeom prst="ellipse">
                <a:avLst/>
              </a:prstGeom>
              <a:solidFill>
                <a:srgbClr val="808080">
                  <a:alpha val="30196"/>
                </a:srgbClr>
              </a:solidFill>
              <a:ln w="9525">
                <a:noFill/>
                <a:round/>
                <a:headEnd/>
                <a:tailEnd/>
              </a:ln>
            </p:spPr>
            <p:txBody>
              <a:bodyPr wrap="none" anchor="ctr"/>
              <a:lstStyle/>
              <a:p>
                <a:endParaRPr lang="zh-CN" altLang="en-US"/>
              </a:p>
            </p:txBody>
          </p:sp>
          <p:sp>
            <p:nvSpPr>
              <p:cNvPr id="12" name="Oval 61"/>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p>
            </p:txBody>
          </p:sp>
        </p:grpSp>
        <p:sp>
          <p:nvSpPr>
            <p:cNvPr id="7" name="Oval 56"/>
            <p:cNvSpPr>
              <a:spLocks noChangeArrowheads="1"/>
            </p:cNvSpPr>
            <p:nvPr/>
          </p:nvSpPr>
          <p:spPr bwMode="gray">
            <a:xfrm>
              <a:off x="2323" y="844"/>
              <a:ext cx="1053" cy="1054"/>
            </a:xfrm>
            <a:prstGeom prst="ellipse">
              <a:avLst/>
            </a:prstGeom>
            <a:gradFill rotWithShape="1">
              <a:gsLst>
                <a:gs pos="0">
                  <a:srgbClr val="694618"/>
                </a:gs>
                <a:gs pos="100000">
                  <a:srgbClr val="E29734"/>
                </a:gs>
              </a:gsLst>
              <a:lin ang="5400000" scaled="1"/>
            </a:gradFill>
            <a:ln w="57150">
              <a:noFill/>
              <a:round/>
              <a:headEnd/>
              <a:tailEnd/>
            </a:ln>
          </p:spPr>
          <p:txBody>
            <a:bodyPr wrap="none" anchor="ctr"/>
            <a:lstStyle/>
            <a:p>
              <a:endParaRPr lang="zh-CN" altLang="en-US"/>
            </a:p>
          </p:txBody>
        </p:sp>
      </p:grpSp>
      <p:grpSp>
        <p:nvGrpSpPr>
          <p:cNvPr id="13" name="Group 6"/>
          <p:cNvGrpSpPr>
            <a:grpSpLocks/>
          </p:cNvGrpSpPr>
          <p:nvPr/>
        </p:nvGrpSpPr>
        <p:grpSpPr bwMode="auto">
          <a:xfrm>
            <a:off x="1462832" y="2484438"/>
            <a:ext cx="781050" cy="779462"/>
            <a:chOff x="523" y="2809"/>
            <a:chExt cx="876" cy="882"/>
          </a:xfrm>
        </p:grpSpPr>
        <p:sp>
          <p:nvSpPr>
            <p:cNvPr id="14" name="Oval 48"/>
            <p:cNvSpPr>
              <a:spLocks noChangeArrowheads="1"/>
            </p:cNvSpPr>
            <p:nvPr/>
          </p:nvSpPr>
          <p:spPr bwMode="gray">
            <a:xfrm>
              <a:off x="523" y="2809"/>
              <a:ext cx="876" cy="876"/>
            </a:xfrm>
            <a:prstGeom prst="ellipse">
              <a:avLst/>
            </a:prstGeom>
            <a:noFill/>
            <a:ln w="19050">
              <a:solidFill>
                <a:srgbClr val="FFFFFF">
                  <a:alpha val="20000"/>
                </a:srgbClr>
              </a:solidFill>
              <a:round/>
              <a:headEnd/>
              <a:tailEnd/>
            </a:ln>
          </p:spPr>
          <p:txBody>
            <a:bodyPr wrap="none" anchor="ctr"/>
            <a:lstStyle/>
            <a:p>
              <a:endParaRPr lang="zh-CN" altLang="en-US"/>
            </a:p>
          </p:txBody>
        </p:sp>
        <p:sp>
          <p:nvSpPr>
            <p:cNvPr id="15" name="Line 49"/>
            <p:cNvSpPr>
              <a:spLocks noChangeShapeType="1"/>
            </p:cNvSpPr>
            <p:nvPr/>
          </p:nvSpPr>
          <p:spPr bwMode="gray">
            <a:xfrm>
              <a:off x="964" y="2809"/>
              <a:ext cx="0" cy="870"/>
            </a:xfrm>
            <a:prstGeom prst="line">
              <a:avLst/>
            </a:prstGeom>
            <a:noFill/>
            <a:ln w="19050">
              <a:solidFill>
                <a:srgbClr val="FFFFFF">
                  <a:alpha val="20000"/>
                </a:srgbClr>
              </a:solidFill>
              <a:round/>
              <a:headEnd/>
              <a:tailEnd/>
            </a:ln>
          </p:spPr>
          <p:txBody>
            <a:bodyPr/>
            <a:lstStyle/>
            <a:p>
              <a:endParaRPr lang="zh-CN" altLang="en-US"/>
            </a:p>
          </p:txBody>
        </p:sp>
        <p:sp>
          <p:nvSpPr>
            <p:cNvPr id="16" name="Line 50"/>
            <p:cNvSpPr>
              <a:spLocks noChangeShapeType="1"/>
            </p:cNvSpPr>
            <p:nvPr/>
          </p:nvSpPr>
          <p:spPr bwMode="gray">
            <a:xfrm>
              <a:off x="523" y="3244"/>
              <a:ext cx="876" cy="0"/>
            </a:xfrm>
            <a:prstGeom prst="line">
              <a:avLst/>
            </a:prstGeom>
            <a:noFill/>
            <a:ln w="19050">
              <a:solidFill>
                <a:srgbClr val="FFFFFF">
                  <a:alpha val="20000"/>
                </a:srgbClr>
              </a:solidFill>
              <a:round/>
              <a:headEnd/>
              <a:tailEnd/>
            </a:ln>
          </p:spPr>
          <p:txBody>
            <a:bodyPr/>
            <a:lstStyle/>
            <a:p>
              <a:endParaRPr lang="zh-CN" altLang="en-US"/>
            </a:p>
          </p:txBody>
        </p:sp>
        <p:sp>
          <p:nvSpPr>
            <p:cNvPr id="17" name="AutoShape 51"/>
            <p:cNvSpPr>
              <a:spLocks/>
            </p:cNvSpPr>
            <p:nvPr/>
          </p:nvSpPr>
          <p:spPr bwMode="gray">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path>
              </a:pathLst>
            </a:custGeom>
            <a:noFill/>
            <a:ln w="19050">
              <a:solidFill>
                <a:srgbClr val="FFFFFF">
                  <a:alpha val="20000"/>
                </a:srgbClr>
              </a:solidFill>
              <a:round/>
              <a:headEnd/>
              <a:tailEnd/>
            </a:ln>
          </p:spPr>
          <p:txBody>
            <a:bodyPr/>
            <a:lstStyle/>
            <a:p>
              <a:endParaRPr lang="zh-CN" altLang="en-US"/>
            </a:p>
          </p:txBody>
        </p:sp>
        <p:sp>
          <p:nvSpPr>
            <p:cNvPr id="18" name="AutoShape 52"/>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19" name="AutoShape 53"/>
            <p:cNvSpPr>
              <a:spLocks/>
            </p:cNvSpPr>
            <p:nvPr/>
          </p:nvSpPr>
          <p:spPr bwMode="gray">
            <a:xfrm rot="5400000">
              <a:off x="892" y="3171"/>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20" name="AutoShape 54"/>
            <p:cNvSpPr>
              <a:spLocks/>
            </p:cNvSpPr>
            <p:nvPr/>
          </p:nvSpPr>
          <p:spPr bwMode="gray">
            <a:xfrm rot="16200000" flipV="1">
              <a:off x="900" y="2668"/>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grpSp>
      <p:sp>
        <p:nvSpPr>
          <p:cNvPr id="21" name="Rectangle 7"/>
          <p:cNvSpPr>
            <a:spLocks noChangeArrowheads="1"/>
          </p:cNvSpPr>
          <p:nvPr/>
        </p:nvSpPr>
        <p:spPr bwMode="white">
          <a:xfrm>
            <a:off x="1350120" y="2571750"/>
            <a:ext cx="1057275" cy="461963"/>
          </a:xfrm>
          <a:prstGeom prst="rect">
            <a:avLst/>
          </a:prstGeom>
          <a:noFill/>
          <a:ln w="9525">
            <a:noFill/>
            <a:miter lim="800000"/>
            <a:headEnd/>
            <a:tailEnd/>
          </a:ln>
        </p:spPr>
        <p:txBody>
          <a:bodyPr>
            <a:spAutoFit/>
          </a:bodyPr>
          <a:lstStyle/>
          <a:p>
            <a:pPr algn="ctr"/>
            <a:r>
              <a:rPr lang="zh-CN" altLang="en-US" sz="2400" b="1">
                <a:solidFill>
                  <a:srgbClr val="F8F8F8"/>
                </a:solidFill>
              </a:rPr>
              <a:t>（一）</a:t>
            </a:r>
          </a:p>
        </p:txBody>
      </p:sp>
      <p:sp>
        <p:nvSpPr>
          <p:cNvPr id="22" name="Rectangle 8"/>
          <p:cNvSpPr>
            <a:spLocks noChangeArrowheads="1"/>
          </p:cNvSpPr>
          <p:nvPr/>
        </p:nvSpPr>
        <p:spPr bwMode="auto">
          <a:xfrm>
            <a:off x="2261692" y="2420888"/>
            <a:ext cx="4714875" cy="830997"/>
          </a:xfrm>
          <a:prstGeom prst="rect">
            <a:avLst/>
          </a:prstGeom>
          <a:noFill/>
          <a:ln w="9525">
            <a:noFill/>
            <a:miter lim="800000"/>
            <a:headEnd/>
            <a:tailEnd/>
          </a:ln>
        </p:spPr>
        <p:txBody>
          <a:bodyPr>
            <a:spAutoFit/>
          </a:bodyPr>
          <a:lstStyle/>
          <a:p>
            <a:pPr marL="342900" indent="-342900" algn="ctr" eaLnBrk="0" hangingPunct="0"/>
            <a:r>
              <a:rPr lang="zh-CN" altLang="zh-CN" sz="2400" b="1" dirty="0" smtClean="0"/>
              <a:t>客户的不满与抱怨使企业的产品和服务更完善</a:t>
            </a:r>
            <a:endParaRPr lang="zh-CN" altLang="en-US" sz="2400" b="1" dirty="0">
              <a:solidFill>
                <a:srgbClr val="000000"/>
              </a:solidFill>
            </a:endParaRPr>
          </a:p>
        </p:txBody>
      </p:sp>
      <p:sp>
        <p:nvSpPr>
          <p:cNvPr id="23" name="AutoShape 9"/>
          <p:cNvSpPr>
            <a:spLocks noChangeArrowheads="1"/>
          </p:cNvSpPr>
          <p:nvPr/>
        </p:nvSpPr>
        <p:spPr bwMode="gray">
          <a:xfrm>
            <a:off x="1891457" y="3797300"/>
            <a:ext cx="5459413" cy="976313"/>
          </a:xfrm>
          <a:prstGeom prst="homePlate">
            <a:avLst>
              <a:gd name="adj" fmla="val 52631"/>
            </a:avLst>
          </a:prstGeom>
          <a:gradFill rotWithShape="1">
            <a:gsLst>
              <a:gs pos="0">
                <a:srgbClr val="E0AD2E"/>
              </a:gs>
              <a:gs pos="100000">
                <a:srgbClr val="F3DEAB"/>
              </a:gs>
            </a:gsLst>
            <a:lin ang="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E0AD2E"/>
            </a:extrusionClr>
          </a:sp3d>
        </p:spPr>
        <p:txBody>
          <a:bodyPr wrap="none" anchor="ctr">
            <a:flatTx/>
          </a:bodyPr>
          <a:lstStyle/>
          <a:p>
            <a:endParaRPr lang="zh-CN" altLang="en-US"/>
          </a:p>
        </p:txBody>
      </p:sp>
      <p:grpSp>
        <p:nvGrpSpPr>
          <p:cNvPr id="24" name="Group 10"/>
          <p:cNvGrpSpPr>
            <a:grpSpLocks/>
          </p:cNvGrpSpPr>
          <p:nvPr/>
        </p:nvGrpSpPr>
        <p:grpSpPr bwMode="auto">
          <a:xfrm>
            <a:off x="1259632" y="3786188"/>
            <a:ext cx="1176338" cy="1160462"/>
            <a:chOff x="2161" y="696"/>
            <a:chExt cx="1360" cy="1356"/>
          </a:xfrm>
        </p:grpSpPr>
        <p:grpSp>
          <p:nvGrpSpPr>
            <p:cNvPr id="25" name="Group 41"/>
            <p:cNvGrpSpPr>
              <a:grpSpLocks/>
            </p:cNvGrpSpPr>
            <p:nvPr/>
          </p:nvGrpSpPr>
          <p:grpSpPr bwMode="auto">
            <a:xfrm>
              <a:off x="2161" y="696"/>
              <a:ext cx="1360" cy="1356"/>
              <a:chOff x="2508" y="1231"/>
              <a:chExt cx="1248" cy="1240"/>
            </a:xfrm>
          </p:grpSpPr>
          <p:sp>
            <p:nvSpPr>
              <p:cNvPr id="27" name="Oval 43"/>
              <p:cNvSpPr>
                <a:spLocks noChangeArrowheads="1"/>
              </p:cNvSpPr>
              <p:nvPr/>
            </p:nvSpPr>
            <p:spPr bwMode="gray">
              <a:xfrm>
                <a:off x="2508" y="1231"/>
                <a:ext cx="1248" cy="1240"/>
              </a:xfrm>
              <a:prstGeom prst="ellipse">
                <a:avLst/>
              </a:prstGeom>
              <a:solidFill>
                <a:srgbClr val="808080"/>
              </a:solidFill>
              <a:ln w="9525">
                <a:noFill/>
                <a:round/>
                <a:headEnd/>
                <a:tailEnd/>
              </a:ln>
            </p:spPr>
            <p:txBody>
              <a:bodyPr wrap="none" anchor="ctr"/>
              <a:lstStyle/>
              <a:p>
                <a:endParaRPr lang="zh-CN" altLang="en-US"/>
              </a:p>
            </p:txBody>
          </p:sp>
          <p:sp>
            <p:nvSpPr>
              <p:cNvPr id="28" name="Oval 44"/>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p>
            </p:txBody>
          </p:sp>
          <p:sp>
            <p:nvSpPr>
              <p:cNvPr id="29" name="Oval 45"/>
              <p:cNvSpPr>
                <a:spLocks noChangeArrowheads="1"/>
              </p:cNvSpPr>
              <p:nvPr/>
            </p:nvSpPr>
            <p:spPr bwMode="gray">
              <a:xfrm>
                <a:off x="2590" y="1305"/>
                <a:ext cx="1092" cy="1092"/>
              </a:xfrm>
              <a:prstGeom prst="ellipse">
                <a:avLst/>
              </a:prstGeom>
              <a:solidFill>
                <a:srgbClr val="808080">
                  <a:alpha val="25098"/>
                </a:srgbClr>
              </a:solidFill>
              <a:ln w="9525">
                <a:noFill/>
                <a:round/>
                <a:headEnd/>
                <a:tailEnd/>
              </a:ln>
            </p:spPr>
            <p:txBody>
              <a:bodyPr wrap="none" anchor="ctr"/>
              <a:lstStyle/>
              <a:p>
                <a:endParaRPr lang="zh-CN" altLang="en-US"/>
              </a:p>
            </p:txBody>
          </p:sp>
          <p:sp>
            <p:nvSpPr>
              <p:cNvPr id="30" name="Oval 46"/>
              <p:cNvSpPr>
                <a:spLocks noChangeArrowheads="1"/>
              </p:cNvSpPr>
              <p:nvPr/>
            </p:nvSpPr>
            <p:spPr bwMode="gray">
              <a:xfrm>
                <a:off x="2623" y="1330"/>
                <a:ext cx="1026" cy="1026"/>
              </a:xfrm>
              <a:prstGeom prst="ellipse">
                <a:avLst/>
              </a:prstGeom>
              <a:solidFill>
                <a:srgbClr val="808080">
                  <a:alpha val="30196"/>
                </a:srgbClr>
              </a:solidFill>
              <a:ln w="9525">
                <a:noFill/>
                <a:round/>
                <a:headEnd/>
                <a:tailEnd/>
              </a:ln>
            </p:spPr>
            <p:txBody>
              <a:bodyPr wrap="none" anchor="ctr"/>
              <a:lstStyle/>
              <a:p>
                <a:endParaRPr lang="zh-CN" altLang="en-US"/>
              </a:p>
            </p:txBody>
          </p:sp>
          <p:sp>
            <p:nvSpPr>
              <p:cNvPr id="31" name="Oval 47"/>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p>
            </p:txBody>
          </p:sp>
        </p:grpSp>
        <p:sp>
          <p:nvSpPr>
            <p:cNvPr id="26" name="Oval 42"/>
            <p:cNvSpPr>
              <a:spLocks noChangeArrowheads="1"/>
            </p:cNvSpPr>
            <p:nvPr/>
          </p:nvSpPr>
          <p:spPr bwMode="gray">
            <a:xfrm>
              <a:off x="2323" y="844"/>
              <a:ext cx="1053" cy="1055"/>
            </a:xfrm>
            <a:prstGeom prst="ellipse">
              <a:avLst/>
            </a:prstGeom>
            <a:gradFill rotWithShape="1">
              <a:gsLst>
                <a:gs pos="0">
                  <a:srgbClr val="685015"/>
                </a:gs>
                <a:gs pos="100000">
                  <a:srgbClr val="E0AD2E"/>
                </a:gs>
              </a:gsLst>
              <a:lin ang="5400000" scaled="1"/>
            </a:gradFill>
            <a:ln w="57150">
              <a:noFill/>
              <a:round/>
              <a:headEnd/>
              <a:tailEnd/>
            </a:ln>
          </p:spPr>
          <p:txBody>
            <a:bodyPr wrap="none" anchor="ctr"/>
            <a:lstStyle/>
            <a:p>
              <a:endParaRPr lang="zh-CN" altLang="en-US"/>
            </a:p>
          </p:txBody>
        </p:sp>
      </p:grpSp>
      <p:grpSp>
        <p:nvGrpSpPr>
          <p:cNvPr id="32" name="Group 11"/>
          <p:cNvGrpSpPr>
            <a:grpSpLocks/>
          </p:cNvGrpSpPr>
          <p:nvPr/>
        </p:nvGrpSpPr>
        <p:grpSpPr bwMode="auto">
          <a:xfrm>
            <a:off x="1448545" y="3968750"/>
            <a:ext cx="781050" cy="779463"/>
            <a:chOff x="523" y="2809"/>
            <a:chExt cx="876" cy="882"/>
          </a:xfrm>
        </p:grpSpPr>
        <p:sp>
          <p:nvSpPr>
            <p:cNvPr id="33" name="Oval 34"/>
            <p:cNvSpPr>
              <a:spLocks noChangeArrowheads="1"/>
            </p:cNvSpPr>
            <p:nvPr/>
          </p:nvSpPr>
          <p:spPr bwMode="gray">
            <a:xfrm>
              <a:off x="523" y="2809"/>
              <a:ext cx="876" cy="876"/>
            </a:xfrm>
            <a:prstGeom prst="ellipse">
              <a:avLst/>
            </a:prstGeom>
            <a:noFill/>
            <a:ln w="19050">
              <a:solidFill>
                <a:srgbClr val="FFFFFF">
                  <a:alpha val="20000"/>
                </a:srgbClr>
              </a:solidFill>
              <a:round/>
              <a:headEnd/>
              <a:tailEnd/>
            </a:ln>
          </p:spPr>
          <p:txBody>
            <a:bodyPr wrap="none" anchor="ctr"/>
            <a:lstStyle/>
            <a:p>
              <a:endParaRPr lang="zh-CN" altLang="en-US"/>
            </a:p>
          </p:txBody>
        </p:sp>
        <p:sp>
          <p:nvSpPr>
            <p:cNvPr id="34" name="Line 35"/>
            <p:cNvSpPr>
              <a:spLocks noChangeShapeType="1"/>
            </p:cNvSpPr>
            <p:nvPr/>
          </p:nvSpPr>
          <p:spPr bwMode="gray">
            <a:xfrm>
              <a:off x="964" y="2809"/>
              <a:ext cx="0" cy="870"/>
            </a:xfrm>
            <a:prstGeom prst="line">
              <a:avLst/>
            </a:prstGeom>
            <a:noFill/>
            <a:ln w="19050">
              <a:solidFill>
                <a:srgbClr val="FFFFFF">
                  <a:alpha val="20000"/>
                </a:srgbClr>
              </a:solidFill>
              <a:round/>
              <a:headEnd/>
              <a:tailEnd/>
            </a:ln>
          </p:spPr>
          <p:txBody>
            <a:bodyPr/>
            <a:lstStyle/>
            <a:p>
              <a:endParaRPr lang="zh-CN" altLang="en-US"/>
            </a:p>
          </p:txBody>
        </p:sp>
        <p:sp>
          <p:nvSpPr>
            <p:cNvPr id="35" name="Line 36"/>
            <p:cNvSpPr>
              <a:spLocks noChangeShapeType="1"/>
            </p:cNvSpPr>
            <p:nvPr/>
          </p:nvSpPr>
          <p:spPr bwMode="gray">
            <a:xfrm>
              <a:off x="523" y="3244"/>
              <a:ext cx="876" cy="0"/>
            </a:xfrm>
            <a:prstGeom prst="line">
              <a:avLst/>
            </a:prstGeom>
            <a:noFill/>
            <a:ln w="19050">
              <a:solidFill>
                <a:srgbClr val="FFFFFF">
                  <a:alpha val="20000"/>
                </a:srgbClr>
              </a:solidFill>
              <a:round/>
              <a:headEnd/>
              <a:tailEnd/>
            </a:ln>
          </p:spPr>
          <p:txBody>
            <a:bodyPr/>
            <a:lstStyle/>
            <a:p>
              <a:endParaRPr lang="zh-CN" altLang="en-US"/>
            </a:p>
          </p:txBody>
        </p:sp>
        <p:sp>
          <p:nvSpPr>
            <p:cNvPr id="36" name="AutoShape 37"/>
            <p:cNvSpPr>
              <a:spLocks/>
            </p:cNvSpPr>
            <p:nvPr/>
          </p:nvSpPr>
          <p:spPr bwMode="gray">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path>
              </a:pathLst>
            </a:custGeom>
            <a:noFill/>
            <a:ln w="19050">
              <a:solidFill>
                <a:srgbClr val="FFFFFF">
                  <a:alpha val="20000"/>
                </a:srgbClr>
              </a:solidFill>
              <a:round/>
              <a:headEnd/>
              <a:tailEnd/>
            </a:ln>
          </p:spPr>
          <p:txBody>
            <a:bodyPr/>
            <a:lstStyle/>
            <a:p>
              <a:endParaRPr lang="zh-CN" altLang="en-US"/>
            </a:p>
          </p:txBody>
        </p:sp>
        <p:sp>
          <p:nvSpPr>
            <p:cNvPr id="37" name="AutoShape 38"/>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38" name="AutoShape 39"/>
            <p:cNvSpPr>
              <a:spLocks/>
            </p:cNvSpPr>
            <p:nvPr/>
          </p:nvSpPr>
          <p:spPr bwMode="gray">
            <a:xfrm rot="5400000">
              <a:off x="892" y="3171"/>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39" name="AutoShape 40"/>
            <p:cNvSpPr>
              <a:spLocks/>
            </p:cNvSpPr>
            <p:nvPr/>
          </p:nvSpPr>
          <p:spPr bwMode="gray">
            <a:xfrm rot="16200000" flipV="1">
              <a:off x="900" y="2668"/>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grpSp>
      <p:sp>
        <p:nvSpPr>
          <p:cNvPr id="40" name="Rectangle 12"/>
          <p:cNvSpPr>
            <a:spLocks noChangeArrowheads="1"/>
          </p:cNvSpPr>
          <p:nvPr/>
        </p:nvSpPr>
        <p:spPr bwMode="white">
          <a:xfrm>
            <a:off x="1350120" y="4071938"/>
            <a:ext cx="1057275" cy="461962"/>
          </a:xfrm>
          <a:prstGeom prst="rect">
            <a:avLst/>
          </a:prstGeom>
          <a:noFill/>
          <a:ln w="9525">
            <a:noFill/>
            <a:miter lim="800000"/>
            <a:headEnd/>
            <a:tailEnd/>
          </a:ln>
        </p:spPr>
        <p:txBody>
          <a:bodyPr>
            <a:spAutoFit/>
          </a:bodyPr>
          <a:lstStyle/>
          <a:p>
            <a:pPr algn="ctr"/>
            <a:r>
              <a:rPr lang="zh-CN" altLang="en-US" sz="2400" b="1">
                <a:solidFill>
                  <a:srgbClr val="F8F8F8"/>
                </a:solidFill>
              </a:rPr>
              <a:t>（二）</a:t>
            </a:r>
          </a:p>
        </p:txBody>
      </p:sp>
      <p:sp>
        <p:nvSpPr>
          <p:cNvPr id="41" name="AutoShape 13"/>
          <p:cNvSpPr>
            <a:spLocks noChangeArrowheads="1"/>
          </p:cNvSpPr>
          <p:nvPr/>
        </p:nvSpPr>
        <p:spPr bwMode="gray">
          <a:xfrm>
            <a:off x="2029570" y="5260975"/>
            <a:ext cx="5249862" cy="976313"/>
          </a:xfrm>
          <a:prstGeom prst="homePlate">
            <a:avLst>
              <a:gd name="adj" fmla="val 52627"/>
            </a:avLst>
          </a:prstGeom>
          <a:gradFill rotWithShape="1">
            <a:gsLst>
              <a:gs pos="0">
                <a:srgbClr val="4AADB2"/>
              </a:gs>
              <a:gs pos="100000">
                <a:srgbClr val="B7DEE0"/>
              </a:gs>
            </a:gsLst>
            <a:lin ang="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4AADB2"/>
            </a:extrusionClr>
          </a:sp3d>
        </p:spPr>
        <p:txBody>
          <a:bodyPr wrap="none" anchor="ctr">
            <a:flatTx/>
          </a:bodyPr>
          <a:lstStyle/>
          <a:p>
            <a:endParaRPr lang="zh-CN" altLang="en-US"/>
          </a:p>
        </p:txBody>
      </p:sp>
      <p:grpSp>
        <p:nvGrpSpPr>
          <p:cNvPr id="42" name="Group 14"/>
          <p:cNvGrpSpPr>
            <a:grpSpLocks/>
          </p:cNvGrpSpPr>
          <p:nvPr/>
        </p:nvGrpSpPr>
        <p:grpSpPr bwMode="auto">
          <a:xfrm>
            <a:off x="1259632" y="5260975"/>
            <a:ext cx="1176338" cy="1162050"/>
            <a:chOff x="2161" y="696"/>
            <a:chExt cx="1360" cy="1356"/>
          </a:xfrm>
        </p:grpSpPr>
        <p:grpSp>
          <p:nvGrpSpPr>
            <p:cNvPr id="43" name="Group 27"/>
            <p:cNvGrpSpPr>
              <a:grpSpLocks/>
            </p:cNvGrpSpPr>
            <p:nvPr/>
          </p:nvGrpSpPr>
          <p:grpSpPr bwMode="auto">
            <a:xfrm>
              <a:off x="2161" y="696"/>
              <a:ext cx="1360" cy="1356"/>
              <a:chOff x="2508" y="1231"/>
              <a:chExt cx="1248" cy="1240"/>
            </a:xfrm>
          </p:grpSpPr>
          <p:sp>
            <p:nvSpPr>
              <p:cNvPr id="45" name="Oval 29"/>
              <p:cNvSpPr>
                <a:spLocks noChangeArrowheads="1"/>
              </p:cNvSpPr>
              <p:nvPr/>
            </p:nvSpPr>
            <p:spPr bwMode="gray">
              <a:xfrm>
                <a:off x="2508" y="1231"/>
                <a:ext cx="1248" cy="1240"/>
              </a:xfrm>
              <a:prstGeom prst="ellipse">
                <a:avLst/>
              </a:prstGeom>
              <a:solidFill>
                <a:srgbClr val="808080"/>
              </a:solidFill>
              <a:ln w="9525">
                <a:noFill/>
                <a:round/>
                <a:headEnd/>
                <a:tailEnd/>
              </a:ln>
            </p:spPr>
            <p:txBody>
              <a:bodyPr wrap="none" anchor="ctr"/>
              <a:lstStyle/>
              <a:p>
                <a:endParaRPr lang="zh-CN" altLang="en-US"/>
              </a:p>
            </p:txBody>
          </p:sp>
          <p:sp>
            <p:nvSpPr>
              <p:cNvPr id="46" name="Oval 30"/>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p>
            </p:txBody>
          </p:sp>
          <p:sp>
            <p:nvSpPr>
              <p:cNvPr id="47" name="Oval 31"/>
              <p:cNvSpPr>
                <a:spLocks noChangeArrowheads="1"/>
              </p:cNvSpPr>
              <p:nvPr/>
            </p:nvSpPr>
            <p:spPr bwMode="gray">
              <a:xfrm>
                <a:off x="2590" y="1305"/>
                <a:ext cx="1092" cy="1092"/>
              </a:xfrm>
              <a:prstGeom prst="ellipse">
                <a:avLst/>
              </a:prstGeom>
              <a:solidFill>
                <a:srgbClr val="808080">
                  <a:alpha val="25098"/>
                </a:srgbClr>
              </a:solidFill>
              <a:ln w="9525">
                <a:noFill/>
                <a:round/>
                <a:headEnd/>
                <a:tailEnd/>
              </a:ln>
            </p:spPr>
            <p:txBody>
              <a:bodyPr wrap="none" anchor="ctr"/>
              <a:lstStyle/>
              <a:p>
                <a:endParaRPr lang="zh-CN" altLang="en-US"/>
              </a:p>
            </p:txBody>
          </p:sp>
          <p:sp>
            <p:nvSpPr>
              <p:cNvPr id="48" name="Oval 32"/>
              <p:cNvSpPr>
                <a:spLocks noChangeArrowheads="1"/>
              </p:cNvSpPr>
              <p:nvPr/>
            </p:nvSpPr>
            <p:spPr bwMode="gray">
              <a:xfrm>
                <a:off x="2623" y="1330"/>
                <a:ext cx="1026" cy="1026"/>
              </a:xfrm>
              <a:prstGeom prst="ellipse">
                <a:avLst/>
              </a:prstGeom>
              <a:solidFill>
                <a:srgbClr val="808080">
                  <a:alpha val="30196"/>
                </a:srgbClr>
              </a:solidFill>
              <a:ln w="9525">
                <a:noFill/>
                <a:round/>
                <a:headEnd/>
                <a:tailEnd/>
              </a:ln>
            </p:spPr>
            <p:txBody>
              <a:bodyPr wrap="none" anchor="ctr"/>
              <a:lstStyle/>
              <a:p>
                <a:endParaRPr lang="zh-CN" altLang="en-US"/>
              </a:p>
            </p:txBody>
          </p:sp>
          <p:sp>
            <p:nvSpPr>
              <p:cNvPr id="49" name="Oval 3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p>
            </p:txBody>
          </p:sp>
        </p:grpSp>
        <p:sp>
          <p:nvSpPr>
            <p:cNvPr id="44" name="Oval 28"/>
            <p:cNvSpPr>
              <a:spLocks noChangeArrowheads="1"/>
            </p:cNvSpPr>
            <p:nvPr/>
          </p:nvSpPr>
          <p:spPr bwMode="gray">
            <a:xfrm>
              <a:off x="2323" y="844"/>
              <a:ext cx="1053" cy="1054"/>
            </a:xfrm>
            <a:prstGeom prst="ellipse">
              <a:avLst/>
            </a:prstGeom>
            <a:gradFill rotWithShape="1">
              <a:gsLst>
                <a:gs pos="0">
                  <a:srgbClr val="225052"/>
                </a:gs>
                <a:gs pos="100000">
                  <a:srgbClr val="4AADB2"/>
                </a:gs>
              </a:gsLst>
              <a:lin ang="5400000" scaled="1"/>
            </a:gradFill>
            <a:ln w="57150">
              <a:noFill/>
              <a:round/>
              <a:headEnd/>
              <a:tailEnd/>
            </a:ln>
          </p:spPr>
          <p:txBody>
            <a:bodyPr wrap="none" anchor="ctr"/>
            <a:lstStyle/>
            <a:p>
              <a:endParaRPr lang="zh-CN" altLang="en-US"/>
            </a:p>
          </p:txBody>
        </p:sp>
      </p:grpSp>
      <p:grpSp>
        <p:nvGrpSpPr>
          <p:cNvPr id="50" name="Group 15"/>
          <p:cNvGrpSpPr>
            <a:grpSpLocks/>
          </p:cNvGrpSpPr>
          <p:nvPr/>
        </p:nvGrpSpPr>
        <p:grpSpPr bwMode="auto">
          <a:xfrm>
            <a:off x="1448545" y="5445125"/>
            <a:ext cx="781050" cy="777875"/>
            <a:chOff x="523" y="2809"/>
            <a:chExt cx="876" cy="882"/>
          </a:xfrm>
        </p:grpSpPr>
        <p:sp>
          <p:nvSpPr>
            <p:cNvPr id="51" name="Oval 20"/>
            <p:cNvSpPr>
              <a:spLocks noChangeArrowheads="1"/>
            </p:cNvSpPr>
            <p:nvPr/>
          </p:nvSpPr>
          <p:spPr bwMode="gray">
            <a:xfrm>
              <a:off x="523" y="2809"/>
              <a:ext cx="876" cy="876"/>
            </a:xfrm>
            <a:prstGeom prst="ellipse">
              <a:avLst/>
            </a:prstGeom>
            <a:noFill/>
            <a:ln w="19050">
              <a:solidFill>
                <a:srgbClr val="FFFFFF">
                  <a:alpha val="20000"/>
                </a:srgbClr>
              </a:solidFill>
              <a:round/>
              <a:headEnd/>
              <a:tailEnd/>
            </a:ln>
          </p:spPr>
          <p:txBody>
            <a:bodyPr wrap="none" anchor="ctr"/>
            <a:lstStyle/>
            <a:p>
              <a:endParaRPr lang="zh-CN" altLang="en-US"/>
            </a:p>
          </p:txBody>
        </p:sp>
        <p:sp>
          <p:nvSpPr>
            <p:cNvPr id="52" name="Line 21"/>
            <p:cNvSpPr>
              <a:spLocks noChangeShapeType="1"/>
            </p:cNvSpPr>
            <p:nvPr/>
          </p:nvSpPr>
          <p:spPr bwMode="gray">
            <a:xfrm>
              <a:off x="964" y="2809"/>
              <a:ext cx="0" cy="870"/>
            </a:xfrm>
            <a:prstGeom prst="line">
              <a:avLst/>
            </a:prstGeom>
            <a:noFill/>
            <a:ln w="19050">
              <a:solidFill>
                <a:srgbClr val="FFFFFF">
                  <a:alpha val="20000"/>
                </a:srgbClr>
              </a:solidFill>
              <a:round/>
              <a:headEnd/>
              <a:tailEnd/>
            </a:ln>
          </p:spPr>
          <p:txBody>
            <a:bodyPr/>
            <a:lstStyle/>
            <a:p>
              <a:endParaRPr lang="zh-CN" altLang="en-US"/>
            </a:p>
          </p:txBody>
        </p:sp>
        <p:sp>
          <p:nvSpPr>
            <p:cNvPr id="53" name="Line 22"/>
            <p:cNvSpPr>
              <a:spLocks noChangeShapeType="1"/>
            </p:cNvSpPr>
            <p:nvPr/>
          </p:nvSpPr>
          <p:spPr bwMode="gray">
            <a:xfrm>
              <a:off x="523" y="3244"/>
              <a:ext cx="876" cy="0"/>
            </a:xfrm>
            <a:prstGeom prst="line">
              <a:avLst/>
            </a:prstGeom>
            <a:noFill/>
            <a:ln w="19050">
              <a:solidFill>
                <a:srgbClr val="FFFFFF">
                  <a:alpha val="20000"/>
                </a:srgbClr>
              </a:solidFill>
              <a:round/>
              <a:headEnd/>
              <a:tailEnd/>
            </a:ln>
          </p:spPr>
          <p:txBody>
            <a:bodyPr/>
            <a:lstStyle/>
            <a:p>
              <a:endParaRPr lang="zh-CN" altLang="en-US"/>
            </a:p>
          </p:txBody>
        </p:sp>
        <p:sp>
          <p:nvSpPr>
            <p:cNvPr id="54" name="AutoShape 23"/>
            <p:cNvSpPr>
              <a:spLocks/>
            </p:cNvSpPr>
            <p:nvPr/>
          </p:nvSpPr>
          <p:spPr bwMode="gray">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path>
              </a:pathLst>
            </a:custGeom>
            <a:noFill/>
            <a:ln w="19050">
              <a:solidFill>
                <a:srgbClr val="FFFFFF">
                  <a:alpha val="20000"/>
                </a:srgbClr>
              </a:solidFill>
              <a:round/>
              <a:headEnd/>
              <a:tailEnd/>
            </a:ln>
          </p:spPr>
          <p:txBody>
            <a:bodyPr/>
            <a:lstStyle/>
            <a:p>
              <a:endParaRPr lang="zh-CN" altLang="en-US"/>
            </a:p>
          </p:txBody>
        </p:sp>
        <p:sp>
          <p:nvSpPr>
            <p:cNvPr id="55" name="AutoShape 24"/>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56" name="AutoShape 25"/>
            <p:cNvSpPr>
              <a:spLocks/>
            </p:cNvSpPr>
            <p:nvPr/>
          </p:nvSpPr>
          <p:spPr bwMode="gray">
            <a:xfrm rot="5400000">
              <a:off x="892" y="3171"/>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sp>
          <p:nvSpPr>
            <p:cNvPr id="57" name="AutoShape 26"/>
            <p:cNvSpPr>
              <a:spLocks/>
            </p:cNvSpPr>
            <p:nvPr/>
          </p:nvSpPr>
          <p:spPr bwMode="gray">
            <a:xfrm rot="16200000" flipV="1">
              <a:off x="900" y="2668"/>
              <a:ext cx="114" cy="653"/>
            </a:xfrm>
            <a:custGeom>
              <a:avLst/>
              <a:gdLst>
                <a:gd name="T0" fmla="*/ 3 w 197"/>
                <a:gd name="T1" fmla="*/ 0 h 870"/>
                <a:gd name="T2" fmla="*/ 0 w 197"/>
                <a:gd name="T3" fmla="*/ 59 h 870"/>
                <a:gd name="T4" fmla="*/ 5 w 197"/>
                <a:gd name="T5" fmla="*/ 116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path>
              </a:pathLst>
            </a:custGeom>
            <a:noFill/>
            <a:ln w="19050">
              <a:solidFill>
                <a:srgbClr val="FFFFFF">
                  <a:alpha val="20000"/>
                </a:srgbClr>
              </a:solidFill>
              <a:round/>
              <a:headEnd/>
              <a:tailEnd/>
            </a:ln>
          </p:spPr>
          <p:txBody>
            <a:bodyPr/>
            <a:lstStyle/>
            <a:p>
              <a:endParaRPr lang="zh-CN" altLang="en-US"/>
            </a:p>
          </p:txBody>
        </p:sp>
      </p:grpSp>
      <p:sp>
        <p:nvSpPr>
          <p:cNvPr id="58" name="Rectangle 16"/>
          <p:cNvSpPr>
            <a:spLocks noChangeArrowheads="1"/>
          </p:cNvSpPr>
          <p:nvPr/>
        </p:nvSpPr>
        <p:spPr bwMode="white">
          <a:xfrm>
            <a:off x="1350120" y="5572125"/>
            <a:ext cx="1057275" cy="461963"/>
          </a:xfrm>
          <a:prstGeom prst="rect">
            <a:avLst/>
          </a:prstGeom>
          <a:noFill/>
          <a:ln w="9525">
            <a:noFill/>
            <a:miter lim="800000"/>
            <a:headEnd/>
            <a:tailEnd/>
          </a:ln>
        </p:spPr>
        <p:txBody>
          <a:bodyPr>
            <a:spAutoFit/>
          </a:bodyPr>
          <a:lstStyle/>
          <a:p>
            <a:pPr algn="ctr"/>
            <a:r>
              <a:rPr lang="zh-CN" altLang="en-US" sz="2400" b="1">
                <a:solidFill>
                  <a:srgbClr val="F8F8F8"/>
                </a:solidFill>
              </a:rPr>
              <a:t>（三）</a:t>
            </a:r>
          </a:p>
        </p:txBody>
      </p:sp>
      <p:sp>
        <p:nvSpPr>
          <p:cNvPr id="59" name="Rectangle 17"/>
          <p:cNvSpPr>
            <a:spLocks noChangeArrowheads="1"/>
          </p:cNvSpPr>
          <p:nvPr/>
        </p:nvSpPr>
        <p:spPr bwMode="auto">
          <a:xfrm>
            <a:off x="2421682" y="4071938"/>
            <a:ext cx="4714875" cy="461665"/>
          </a:xfrm>
          <a:prstGeom prst="rect">
            <a:avLst/>
          </a:prstGeom>
          <a:noFill/>
          <a:ln w="9525">
            <a:noFill/>
            <a:miter lim="800000"/>
            <a:headEnd/>
            <a:tailEnd/>
          </a:ln>
        </p:spPr>
        <p:txBody>
          <a:bodyPr>
            <a:spAutoFit/>
          </a:bodyPr>
          <a:lstStyle/>
          <a:p>
            <a:pPr marL="342900" indent="-342900" eaLnBrk="0" hangingPunct="0"/>
            <a:r>
              <a:rPr lang="zh-CN" altLang="zh-CN" sz="2400" b="1" dirty="0" smtClean="0"/>
              <a:t>客户的不满与抱怨是创新的源泉</a:t>
            </a:r>
            <a:endParaRPr lang="zh-CN" altLang="en-US" sz="2400" b="1" dirty="0">
              <a:solidFill>
                <a:srgbClr val="000000"/>
              </a:solidFill>
            </a:endParaRPr>
          </a:p>
        </p:txBody>
      </p:sp>
      <p:sp>
        <p:nvSpPr>
          <p:cNvPr id="60" name="Rectangle 18"/>
          <p:cNvSpPr>
            <a:spLocks noChangeArrowheads="1"/>
          </p:cNvSpPr>
          <p:nvPr/>
        </p:nvSpPr>
        <p:spPr bwMode="auto">
          <a:xfrm>
            <a:off x="2333700" y="5559623"/>
            <a:ext cx="4808562" cy="461665"/>
          </a:xfrm>
          <a:prstGeom prst="rect">
            <a:avLst/>
          </a:prstGeom>
          <a:noFill/>
          <a:ln w="9525">
            <a:noFill/>
            <a:miter lim="800000"/>
            <a:headEnd/>
            <a:tailEnd/>
          </a:ln>
        </p:spPr>
        <p:txBody>
          <a:bodyPr wrap="square">
            <a:spAutoFit/>
          </a:bodyPr>
          <a:lstStyle/>
          <a:p>
            <a:r>
              <a:rPr lang="zh-CN" altLang="zh-CN" sz="2400" b="1" dirty="0" smtClean="0"/>
              <a:t>客户的不满与抱怨为企业赢得客户</a:t>
            </a:r>
            <a:endParaRPr lang="zh-CN" altLang="zh-CN" sz="2400" dirty="0"/>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03648" y="2132856"/>
            <a:ext cx="6277495" cy="3581401"/>
            <a:chOff x="1966913" y="2151856"/>
            <a:chExt cx="6277495" cy="3581401"/>
          </a:xfrm>
        </p:grpSpPr>
        <p:sp>
          <p:nvSpPr>
            <p:cNvPr id="5" name="Line 27"/>
            <p:cNvSpPr>
              <a:spLocks noChangeShapeType="1"/>
            </p:cNvSpPr>
            <p:nvPr/>
          </p:nvSpPr>
          <p:spPr bwMode="auto">
            <a:xfrm>
              <a:off x="2209800" y="2605880"/>
              <a:ext cx="6034608" cy="31031"/>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6" name="Group 28"/>
            <p:cNvGrpSpPr>
              <a:grpSpLocks/>
            </p:cNvGrpSpPr>
            <p:nvPr/>
          </p:nvGrpSpPr>
          <p:grpSpPr bwMode="auto">
            <a:xfrm>
              <a:off x="1966913" y="2499519"/>
              <a:ext cx="182562" cy="182563"/>
              <a:chOff x="912" y="2400"/>
              <a:chExt cx="288" cy="288"/>
            </a:xfrm>
          </p:grpSpPr>
          <p:sp>
            <p:nvSpPr>
              <p:cNvPr id="8" name="AutoShape 3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9" name="AutoShape 3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7" name="Text Box 29"/>
            <p:cNvSpPr txBox="1">
              <a:spLocks noChangeArrowheads="1"/>
            </p:cNvSpPr>
            <p:nvPr/>
          </p:nvSpPr>
          <p:spPr bwMode="auto">
            <a:xfrm>
              <a:off x="3371439" y="2151856"/>
              <a:ext cx="2784737" cy="461665"/>
            </a:xfrm>
            <a:prstGeom prst="rect">
              <a:avLst/>
            </a:prstGeom>
            <a:noFill/>
            <a:ln w="9525">
              <a:noFill/>
              <a:miter lim="800000"/>
              <a:headEnd/>
              <a:tailEnd/>
            </a:ln>
          </p:spPr>
          <p:txBody>
            <a:bodyPr wrap="none">
              <a:spAutoFit/>
            </a:bodyPr>
            <a:lstStyle/>
            <a:p>
              <a:r>
                <a:rPr lang="zh-CN" altLang="zh-CN" sz="2400" dirty="0" smtClean="0"/>
                <a:t>第一节  客户满意度</a:t>
              </a:r>
              <a:endParaRPr lang="zh-CN" altLang="en-US" sz="2400" dirty="0">
                <a:solidFill>
                  <a:srgbClr val="FFFFFF"/>
                </a:solidFill>
              </a:endParaRPr>
            </a:p>
          </p:txBody>
        </p:sp>
        <p:sp>
          <p:nvSpPr>
            <p:cNvPr id="11" name="Line 22"/>
            <p:cNvSpPr>
              <a:spLocks noChangeShapeType="1"/>
            </p:cNvSpPr>
            <p:nvPr/>
          </p:nvSpPr>
          <p:spPr bwMode="auto">
            <a:xfrm flipV="1">
              <a:off x="2209800" y="3356992"/>
              <a:ext cx="6034608" cy="10889"/>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12" name="Group 23"/>
            <p:cNvGrpSpPr>
              <a:grpSpLocks/>
            </p:cNvGrpSpPr>
            <p:nvPr/>
          </p:nvGrpSpPr>
          <p:grpSpPr bwMode="auto">
            <a:xfrm>
              <a:off x="1966913" y="3261519"/>
              <a:ext cx="182562" cy="182563"/>
              <a:chOff x="912" y="2400"/>
              <a:chExt cx="288" cy="288"/>
            </a:xfrm>
          </p:grpSpPr>
          <p:sp>
            <p:nvSpPr>
              <p:cNvPr id="14" name="AutoShape 25"/>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15" name="AutoShape 26"/>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3" name="Text Box 24"/>
            <p:cNvSpPr txBox="1">
              <a:spLocks noChangeArrowheads="1"/>
            </p:cNvSpPr>
            <p:nvPr/>
          </p:nvSpPr>
          <p:spPr bwMode="auto">
            <a:xfrm>
              <a:off x="3351695" y="2913856"/>
              <a:ext cx="3092513" cy="424732"/>
            </a:xfrm>
            <a:prstGeom prst="rect">
              <a:avLst/>
            </a:prstGeom>
            <a:noFill/>
            <a:ln w="9525">
              <a:noFill/>
              <a:miter lim="800000"/>
              <a:headEnd/>
              <a:tailEnd/>
            </a:ln>
          </p:spPr>
          <p:txBody>
            <a:bodyPr wrap="none">
              <a:spAutoFit/>
            </a:bodyPr>
            <a:lstStyle/>
            <a:p>
              <a:pPr>
                <a:lnSpc>
                  <a:spcPct val="90000"/>
                </a:lnSpc>
              </a:pPr>
              <a:r>
                <a:rPr lang="zh-CN" altLang="zh-CN" sz="2400" dirty="0" smtClean="0"/>
                <a:t>第二节  产品满意管理</a:t>
              </a:r>
              <a:endParaRPr lang="zh-CN" altLang="en-US" sz="2400" b="1" dirty="0">
                <a:hlinkClick r:id="" action="ppaction://hlinkshowjump?jump=nextslide"/>
              </a:endParaRPr>
            </a:p>
          </p:txBody>
        </p:sp>
        <p:sp>
          <p:nvSpPr>
            <p:cNvPr id="17" name="Line 17"/>
            <p:cNvSpPr>
              <a:spLocks noChangeShapeType="1"/>
            </p:cNvSpPr>
            <p:nvPr/>
          </p:nvSpPr>
          <p:spPr bwMode="auto">
            <a:xfrm>
              <a:off x="2209800" y="4129880"/>
              <a:ext cx="6034608" cy="19199"/>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18" name="Group 18"/>
            <p:cNvGrpSpPr>
              <a:grpSpLocks/>
            </p:cNvGrpSpPr>
            <p:nvPr/>
          </p:nvGrpSpPr>
          <p:grpSpPr bwMode="auto">
            <a:xfrm>
              <a:off x="1966913" y="4023519"/>
              <a:ext cx="182562" cy="182563"/>
              <a:chOff x="912" y="2400"/>
              <a:chExt cx="288" cy="288"/>
            </a:xfrm>
          </p:grpSpPr>
          <p:sp>
            <p:nvSpPr>
              <p:cNvPr id="20" name="AutoShape 2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1" name="AutoShape 2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9" name="Text Box 19"/>
            <p:cNvSpPr txBox="1">
              <a:spLocks noChangeArrowheads="1"/>
            </p:cNvSpPr>
            <p:nvPr/>
          </p:nvSpPr>
          <p:spPr bwMode="auto">
            <a:xfrm>
              <a:off x="3351695" y="3675856"/>
              <a:ext cx="2476960" cy="461665"/>
            </a:xfrm>
            <a:prstGeom prst="rect">
              <a:avLst/>
            </a:prstGeom>
            <a:noFill/>
            <a:ln w="9525">
              <a:noFill/>
              <a:miter lim="800000"/>
              <a:headEnd/>
              <a:tailEnd/>
            </a:ln>
          </p:spPr>
          <p:txBody>
            <a:bodyPr wrap="none">
              <a:spAutoFit/>
            </a:bodyPr>
            <a:lstStyle/>
            <a:p>
              <a:r>
                <a:rPr lang="zh-CN" altLang="zh-CN" sz="2400" dirty="0" smtClean="0"/>
                <a:t>第三节  现场服务</a:t>
              </a:r>
              <a:endParaRPr lang="zh-CN" altLang="en-US" sz="2400" b="1" dirty="0">
                <a:hlinkClick r:id="" action="ppaction://hlinkshowjump?jump=nextslide"/>
              </a:endParaRPr>
            </a:p>
          </p:txBody>
        </p:sp>
        <p:sp>
          <p:nvSpPr>
            <p:cNvPr id="23" name="Line 12"/>
            <p:cNvSpPr>
              <a:spLocks noChangeShapeType="1"/>
            </p:cNvSpPr>
            <p:nvPr/>
          </p:nvSpPr>
          <p:spPr bwMode="auto">
            <a:xfrm flipV="1">
              <a:off x="2209800" y="4869159"/>
              <a:ext cx="6034608" cy="22721"/>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24" name="Group 13"/>
            <p:cNvGrpSpPr>
              <a:grpSpLocks/>
            </p:cNvGrpSpPr>
            <p:nvPr/>
          </p:nvGrpSpPr>
          <p:grpSpPr bwMode="auto">
            <a:xfrm>
              <a:off x="1966913" y="4785519"/>
              <a:ext cx="182562" cy="182563"/>
              <a:chOff x="912" y="2400"/>
              <a:chExt cx="288" cy="288"/>
            </a:xfrm>
          </p:grpSpPr>
          <p:sp>
            <p:nvSpPr>
              <p:cNvPr id="26" name="AutoShape 15"/>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7" name="AutoShape 16"/>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25" name="Text Box 14"/>
            <p:cNvSpPr txBox="1">
              <a:spLocks noChangeArrowheads="1"/>
            </p:cNvSpPr>
            <p:nvPr/>
          </p:nvSpPr>
          <p:spPr bwMode="auto">
            <a:xfrm>
              <a:off x="2267744" y="4407495"/>
              <a:ext cx="5862502" cy="461665"/>
            </a:xfrm>
            <a:prstGeom prst="rect">
              <a:avLst/>
            </a:prstGeom>
            <a:noFill/>
            <a:ln w="9525">
              <a:noFill/>
              <a:miter lim="800000"/>
              <a:headEnd/>
              <a:tailEnd/>
            </a:ln>
          </p:spPr>
          <p:txBody>
            <a:bodyPr wrap="none">
              <a:spAutoFit/>
            </a:bodyPr>
            <a:lstStyle/>
            <a:p>
              <a:r>
                <a:rPr lang="zh-CN" altLang="en-US" sz="2400" dirty="0" smtClean="0"/>
                <a:t>第四节  </a:t>
              </a:r>
              <a:r>
                <a:rPr lang="zh-CN" altLang="zh-CN" sz="2400" dirty="0" smtClean="0"/>
                <a:t>正确认识和处理客户的不满与抱怨</a:t>
              </a:r>
              <a:endParaRPr lang="zh-CN" altLang="en-US" sz="2400" b="1" dirty="0">
                <a:hlinkClick r:id="" action="ppaction://hlinkshowjump?jump=nextslide"/>
              </a:endParaRPr>
            </a:p>
          </p:txBody>
        </p:sp>
        <p:sp>
          <p:nvSpPr>
            <p:cNvPr id="29" name="Line 7"/>
            <p:cNvSpPr>
              <a:spLocks noChangeShapeType="1"/>
            </p:cNvSpPr>
            <p:nvPr/>
          </p:nvSpPr>
          <p:spPr bwMode="auto">
            <a:xfrm>
              <a:off x="2224088" y="5657056"/>
              <a:ext cx="6020320" cy="4192"/>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30" name="Group 8"/>
            <p:cNvGrpSpPr>
              <a:grpSpLocks/>
            </p:cNvGrpSpPr>
            <p:nvPr/>
          </p:nvGrpSpPr>
          <p:grpSpPr bwMode="auto">
            <a:xfrm>
              <a:off x="1981200" y="5550694"/>
              <a:ext cx="182563" cy="182563"/>
              <a:chOff x="912" y="2400"/>
              <a:chExt cx="288" cy="288"/>
            </a:xfrm>
          </p:grpSpPr>
          <p:sp>
            <p:nvSpPr>
              <p:cNvPr id="32" name="AutoShape 1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33" name="AutoShape 1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31" name="Text Box 9"/>
            <p:cNvSpPr txBox="1">
              <a:spLocks noChangeArrowheads="1"/>
            </p:cNvSpPr>
            <p:nvPr/>
          </p:nvSpPr>
          <p:spPr bwMode="auto">
            <a:xfrm>
              <a:off x="3679216" y="5157192"/>
              <a:ext cx="2476960" cy="461665"/>
            </a:xfrm>
            <a:prstGeom prst="rect">
              <a:avLst/>
            </a:prstGeom>
            <a:noFill/>
            <a:ln w="9525">
              <a:noFill/>
              <a:miter lim="800000"/>
              <a:headEnd/>
              <a:tailEnd/>
            </a:ln>
          </p:spPr>
          <p:txBody>
            <a:bodyPr wrap="none">
              <a:spAutoFit/>
            </a:bodyPr>
            <a:lstStyle/>
            <a:p>
              <a:r>
                <a:rPr lang="zh-CN" altLang="zh-CN" sz="2400" dirty="0" smtClean="0"/>
                <a:t>第五节</a:t>
              </a:r>
              <a:r>
                <a:rPr lang="en-US" altLang="zh-CN" sz="2400" dirty="0" smtClean="0"/>
                <a:t>  </a:t>
              </a:r>
              <a:r>
                <a:rPr lang="zh-CN" altLang="zh-CN" sz="2400" dirty="0" smtClean="0"/>
                <a:t>实践指导</a:t>
              </a:r>
              <a:endParaRPr lang="zh-CN" altLang="en-US" sz="2400" b="1" dirty="0">
                <a:hlinkClick r:id="" action="ppaction://hlinkshowjump?jump=nextslide"/>
              </a:endParaRPr>
            </a:p>
          </p:txBody>
        </p:sp>
      </p:grpSp>
      <p:sp>
        <p:nvSpPr>
          <p:cNvPr id="36" name="标题 1"/>
          <p:cNvSpPr>
            <a:spLocks noGrp="1"/>
          </p:cNvSpPr>
          <p:nvPr>
            <p:ph type="title"/>
          </p:nvPr>
        </p:nvSpPr>
        <p:spPr>
          <a:xfrm>
            <a:off x="609600" y="1141437"/>
            <a:ext cx="7467600" cy="487363"/>
          </a:xfrm>
        </p:spPr>
        <p:txBody>
          <a:bodyPr/>
          <a:lstStyle/>
          <a:p>
            <a:r>
              <a:rPr lang="zh-CN" altLang="zh-CN" sz="4000" dirty="0" smtClean="0">
                <a:latin typeface="+mj-ea"/>
              </a:rPr>
              <a:t>第五章</a:t>
            </a:r>
            <a:r>
              <a:rPr lang="en-US" altLang="zh-CN" sz="4000" dirty="0" smtClean="0">
                <a:latin typeface="+mj-ea"/>
              </a:rPr>
              <a:t>  </a:t>
            </a:r>
            <a:r>
              <a:rPr lang="zh-CN" altLang="zh-CN" sz="4000" dirty="0" smtClean="0">
                <a:latin typeface="+mj-ea"/>
              </a:rPr>
              <a:t>客户满意管理</a:t>
            </a:r>
            <a:br>
              <a:rPr lang="zh-CN" altLang="zh-CN" sz="4000" dirty="0" smtClean="0">
                <a:latin typeface="+mj-ea"/>
              </a:rPr>
            </a:br>
            <a:endParaRPr lang="zh-CN" altLang="en-US" sz="4000" dirty="0">
              <a:latin typeface="+mj-ea"/>
            </a:endParaRPr>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二、客户抱怨类型分析</a:t>
            </a:r>
            <a:endParaRPr lang="zh-CN" altLang="zh-CN" sz="2800" dirty="0" smtClean="0"/>
          </a:p>
          <a:p>
            <a:endParaRPr lang="zh-CN" altLang="en-US" dirty="0"/>
          </a:p>
        </p:txBody>
      </p:sp>
      <p:grpSp>
        <p:nvGrpSpPr>
          <p:cNvPr id="4" name="Group 4"/>
          <p:cNvGrpSpPr>
            <a:grpSpLocks/>
          </p:cNvGrpSpPr>
          <p:nvPr/>
        </p:nvGrpSpPr>
        <p:grpSpPr bwMode="auto">
          <a:xfrm>
            <a:off x="1259632" y="2160240"/>
            <a:ext cx="6724650" cy="4725144"/>
            <a:chOff x="576" y="1812"/>
            <a:chExt cx="3027" cy="2543"/>
          </a:xfrm>
        </p:grpSpPr>
        <p:sp>
          <p:nvSpPr>
            <p:cNvPr id="5" name="AutoShape 5"/>
            <p:cNvSpPr>
              <a:spLocks noChangeArrowheads="1"/>
            </p:cNvSpPr>
            <p:nvPr/>
          </p:nvSpPr>
          <p:spPr bwMode="auto">
            <a:xfrm>
              <a:off x="2157" y="1917"/>
              <a:ext cx="1446" cy="1988"/>
            </a:xfrm>
            <a:prstGeom prst="roundRect">
              <a:avLst>
                <a:gd name="adj" fmla="val 4690"/>
              </a:avLst>
            </a:prstGeom>
            <a:noFill/>
            <a:ln w="57150">
              <a:solidFill>
                <a:srgbClr val="75B37E"/>
              </a:solidFill>
              <a:round/>
              <a:headEnd/>
              <a:tailEnd/>
            </a:ln>
          </p:spPr>
          <p:txBody>
            <a:bodyPr wrap="none" anchor="ctr"/>
            <a:lstStyle/>
            <a:p>
              <a:endParaRPr lang="zh-CN" altLang="en-US">
                <a:ea typeface="宋体" pitchFamily="2" charset="-122"/>
              </a:endParaRPr>
            </a:p>
          </p:txBody>
        </p:sp>
        <p:sp>
          <p:nvSpPr>
            <p:cNvPr id="6" name="AutoShape 6"/>
            <p:cNvSpPr>
              <a:spLocks noChangeArrowheads="1"/>
            </p:cNvSpPr>
            <p:nvPr/>
          </p:nvSpPr>
          <p:spPr bwMode="gray">
            <a:xfrm>
              <a:off x="2317" y="1812"/>
              <a:ext cx="1174" cy="358"/>
            </a:xfrm>
            <a:prstGeom prst="roundRect">
              <a:avLst>
                <a:gd name="adj" fmla="val 50000"/>
              </a:avLst>
            </a:prstGeom>
            <a:gradFill rotWithShape="1">
              <a:gsLst>
                <a:gs pos="0">
                  <a:srgbClr val="36533A"/>
                </a:gs>
                <a:gs pos="50000">
                  <a:srgbClr val="75B37E"/>
                </a:gs>
                <a:gs pos="100000">
                  <a:srgbClr val="36533A"/>
                </a:gs>
              </a:gsLst>
              <a:lin ang="5400000" scaled="1"/>
            </a:gradFill>
            <a:ln w="9525">
              <a:noFill/>
              <a:round/>
              <a:headEnd/>
              <a:tailEnd/>
            </a:ln>
          </p:spPr>
          <p:txBody>
            <a:bodyPr wrap="none" anchor="ctr"/>
            <a:lstStyle/>
            <a:p>
              <a:endParaRPr lang="zh-CN" altLang="en-US">
                <a:ea typeface="宋体" pitchFamily="2" charset="-122"/>
              </a:endParaRPr>
            </a:p>
          </p:txBody>
        </p:sp>
        <p:sp>
          <p:nvSpPr>
            <p:cNvPr id="7" name="Text Box 7"/>
            <p:cNvSpPr txBox="1">
              <a:spLocks noChangeArrowheads="1"/>
            </p:cNvSpPr>
            <p:nvPr/>
          </p:nvSpPr>
          <p:spPr bwMode="gray">
            <a:xfrm>
              <a:off x="2508" y="1849"/>
              <a:ext cx="779" cy="270"/>
            </a:xfrm>
            <a:prstGeom prst="rect">
              <a:avLst/>
            </a:prstGeom>
            <a:noFill/>
            <a:ln w="9525">
              <a:noFill/>
              <a:miter lim="800000"/>
              <a:headEnd/>
              <a:tailEnd/>
            </a:ln>
          </p:spPr>
          <p:txBody>
            <a:bodyPr wrap="none">
              <a:spAutoFit/>
            </a:bodyPr>
            <a:lstStyle/>
            <a:p>
              <a:pPr algn="ctr" eaLnBrk="0" hangingPunct="0"/>
              <a:r>
                <a:rPr lang="zh-CN" altLang="zh-CN" sz="2400" b="1" dirty="0" smtClean="0">
                  <a:solidFill>
                    <a:schemeClr val="bg1"/>
                  </a:solidFill>
                </a:rPr>
                <a:t>投诉型抱怨</a:t>
              </a:r>
              <a:endParaRPr lang="zh-CN" altLang="en-US" sz="2400" b="1" dirty="0">
                <a:solidFill>
                  <a:schemeClr val="bg1"/>
                </a:solidFill>
                <a:ea typeface="宋体" pitchFamily="2" charset="-122"/>
              </a:endParaRPr>
            </a:p>
          </p:txBody>
        </p:sp>
        <p:grpSp>
          <p:nvGrpSpPr>
            <p:cNvPr id="8" name="Group 8"/>
            <p:cNvGrpSpPr>
              <a:grpSpLocks/>
            </p:cNvGrpSpPr>
            <p:nvPr/>
          </p:nvGrpSpPr>
          <p:grpSpPr bwMode="auto">
            <a:xfrm>
              <a:off x="576" y="2098"/>
              <a:ext cx="1446" cy="2257"/>
              <a:chOff x="576" y="1852"/>
              <a:chExt cx="1446" cy="2257"/>
            </a:xfrm>
          </p:grpSpPr>
          <p:sp>
            <p:nvSpPr>
              <p:cNvPr id="10" name="AutoShape 10"/>
              <p:cNvSpPr>
                <a:spLocks noChangeArrowheads="1"/>
              </p:cNvSpPr>
              <p:nvPr/>
            </p:nvSpPr>
            <p:spPr bwMode="auto">
              <a:xfrm>
                <a:off x="576" y="1942"/>
                <a:ext cx="1446" cy="1988"/>
              </a:xfrm>
              <a:prstGeom prst="roundRect">
                <a:avLst>
                  <a:gd name="adj" fmla="val 4690"/>
                </a:avLst>
              </a:prstGeom>
              <a:noFill/>
              <a:ln w="57150">
                <a:solidFill>
                  <a:srgbClr val="4E96E6"/>
                </a:solidFill>
                <a:round/>
                <a:headEnd/>
                <a:tailEnd/>
              </a:ln>
            </p:spPr>
            <p:txBody>
              <a:bodyPr wrap="none" anchor="ctr"/>
              <a:lstStyle/>
              <a:p>
                <a:endParaRPr lang="zh-CN" altLang="en-US">
                  <a:ea typeface="宋体" pitchFamily="2" charset="-122"/>
                </a:endParaRPr>
              </a:p>
            </p:txBody>
          </p:sp>
          <p:sp>
            <p:nvSpPr>
              <p:cNvPr id="11" name="AutoShape 11"/>
              <p:cNvSpPr>
                <a:spLocks noChangeArrowheads="1"/>
              </p:cNvSpPr>
              <p:nvPr/>
            </p:nvSpPr>
            <p:spPr bwMode="gray">
              <a:xfrm>
                <a:off x="712" y="1852"/>
                <a:ext cx="1175" cy="298"/>
              </a:xfrm>
              <a:prstGeom prst="roundRect">
                <a:avLst>
                  <a:gd name="adj" fmla="val 50000"/>
                </a:avLst>
              </a:prstGeom>
              <a:gradFill rotWithShape="1">
                <a:gsLst>
                  <a:gs pos="0">
                    <a:srgbClr val="1E3A59"/>
                  </a:gs>
                  <a:gs pos="50000">
                    <a:srgbClr val="4E96E6"/>
                  </a:gs>
                  <a:gs pos="100000">
                    <a:srgbClr val="1E3A59"/>
                  </a:gs>
                </a:gsLst>
                <a:lin ang="5400000" scaled="1"/>
              </a:gradFill>
              <a:ln w="9525">
                <a:noFill/>
                <a:round/>
                <a:headEnd/>
                <a:tailEnd/>
              </a:ln>
            </p:spPr>
            <p:txBody>
              <a:bodyPr wrap="none" anchor="ctr"/>
              <a:lstStyle/>
              <a:p>
                <a:endParaRPr lang="zh-CN" altLang="en-US">
                  <a:ea typeface="宋体" pitchFamily="2" charset="-122"/>
                </a:endParaRPr>
              </a:p>
            </p:txBody>
          </p:sp>
          <p:sp>
            <p:nvSpPr>
              <p:cNvPr id="12" name="Text Box 12"/>
              <p:cNvSpPr txBox="1">
                <a:spLocks noChangeArrowheads="1"/>
              </p:cNvSpPr>
              <p:nvPr/>
            </p:nvSpPr>
            <p:spPr bwMode="gray">
              <a:xfrm>
                <a:off x="813" y="1856"/>
                <a:ext cx="919" cy="270"/>
              </a:xfrm>
              <a:prstGeom prst="rect">
                <a:avLst/>
              </a:prstGeom>
              <a:noFill/>
              <a:ln w="9525">
                <a:noFill/>
                <a:miter lim="800000"/>
                <a:headEnd/>
                <a:tailEnd/>
              </a:ln>
            </p:spPr>
            <p:txBody>
              <a:bodyPr wrap="none">
                <a:spAutoFit/>
              </a:bodyPr>
              <a:lstStyle/>
              <a:p>
                <a:pPr algn="ctr" eaLnBrk="0" hangingPunct="0"/>
                <a:r>
                  <a:rPr lang="zh-CN" altLang="zh-CN" sz="2400" b="1" dirty="0" smtClean="0">
                    <a:solidFill>
                      <a:schemeClr val="bg1"/>
                    </a:solidFill>
                  </a:rPr>
                  <a:t>非投诉型抱怨</a:t>
                </a:r>
                <a:endParaRPr lang="zh-CN" altLang="en-US" sz="2400" b="1" dirty="0">
                  <a:solidFill>
                    <a:schemeClr val="bg1"/>
                  </a:solidFill>
                  <a:ea typeface="宋体" pitchFamily="2" charset="-122"/>
                </a:endParaRPr>
              </a:p>
            </p:txBody>
          </p:sp>
          <p:sp>
            <p:nvSpPr>
              <p:cNvPr id="13" name="Text Box 13"/>
              <p:cNvSpPr txBox="1">
                <a:spLocks noChangeArrowheads="1"/>
              </p:cNvSpPr>
              <p:nvPr/>
            </p:nvSpPr>
            <p:spPr bwMode="auto">
              <a:xfrm>
                <a:off x="612" y="2109"/>
                <a:ext cx="1343" cy="2000"/>
              </a:xfrm>
              <a:prstGeom prst="rect">
                <a:avLst/>
              </a:prstGeom>
              <a:noFill/>
              <a:ln w="9525">
                <a:noFill/>
                <a:miter lim="800000"/>
                <a:headEnd/>
                <a:tailEnd/>
              </a:ln>
            </p:spPr>
            <p:txBody>
              <a:bodyPr>
                <a:spAutoFit/>
              </a:bodyPr>
              <a:lstStyle/>
              <a:p>
                <a:pPr eaLnBrk="0" hangingPunct="0"/>
                <a:r>
                  <a:rPr lang="zh-CN" altLang="zh-CN" sz="2400" dirty="0" smtClean="0"/>
                  <a:t>不满意的客户虽然没有向企业投诉，但可能停止购买或向他人传递不满信息。表面上看企业好像没有困扰，实际上非投诉型抱怨给企业带来的危害远远大于投诉型抱怨。</a:t>
                </a:r>
                <a:endParaRPr lang="zh-CN" altLang="en-US" sz="2400" b="0" dirty="0">
                  <a:solidFill>
                    <a:srgbClr val="000000"/>
                  </a:solidFill>
                  <a:ea typeface="宋体" pitchFamily="2" charset="-122"/>
                </a:endParaRPr>
              </a:p>
            </p:txBody>
          </p:sp>
        </p:grpSp>
        <p:sp>
          <p:nvSpPr>
            <p:cNvPr id="9" name="Text Box 9"/>
            <p:cNvSpPr txBox="1">
              <a:spLocks noChangeArrowheads="1"/>
            </p:cNvSpPr>
            <p:nvPr/>
          </p:nvSpPr>
          <p:spPr bwMode="auto">
            <a:xfrm>
              <a:off x="2220" y="2145"/>
              <a:ext cx="1344" cy="1784"/>
            </a:xfrm>
            <a:prstGeom prst="rect">
              <a:avLst/>
            </a:prstGeom>
            <a:noFill/>
            <a:ln w="9525">
              <a:noFill/>
              <a:miter lim="800000"/>
              <a:headEnd/>
              <a:tailEnd/>
            </a:ln>
          </p:spPr>
          <p:txBody>
            <a:bodyPr>
              <a:spAutoFit/>
            </a:bodyPr>
            <a:lstStyle/>
            <a:p>
              <a:pPr eaLnBrk="0" hangingPunct="0"/>
              <a:r>
                <a:rPr lang="zh-CN" altLang="zh-CN" sz="2400" dirty="0" smtClean="0"/>
                <a:t>客户因不满而采取投诉行为，对客户来说可以使不满的因素得到化解进而感觉满意。对企业来说，可以在得到客户抱怨反映后立即采取补救性措施，变不利为有利。</a:t>
              </a:r>
              <a:endParaRPr lang="zh-CN" altLang="en-US" sz="2400" b="0" dirty="0">
                <a:solidFill>
                  <a:srgbClr val="000000"/>
                </a:solidFill>
                <a:ea typeface="宋体" pitchFamily="2" charset="-122"/>
              </a:endParaRPr>
            </a:p>
          </p:txBody>
        </p:sp>
      </p:grpSp>
      <p:sp>
        <p:nvSpPr>
          <p:cNvPr id="14" name="标题 1"/>
          <p:cNvSpPr>
            <a:spLocks noGrp="1"/>
          </p:cNvSpPr>
          <p:nvPr>
            <p:ph type="title"/>
          </p:nvPr>
        </p:nvSpPr>
        <p:spPr>
          <a:xfrm>
            <a:off x="0" y="1124744"/>
            <a:ext cx="9144000" cy="487363"/>
          </a:xfrm>
        </p:spPr>
        <p:txBody>
          <a:bodyPr/>
          <a:lstStyle/>
          <a:p>
            <a:r>
              <a:rPr lang="zh-CN" altLang="zh-CN" sz="3600" dirty="0" smtClean="0">
                <a:latin typeface="+mj-ea"/>
              </a:rPr>
              <a:t>第四节</a:t>
            </a:r>
            <a:r>
              <a:rPr lang="en-US" altLang="zh-CN" sz="3600" dirty="0" smtClean="0">
                <a:latin typeface="+mj-ea"/>
              </a:rPr>
              <a:t>  </a:t>
            </a:r>
            <a:r>
              <a:rPr lang="zh-CN" altLang="zh-CN" sz="3600" dirty="0" smtClean="0">
                <a:latin typeface="+mj-ea"/>
              </a:rPr>
              <a:t>正确认识和处理客户的不满与抱怨</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三、客户不满与抱怨的主要原因</a:t>
            </a:r>
          </a:p>
          <a:p>
            <a:r>
              <a:rPr lang="zh-CN" altLang="zh-CN" sz="2800" dirty="0" smtClean="0">
                <a:latin typeface="+mj-ea"/>
                <a:ea typeface="+mj-ea"/>
              </a:rPr>
              <a:t>（一）由于产品问题引起的客户抱怨</a:t>
            </a:r>
          </a:p>
          <a:p>
            <a:r>
              <a:rPr lang="zh-CN" altLang="zh-CN" sz="2800" dirty="0" smtClean="0">
                <a:latin typeface="+mj-ea"/>
                <a:ea typeface="+mj-ea"/>
              </a:rPr>
              <a:t>（二）由于服务问题引起的客户抱怨</a:t>
            </a:r>
          </a:p>
          <a:p>
            <a:r>
              <a:rPr lang="en-US" altLang="zh-CN" sz="2800" dirty="0" smtClean="0">
                <a:latin typeface="+mj-ea"/>
                <a:ea typeface="+mj-ea"/>
              </a:rPr>
              <a:t>1.</a:t>
            </a:r>
            <a:r>
              <a:rPr lang="zh-CN" altLang="zh-CN" sz="2800" dirty="0" smtClean="0">
                <a:latin typeface="+mj-ea"/>
                <a:ea typeface="+mj-ea"/>
              </a:rPr>
              <a:t>企业员工服务态度差</a:t>
            </a:r>
          </a:p>
          <a:p>
            <a:r>
              <a:rPr lang="en-US" altLang="zh-CN" sz="2800" dirty="0" smtClean="0">
                <a:latin typeface="+mj-ea"/>
                <a:ea typeface="+mj-ea"/>
              </a:rPr>
              <a:t>2.</a:t>
            </a:r>
            <a:r>
              <a:rPr lang="zh-CN" altLang="zh-CN" sz="2800" dirty="0" smtClean="0">
                <a:latin typeface="+mj-ea"/>
                <a:ea typeface="+mj-ea"/>
              </a:rPr>
              <a:t>企业员工缺乏正确的推销方式</a:t>
            </a:r>
          </a:p>
          <a:p>
            <a:r>
              <a:rPr lang="en-US" altLang="zh-CN" sz="2800" dirty="0" smtClean="0">
                <a:latin typeface="+mj-ea"/>
                <a:ea typeface="+mj-ea"/>
              </a:rPr>
              <a:t>3.</a:t>
            </a:r>
            <a:r>
              <a:rPr lang="zh-CN" altLang="zh-CN" sz="2800" dirty="0" smtClean="0">
                <a:latin typeface="+mj-ea"/>
                <a:ea typeface="+mj-ea"/>
              </a:rPr>
              <a:t>企业员工缺少专业知识</a:t>
            </a:r>
          </a:p>
          <a:p>
            <a:r>
              <a:rPr lang="en-US" altLang="zh-CN" sz="2800" dirty="0" smtClean="0">
                <a:latin typeface="+mj-ea"/>
                <a:ea typeface="+mj-ea"/>
              </a:rPr>
              <a:t>4.</a:t>
            </a:r>
            <a:r>
              <a:rPr lang="zh-CN" altLang="zh-CN" sz="2800" dirty="0" smtClean="0">
                <a:latin typeface="+mj-ea"/>
                <a:ea typeface="+mj-ea"/>
              </a:rPr>
              <a:t>企业员工过度推销</a:t>
            </a:r>
          </a:p>
          <a:p>
            <a:r>
              <a:rPr lang="en-US" altLang="zh-CN" sz="2800" dirty="0" smtClean="0">
                <a:latin typeface="+mj-ea"/>
                <a:ea typeface="+mj-ea"/>
              </a:rPr>
              <a:t>5.</a:t>
            </a:r>
            <a:r>
              <a:rPr lang="zh-CN" altLang="zh-CN" sz="2800" dirty="0" smtClean="0">
                <a:latin typeface="+mj-ea"/>
                <a:ea typeface="+mj-ea"/>
              </a:rPr>
              <a:t>企业环境的公共卫生状态不佳</a:t>
            </a:r>
          </a:p>
          <a:p>
            <a:r>
              <a:rPr lang="zh-CN" altLang="zh-CN" sz="2800" dirty="0" smtClean="0">
                <a:latin typeface="+mj-ea"/>
                <a:ea typeface="+mj-ea"/>
              </a:rPr>
              <a:t>（三）由于客户本身的问题引起的客户抱怨</a:t>
            </a:r>
          </a:p>
          <a:p>
            <a:endParaRPr lang="zh-CN" altLang="en-US" dirty="0"/>
          </a:p>
        </p:txBody>
      </p:sp>
      <p:sp>
        <p:nvSpPr>
          <p:cNvPr id="4" name="标题 1"/>
          <p:cNvSpPr>
            <a:spLocks noGrp="1"/>
          </p:cNvSpPr>
          <p:nvPr>
            <p:ph type="title"/>
          </p:nvPr>
        </p:nvSpPr>
        <p:spPr>
          <a:xfrm>
            <a:off x="0" y="1124744"/>
            <a:ext cx="9144000" cy="487363"/>
          </a:xfrm>
        </p:spPr>
        <p:txBody>
          <a:bodyPr/>
          <a:lstStyle/>
          <a:p>
            <a:r>
              <a:rPr lang="zh-CN" altLang="zh-CN" sz="3600" dirty="0" smtClean="0">
                <a:latin typeface="+mj-ea"/>
              </a:rPr>
              <a:t>第四节</a:t>
            </a:r>
            <a:r>
              <a:rPr lang="en-US" altLang="zh-CN" sz="3600" dirty="0" smtClean="0">
                <a:latin typeface="+mj-ea"/>
              </a:rPr>
              <a:t>  </a:t>
            </a:r>
            <a:r>
              <a:rPr lang="zh-CN" altLang="zh-CN" sz="3600" dirty="0" smtClean="0">
                <a:latin typeface="+mj-ea"/>
              </a:rPr>
              <a:t>正确认识和处理客户的不满与抱怨</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四、了解客户不满与抱怨的途径</a:t>
            </a:r>
            <a:endParaRPr lang="zh-CN" altLang="zh-CN" sz="2800" dirty="0" smtClean="0"/>
          </a:p>
          <a:p>
            <a:r>
              <a:rPr lang="zh-CN" altLang="zh-CN" sz="2800" b="1" dirty="0" smtClean="0"/>
              <a:t>（一）定期进行满意度调查</a:t>
            </a:r>
            <a:endParaRPr lang="zh-CN" altLang="zh-CN" sz="2800" dirty="0" smtClean="0"/>
          </a:p>
          <a:p>
            <a:pPr>
              <a:buNone/>
            </a:pPr>
            <a:r>
              <a:rPr lang="en-US" altLang="zh-CN" dirty="0" smtClean="0"/>
              <a:t>             </a:t>
            </a:r>
            <a:r>
              <a:rPr lang="zh-CN" altLang="zh-CN" dirty="0" smtClean="0">
                <a:latin typeface="+mn-ea"/>
              </a:rPr>
              <a:t>企业定期组织客户进行满意度调查，通过调查企业可以得知客户对企业产品或服务的满意程度，了解到企业对客户满意度影响较大的那些方面，企业存在的不足是什么，应如何改进等，进而企业做出对策，扼杀客户不满意的萌芽。</a:t>
            </a:r>
          </a:p>
          <a:p>
            <a:r>
              <a:rPr lang="zh-CN" altLang="zh-CN" b="1" dirty="0" smtClean="0"/>
              <a:t>（</a:t>
            </a:r>
            <a:r>
              <a:rPr lang="zh-CN" altLang="zh-CN" sz="2800" b="1" dirty="0" smtClean="0"/>
              <a:t>二）设立专门的客户投诉部门</a:t>
            </a:r>
            <a:endParaRPr lang="zh-CN" altLang="zh-CN" sz="2800" dirty="0" smtClean="0"/>
          </a:p>
          <a:p>
            <a:pPr>
              <a:buNone/>
            </a:pPr>
            <a:r>
              <a:rPr lang="en-US" altLang="zh-CN" dirty="0" smtClean="0">
                <a:latin typeface="+mn-ea"/>
              </a:rPr>
              <a:t>      </a:t>
            </a:r>
            <a:r>
              <a:rPr lang="zh-CN" altLang="zh-CN" dirty="0" smtClean="0">
                <a:latin typeface="+mn-ea"/>
              </a:rPr>
              <a:t>为方便客户的投诉，企业要设立一个专门的客户投诉部门并设置便捷的投诉方式，以此来了解客户的不满与抱怨，尽量将客户的不满与抱怨化解于企业内部。</a:t>
            </a:r>
            <a:endParaRPr lang="zh-CN" altLang="en-US" dirty="0">
              <a:latin typeface="+mn-ea"/>
            </a:endParaRPr>
          </a:p>
        </p:txBody>
      </p:sp>
      <p:sp>
        <p:nvSpPr>
          <p:cNvPr id="4" name="标题 1"/>
          <p:cNvSpPr>
            <a:spLocks noGrp="1"/>
          </p:cNvSpPr>
          <p:nvPr>
            <p:ph type="title"/>
          </p:nvPr>
        </p:nvSpPr>
        <p:spPr>
          <a:xfrm>
            <a:off x="0" y="1124744"/>
            <a:ext cx="9144000" cy="487363"/>
          </a:xfrm>
        </p:spPr>
        <p:txBody>
          <a:bodyPr/>
          <a:lstStyle/>
          <a:p>
            <a:r>
              <a:rPr lang="zh-CN" altLang="zh-CN" sz="3600" dirty="0" smtClean="0">
                <a:latin typeface="+mj-ea"/>
              </a:rPr>
              <a:t>第四节</a:t>
            </a:r>
            <a:r>
              <a:rPr lang="en-US" altLang="zh-CN" sz="3600" dirty="0" smtClean="0">
                <a:latin typeface="+mj-ea"/>
              </a:rPr>
              <a:t>  </a:t>
            </a:r>
            <a:r>
              <a:rPr lang="zh-CN" altLang="zh-CN" sz="3600" dirty="0" smtClean="0">
                <a:latin typeface="+mj-ea"/>
              </a:rPr>
              <a:t>正确认识和处理客户的不满与抱怨</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五、处理客户不满与抱怨的方法</a:t>
            </a:r>
            <a:endParaRPr lang="zh-CN" altLang="zh-CN" sz="2800" dirty="0" smtClean="0">
              <a:latin typeface="+mj-ea"/>
              <a:ea typeface="+mj-ea"/>
            </a:endParaRPr>
          </a:p>
          <a:p>
            <a:r>
              <a:rPr lang="zh-CN" altLang="zh-CN" sz="2800" dirty="0" smtClean="0">
                <a:latin typeface="+mj-ea"/>
                <a:ea typeface="+mj-ea"/>
              </a:rPr>
              <a:t>（一）洞察客户不满与抱怨</a:t>
            </a:r>
          </a:p>
          <a:p>
            <a:r>
              <a:rPr lang="zh-CN" altLang="zh-CN" sz="2800" dirty="0" smtClean="0">
                <a:latin typeface="+mj-ea"/>
                <a:ea typeface="+mj-ea"/>
              </a:rPr>
              <a:t>（二）安抚客户不满与抱怨</a:t>
            </a:r>
          </a:p>
          <a:p>
            <a:r>
              <a:rPr lang="zh-CN" altLang="zh-CN" sz="2800" dirty="0" smtClean="0">
                <a:latin typeface="+mj-ea"/>
                <a:ea typeface="+mj-ea"/>
              </a:rPr>
              <a:t>（三）分析客户不满与抱怨的原因</a:t>
            </a:r>
          </a:p>
          <a:p>
            <a:r>
              <a:rPr lang="zh-CN" altLang="zh-CN" sz="2800" dirty="0" smtClean="0">
                <a:latin typeface="+mj-ea"/>
                <a:ea typeface="+mj-ea"/>
              </a:rPr>
              <a:t>（四）及时解决客户不满与抱怨</a:t>
            </a:r>
            <a:r>
              <a:rPr lang="en-US" altLang="zh-CN" sz="2800" dirty="0" smtClean="0">
                <a:latin typeface="+mj-ea"/>
                <a:ea typeface="+mj-ea"/>
              </a:rPr>
              <a:t> </a:t>
            </a:r>
            <a:endParaRPr lang="zh-CN" altLang="zh-CN" sz="2800" dirty="0" smtClean="0">
              <a:latin typeface="+mj-ea"/>
              <a:ea typeface="+mj-ea"/>
            </a:endParaRPr>
          </a:p>
          <a:p>
            <a:r>
              <a:rPr lang="zh-CN" altLang="zh-CN" sz="2800" dirty="0" smtClean="0">
                <a:latin typeface="+mj-ea"/>
                <a:ea typeface="+mj-ea"/>
              </a:rPr>
              <a:t>（五）记录客户抱怨与解决的情况。</a:t>
            </a:r>
          </a:p>
          <a:p>
            <a:r>
              <a:rPr lang="zh-CN" altLang="zh-CN" sz="2800" dirty="0" smtClean="0">
                <a:latin typeface="+mj-ea"/>
                <a:ea typeface="+mj-ea"/>
              </a:rPr>
              <a:t>（六）追踪调查客户对于抱怨处理的反映</a:t>
            </a:r>
          </a:p>
          <a:p>
            <a:endParaRPr lang="zh-CN" altLang="en-US" sz="2800" dirty="0">
              <a:latin typeface="+mj-ea"/>
              <a:ea typeface="+mj-ea"/>
            </a:endParaRPr>
          </a:p>
        </p:txBody>
      </p:sp>
      <p:sp>
        <p:nvSpPr>
          <p:cNvPr id="4" name="标题 1"/>
          <p:cNvSpPr>
            <a:spLocks noGrp="1"/>
          </p:cNvSpPr>
          <p:nvPr>
            <p:ph type="title"/>
          </p:nvPr>
        </p:nvSpPr>
        <p:spPr>
          <a:xfrm>
            <a:off x="0" y="1124744"/>
            <a:ext cx="9144000" cy="487363"/>
          </a:xfrm>
        </p:spPr>
        <p:txBody>
          <a:bodyPr/>
          <a:lstStyle/>
          <a:p>
            <a:r>
              <a:rPr lang="zh-CN" altLang="zh-CN" sz="3600" dirty="0" smtClean="0">
                <a:latin typeface="+mj-ea"/>
              </a:rPr>
              <a:t>第四节</a:t>
            </a:r>
            <a:r>
              <a:rPr lang="en-US" altLang="zh-CN" sz="3600" dirty="0" smtClean="0">
                <a:latin typeface="+mj-ea"/>
              </a:rPr>
              <a:t>  </a:t>
            </a:r>
            <a:r>
              <a:rPr lang="zh-CN" altLang="zh-CN" sz="3600" dirty="0" smtClean="0">
                <a:latin typeface="+mj-ea"/>
              </a:rPr>
              <a:t>正确认识和处理客户的不满与抱怨</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1691680" y="3212976"/>
            <a:ext cx="5760640" cy="942975"/>
          </a:xfrm>
          <a:effectLst>
            <a:outerShdw dist="53882" dir="2700000" algn="ctr" rotWithShape="0">
              <a:schemeClr val="tx1">
                <a:alpha val="50000"/>
              </a:schemeClr>
            </a:outerShdw>
          </a:effectLst>
        </p:spPr>
        <p:txBody>
          <a:bodyPr/>
          <a:lstStyle/>
          <a:p>
            <a:pPr algn="l" eaLnBrk="1" hangingPunct="1"/>
            <a:r>
              <a:rPr lang="en-US" altLang="zh-CN" sz="9600" dirty="0">
                <a:solidFill>
                  <a:schemeClr val="tx2">
                    <a:lumMod val="75000"/>
                  </a:schemeClr>
                </a:solidFill>
                <a:ea typeface="宋体" pitchFamily="2" charset="-122"/>
              </a:rPr>
              <a:t>Thank You</a:t>
            </a: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一、客户满意度的含义</a:t>
            </a:r>
            <a:endParaRPr lang="zh-CN" altLang="zh-CN" sz="2800" dirty="0" smtClean="0"/>
          </a:p>
          <a:p>
            <a:pPr>
              <a:buNone/>
            </a:pPr>
            <a:r>
              <a:rPr lang="en-US" altLang="zh-CN" sz="2800" dirty="0" smtClean="0"/>
              <a:t>            </a:t>
            </a:r>
            <a:r>
              <a:rPr lang="zh-CN" altLang="zh-CN" sz="2800" dirty="0" smtClean="0"/>
              <a:t>客户满意度是可感知效益和期望值之间的差异函数。如果客户实际感受到的产品和服务质量低于预期，客户就会不满意。如果他们实际感受到的产品和服务质量与预期相匹配甚至超过预期，客户就会感到满意或十分满意。</a:t>
            </a:r>
            <a:endParaRPr lang="zh-CN" altLang="en-US" sz="2800" dirty="0"/>
          </a:p>
        </p:txBody>
      </p:sp>
      <p:pic>
        <p:nvPicPr>
          <p:cNvPr id="1026" name="Picture 2" descr="C:\Documents and Settings\Administrator\Local Settings\Temporary Internet Files\Content.IE5\HO1SNSID\MP900411820[1].jpg"/>
          <p:cNvPicPr>
            <a:picLocks noChangeAspect="1" noChangeArrowheads="1"/>
          </p:cNvPicPr>
          <p:nvPr/>
        </p:nvPicPr>
        <p:blipFill>
          <a:blip r:embed="rId2" cstate="print"/>
          <a:srcRect/>
          <a:stretch>
            <a:fillRect/>
          </a:stretch>
        </p:blipFill>
        <p:spPr bwMode="auto">
          <a:xfrm>
            <a:off x="6300192" y="4725144"/>
            <a:ext cx="2438400" cy="162306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二、客户满意的重要性</a:t>
            </a:r>
            <a:endParaRPr lang="zh-CN" altLang="zh-CN" sz="2800" dirty="0" smtClean="0"/>
          </a:p>
          <a:p>
            <a:endParaRPr lang="zh-CN" altLang="en-US" dirty="0"/>
          </a:p>
        </p:txBody>
      </p:sp>
      <p:grpSp>
        <p:nvGrpSpPr>
          <p:cNvPr id="29" name="组合 28"/>
          <p:cNvGrpSpPr/>
          <p:nvPr/>
        </p:nvGrpSpPr>
        <p:grpSpPr>
          <a:xfrm>
            <a:off x="1403648" y="2420888"/>
            <a:ext cx="5976664" cy="3249612"/>
            <a:chOff x="1403648" y="2555652"/>
            <a:chExt cx="5976664" cy="3249612"/>
          </a:xfrm>
        </p:grpSpPr>
        <p:sp>
          <p:nvSpPr>
            <p:cNvPr id="5" name="AutoShape 3"/>
            <p:cNvSpPr>
              <a:spLocks noChangeArrowheads="1"/>
            </p:cNvSpPr>
            <p:nvPr/>
          </p:nvSpPr>
          <p:spPr bwMode="gray">
            <a:xfrm>
              <a:off x="1438572" y="4051077"/>
              <a:ext cx="5719913" cy="603250"/>
            </a:xfrm>
            <a:prstGeom prst="roundRect">
              <a:avLst>
                <a:gd name="adj" fmla="val 50000"/>
              </a:avLst>
            </a:prstGeom>
            <a:gradFill rotWithShape="1">
              <a:gsLst>
                <a:gs pos="0">
                  <a:srgbClr val="D3A911"/>
                </a:gs>
                <a:gs pos="100000">
                  <a:srgbClr val="F1E4B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6" name="AutoShape 4"/>
            <p:cNvSpPr>
              <a:spLocks noChangeArrowheads="1"/>
            </p:cNvSpPr>
            <p:nvPr/>
          </p:nvSpPr>
          <p:spPr bwMode="gray">
            <a:xfrm>
              <a:off x="1438572" y="5202014"/>
              <a:ext cx="5719913" cy="603250"/>
            </a:xfrm>
            <a:prstGeom prst="roundRect">
              <a:avLst>
                <a:gd name="adj" fmla="val 50000"/>
              </a:avLst>
            </a:prstGeom>
            <a:gradFill rotWithShape="1">
              <a:gsLst>
                <a:gs pos="0">
                  <a:srgbClr val="EB6743"/>
                </a:gs>
                <a:gs pos="100000">
                  <a:srgbClr val="F9CFC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7" name="AutoShape 5"/>
            <p:cNvSpPr>
              <a:spLocks noChangeArrowheads="1"/>
            </p:cNvSpPr>
            <p:nvPr/>
          </p:nvSpPr>
          <p:spPr bwMode="gray">
            <a:xfrm>
              <a:off x="1438573" y="2811239"/>
              <a:ext cx="5797723" cy="603250"/>
            </a:xfrm>
            <a:prstGeom prst="roundRect">
              <a:avLst>
                <a:gd name="adj" fmla="val 50000"/>
              </a:avLst>
            </a:prstGeom>
            <a:solidFill>
              <a:srgbClr val="FBE1D9"/>
            </a:soli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8" name="Text Box 6"/>
            <p:cNvSpPr txBox="1">
              <a:spLocks noChangeArrowheads="1"/>
            </p:cNvSpPr>
            <p:nvPr/>
          </p:nvSpPr>
          <p:spPr bwMode="gray">
            <a:xfrm>
              <a:off x="1979712" y="2924944"/>
              <a:ext cx="5400600" cy="400110"/>
            </a:xfrm>
            <a:prstGeom prst="rect">
              <a:avLst/>
            </a:prstGeom>
            <a:noFill/>
            <a:ln w="9525">
              <a:noFill/>
              <a:miter lim="800000"/>
              <a:headEnd/>
              <a:tailEnd/>
            </a:ln>
          </p:spPr>
          <p:txBody>
            <a:bodyPr wrap="square">
              <a:spAutoFit/>
            </a:bodyPr>
            <a:lstStyle/>
            <a:p>
              <a:pPr marL="533400" indent="-533400">
                <a:spcBef>
                  <a:spcPct val="20000"/>
                </a:spcBef>
              </a:pPr>
              <a:r>
                <a:rPr lang="zh-CN" altLang="zh-CN" sz="2000" dirty="0"/>
                <a:t>购买企业更多的新产品和提高购买产品的等级</a:t>
              </a:r>
              <a:endParaRPr lang="zh-CN" altLang="en-US" sz="2000" dirty="0">
                <a:latin typeface="宋体" pitchFamily="2" charset="-122"/>
                <a:ea typeface="宋体" pitchFamily="2" charset="-122"/>
              </a:endParaRPr>
            </a:p>
          </p:txBody>
        </p:sp>
        <p:sp>
          <p:nvSpPr>
            <p:cNvPr id="9" name="Text Box 7"/>
            <p:cNvSpPr txBox="1">
              <a:spLocks noChangeArrowheads="1"/>
            </p:cNvSpPr>
            <p:nvPr/>
          </p:nvSpPr>
          <p:spPr bwMode="gray">
            <a:xfrm>
              <a:off x="2328750" y="5333146"/>
              <a:ext cx="4691522" cy="400110"/>
            </a:xfrm>
            <a:prstGeom prst="rect">
              <a:avLst/>
            </a:prstGeom>
            <a:noFill/>
            <a:ln w="9525">
              <a:noFill/>
              <a:miter lim="800000"/>
              <a:headEnd/>
              <a:tailEnd/>
            </a:ln>
          </p:spPr>
          <p:txBody>
            <a:bodyPr>
              <a:spAutoFit/>
            </a:bodyPr>
            <a:lstStyle/>
            <a:p>
              <a:r>
                <a:rPr lang="zh-CN" altLang="zh-CN" sz="2000" dirty="0"/>
                <a:t>为企业介绍更多的新</a:t>
              </a:r>
              <a:r>
                <a:rPr lang="zh-CN" altLang="zh-CN" sz="2000" dirty="0" smtClean="0"/>
                <a:t>客户</a:t>
              </a:r>
              <a:endParaRPr lang="zh-CN" altLang="zh-CN" sz="2000" dirty="0"/>
            </a:p>
          </p:txBody>
        </p:sp>
        <p:sp>
          <p:nvSpPr>
            <p:cNvPr id="10" name="Text Box 8"/>
            <p:cNvSpPr txBox="1">
              <a:spLocks noChangeArrowheads="1"/>
            </p:cNvSpPr>
            <p:nvPr/>
          </p:nvSpPr>
          <p:spPr bwMode="gray">
            <a:xfrm>
              <a:off x="2260898" y="4221088"/>
              <a:ext cx="4687366" cy="400110"/>
            </a:xfrm>
            <a:prstGeom prst="rect">
              <a:avLst/>
            </a:prstGeom>
            <a:noFill/>
            <a:ln w="9525">
              <a:noFill/>
              <a:miter lim="800000"/>
              <a:headEnd/>
              <a:tailEnd/>
            </a:ln>
          </p:spPr>
          <p:txBody>
            <a:bodyPr wrap="square">
              <a:spAutoFit/>
            </a:bodyPr>
            <a:lstStyle/>
            <a:p>
              <a:r>
                <a:rPr lang="zh-CN" altLang="zh-CN" sz="2000" dirty="0"/>
                <a:t>忽视竞争品牌和广告，并对价格不敏感</a:t>
              </a:r>
            </a:p>
          </p:txBody>
        </p:sp>
        <p:grpSp>
          <p:nvGrpSpPr>
            <p:cNvPr id="11" name="Group 9"/>
            <p:cNvGrpSpPr>
              <a:grpSpLocks/>
            </p:cNvGrpSpPr>
            <p:nvPr/>
          </p:nvGrpSpPr>
          <p:grpSpPr bwMode="auto">
            <a:xfrm>
              <a:off x="1403648" y="3754097"/>
              <a:ext cx="630394" cy="624147"/>
              <a:chOff x="480" y="1200"/>
              <a:chExt cx="1042" cy="1019"/>
            </a:xfrm>
          </p:grpSpPr>
          <p:grpSp>
            <p:nvGrpSpPr>
              <p:cNvPr id="25" name="Group 23"/>
              <p:cNvGrpSpPr>
                <a:grpSpLocks/>
              </p:cNvGrpSpPr>
              <p:nvPr/>
            </p:nvGrpSpPr>
            <p:grpSpPr bwMode="auto">
              <a:xfrm>
                <a:off x="480" y="1200"/>
                <a:ext cx="1042" cy="1019"/>
                <a:chOff x="480" y="1200"/>
                <a:chExt cx="1042" cy="1019"/>
              </a:xfrm>
            </p:grpSpPr>
            <p:pic>
              <p:nvPicPr>
                <p:cNvPr id="27" name="Picture 20"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8" name="Oval 26"/>
                <p:cNvSpPr>
                  <a:spLocks noChangeArrowheads="1"/>
                </p:cNvSpPr>
                <p:nvPr/>
              </p:nvSpPr>
              <p:spPr bwMode="gray">
                <a:xfrm>
                  <a:off x="480" y="1200"/>
                  <a:ext cx="1034" cy="1019"/>
                </a:xfrm>
                <a:prstGeom prst="ellipse">
                  <a:avLst/>
                </a:prstGeom>
                <a:gradFill rotWithShape="1">
                  <a:gsLst>
                    <a:gs pos="0">
                      <a:srgbClr val="D3A911">
                        <a:alpha val="54999"/>
                      </a:srgbClr>
                    </a:gs>
                    <a:gs pos="50000">
                      <a:srgbClr val="624E08">
                        <a:alpha val="89998"/>
                      </a:srgbClr>
                    </a:gs>
                    <a:gs pos="100000">
                      <a:srgbClr val="D3A911">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D3A911"/>
                  </a:extrusionClr>
                </a:sp3d>
              </p:spPr>
              <p:txBody>
                <a:bodyPr wrap="none" anchor="ctr">
                  <a:flatTx/>
                </a:bodyPr>
                <a:lstStyle/>
                <a:p>
                  <a:endParaRPr lang="zh-CN" altLang="en-US">
                    <a:ea typeface="宋体" pitchFamily="2" charset="-122"/>
                  </a:endParaRPr>
                </a:p>
              </p:txBody>
            </p:sp>
          </p:grpSp>
          <p:pic>
            <p:nvPicPr>
              <p:cNvPr id="26" name="Picture 22"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2" name="Group 10"/>
            <p:cNvGrpSpPr>
              <a:grpSpLocks/>
            </p:cNvGrpSpPr>
            <p:nvPr/>
          </p:nvGrpSpPr>
          <p:grpSpPr bwMode="auto">
            <a:xfrm>
              <a:off x="1406671" y="4950954"/>
              <a:ext cx="630999" cy="624147"/>
              <a:chOff x="479" y="1200"/>
              <a:chExt cx="1043" cy="1019"/>
            </a:xfrm>
          </p:grpSpPr>
          <p:grpSp>
            <p:nvGrpSpPr>
              <p:cNvPr id="21" name="Group 19"/>
              <p:cNvGrpSpPr>
                <a:grpSpLocks/>
              </p:cNvGrpSpPr>
              <p:nvPr/>
            </p:nvGrpSpPr>
            <p:grpSpPr bwMode="auto">
              <a:xfrm>
                <a:off x="479" y="1200"/>
                <a:ext cx="1043" cy="1019"/>
                <a:chOff x="479" y="1200"/>
                <a:chExt cx="1043" cy="1019"/>
              </a:xfrm>
            </p:grpSpPr>
            <p:pic>
              <p:nvPicPr>
                <p:cNvPr id="23" name="Picture 2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4" name="Oval 22"/>
                <p:cNvSpPr>
                  <a:spLocks noChangeArrowheads="1"/>
                </p:cNvSpPr>
                <p:nvPr/>
              </p:nvSpPr>
              <p:spPr bwMode="gray">
                <a:xfrm>
                  <a:off x="479" y="1200"/>
                  <a:ext cx="1034" cy="1019"/>
                </a:xfrm>
                <a:prstGeom prst="ellipse">
                  <a:avLst/>
                </a:prstGeom>
                <a:gradFill rotWithShape="1">
                  <a:gsLst>
                    <a:gs pos="0">
                      <a:srgbClr val="EB6743">
                        <a:alpha val="54999"/>
                      </a:srgbClr>
                    </a:gs>
                    <a:gs pos="50000">
                      <a:srgbClr val="6D301F">
                        <a:alpha val="89998"/>
                      </a:srgbClr>
                    </a:gs>
                    <a:gs pos="100000">
                      <a:srgbClr val="EB6743">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EB6743"/>
                  </a:extrusionClr>
                </a:sp3d>
              </p:spPr>
              <p:txBody>
                <a:bodyPr wrap="none" anchor="ctr">
                  <a:flatTx/>
                </a:bodyPr>
                <a:lstStyle/>
                <a:p>
                  <a:endParaRPr lang="zh-CN" altLang="en-US">
                    <a:ea typeface="宋体" pitchFamily="2" charset="-122"/>
                  </a:endParaRPr>
                </a:p>
              </p:txBody>
            </p:sp>
          </p:grpSp>
          <p:pic>
            <p:nvPicPr>
              <p:cNvPr id="22" name="Picture 2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3" name="Group 11"/>
            <p:cNvGrpSpPr>
              <a:grpSpLocks/>
            </p:cNvGrpSpPr>
            <p:nvPr/>
          </p:nvGrpSpPr>
          <p:grpSpPr bwMode="auto">
            <a:xfrm>
              <a:off x="1403648" y="2555652"/>
              <a:ext cx="630394" cy="624147"/>
              <a:chOff x="480" y="1200"/>
              <a:chExt cx="1042" cy="1019"/>
            </a:xfrm>
          </p:grpSpPr>
          <p:grpSp>
            <p:nvGrpSpPr>
              <p:cNvPr id="17" name="Group 15"/>
              <p:cNvGrpSpPr>
                <a:grpSpLocks/>
              </p:cNvGrpSpPr>
              <p:nvPr/>
            </p:nvGrpSpPr>
            <p:grpSpPr bwMode="auto">
              <a:xfrm>
                <a:off x="480" y="1200"/>
                <a:ext cx="1042" cy="1019"/>
                <a:chOff x="480" y="1200"/>
                <a:chExt cx="1042" cy="1019"/>
              </a:xfrm>
            </p:grpSpPr>
            <p:pic>
              <p:nvPicPr>
                <p:cNvPr id="19" name="Picture 3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0" name="Oval 18"/>
                <p:cNvSpPr>
                  <a:spLocks noChangeArrowheads="1"/>
                </p:cNvSpPr>
                <p:nvPr/>
              </p:nvSpPr>
              <p:spPr bwMode="gray">
                <a:xfrm>
                  <a:off x="480" y="1200"/>
                  <a:ext cx="1034" cy="1019"/>
                </a:xfrm>
                <a:prstGeom prst="ellipse">
                  <a:avLst/>
                </a:prstGeom>
                <a:gradFill rotWithShape="1">
                  <a:gsLst>
                    <a:gs pos="0">
                      <a:srgbClr val="38A3B2">
                        <a:alpha val="54999"/>
                      </a:srgbClr>
                    </a:gs>
                    <a:gs pos="50000">
                      <a:srgbClr val="1A4B52">
                        <a:alpha val="89998"/>
                      </a:srgbClr>
                    </a:gs>
                    <a:gs pos="100000">
                      <a:srgbClr val="38A3B2">
                        <a:alpha val="54999"/>
                      </a:srgbClr>
                    </a:gs>
                  </a:gsLst>
                  <a:lin ang="5400000" scaled="1"/>
                </a:gradFill>
                <a:ln w="9525">
                  <a:round/>
                  <a:headEnd/>
                  <a:tailEnd/>
                </a:ln>
                <a:scene3d>
                  <a:camera prst="legacyPerspectiveBottom"/>
                  <a:lightRig rig="legacyHarsh4" dir="t"/>
                </a:scene3d>
                <a:sp3d extrusionH="1801800" prstMaterial="legacyMetal">
                  <a:bevelT w="13500" h="13500" prst="angle"/>
                  <a:bevelB w="13500" h="13500" prst="angle"/>
                  <a:extrusionClr>
                    <a:srgbClr val="38A3B2"/>
                  </a:extrusionClr>
                </a:sp3d>
              </p:spPr>
              <p:txBody>
                <a:bodyPr wrap="none" anchor="ctr">
                  <a:flatTx/>
                </a:bodyPr>
                <a:lstStyle/>
                <a:p>
                  <a:endParaRPr lang="zh-CN" altLang="en-US">
                    <a:ea typeface="宋体" pitchFamily="2" charset="-122"/>
                  </a:endParaRPr>
                </a:p>
              </p:txBody>
            </p:sp>
          </p:grpSp>
          <p:pic>
            <p:nvPicPr>
              <p:cNvPr id="18" name="Picture 3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sp>
          <p:nvSpPr>
            <p:cNvPr id="14" name="Text Box 12"/>
            <p:cNvSpPr txBox="1">
              <a:spLocks noChangeArrowheads="1"/>
            </p:cNvSpPr>
            <p:nvPr/>
          </p:nvSpPr>
          <p:spPr bwMode="gray">
            <a:xfrm>
              <a:off x="1461705" y="2622962"/>
              <a:ext cx="497680" cy="369296"/>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1</a:t>
              </a:r>
            </a:p>
          </p:txBody>
        </p:sp>
        <p:sp>
          <p:nvSpPr>
            <p:cNvPr id="15" name="Text Box 13"/>
            <p:cNvSpPr txBox="1">
              <a:spLocks noChangeArrowheads="1"/>
            </p:cNvSpPr>
            <p:nvPr/>
          </p:nvSpPr>
          <p:spPr bwMode="gray">
            <a:xfrm>
              <a:off x="1443562" y="3838868"/>
              <a:ext cx="497680" cy="369296"/>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2</a:t>
              </a:r>
            </a:p>
          </p:txBody>
        </p:sp>
        <p:sp>
          <p:nvSpPr>
            <p:cNvPr id="16" name="Text Box 14"/>
            <p:cNvSpPr txBox="1">
              <a:spLocks noChangeArrowheads="1"/>
            </p:cNvSpPr>
            <p:nvPr/>
          </p:nvSpPr>
          <p:spPr bwMode="gray">
            <a:xfrm>
              <a:off x="1459891" y="5038899"/>
              <a:ext cx="497680" cy="369296"/>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3</a:t>
              </a:r>
            </a:p>
          </p:txBody>
        </p:sp>
      </p:grpSp>
      <p:sp>
        <p:nvSpPr>
          <p:cNvPr id="30"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三、影响客户满意度的因素</a:t>
            </a:r>
            <a:endParaRPr lang="zh-CN" altLang="zh-CN" sz="2800" dirty="0" smtClean="0"/>
          </a:p>
          <a:p>
            <a:pPr>
              <a:buNone/>
            </a:pPr>
            <a:endParaRPr lang="zh-CN" altLang="en-US" dirty="0"/>
          </a:p>
        </p:txBody>
      </p:sp>
      <p:sp>
        <p:nvSpPr>
          <p:cNvPr id="146" name="Oval 3"/>
          <p:cNvSpPr>
            <a:spLocks noChangeArrowheads="1"/>
          </p:cNvSpPr>
          <p:nvPr/>
        </p:nvSpPr>
        <p:spPr bwMode="invGray">
          <a:xfrm flipH="1">
            <a:off x="3929063" y="3435052"/>
            <a:ext cx="1325562" cy="1323975"/>
          </a:xfrm>
          <a:prstGeom prst="ellipse">
            <a:avLst/>
          </a:prstGeom>
          <a:solidFill>
            <a:srgbClr val="FFFFFF">
              <a:alpha val="50195"/>
            </a:srgbClr>
          </a:solidFill>
          <a:ln w="9525">
            <a:noFill/>
            <a:round/>
            <a:headEnd/>
            <a:tailEnd/>
          </a:ln>
        </p:spPr>
        <p:txBody>
          <a:bodyPr wrap="none" anchor="ctr"/>
          <a:lstStyle/>
          <a:p>
            <a:endParaRPr lang="zh-CN" altLang="en-US"/>
          </a:p>
        </p:txBody>
      </p:sp>
      <p:sp>
        <p:nvSpPr>
          <p:cNvPr id="147" name="Line 4"/>
          <p:cNvSpPr>
            <a:spLocks noChangeShapeType="1"/>
          </p:cNvSpPr>
          <p:nvPr/>
        </p:nvSpPr>
        <p:spPr bwMode="invGray">
          <a:xfrm flipH="1">
            <a:off x="4656138" y="4214514"/>
            <a:ext cx="1228725" cy="1588"/>
          </a:xfrm>
          <a:prstGeom prst="line">
            <a:avLst/>
          </a:prstGeom>
          <a:noFill/>
          <a:ln w="12700">
            <a:solidFill>
              <a:schemeClr val="tx1"/>
            </a:solidFill>
            <a:round/>
            <a:headEnd/>
            <a:tailEnd/>
          </a:ln>
        </p:spPr>
        <p:txBody>
          <a:bodyPr wrap="none" anchor="ctr"/>
          <a:lstStyle/>
          <a:p>
            <a:endParaRPr lang="zh-CN" altLang="en-US"/>
          </a:p>
        </p:txBody>
      </p:sp>
      <p:sp>
        <p:nvSpPr>
          <p:cNvPr id="148" name="Line 5"/>
          <p:cNvSpPr>
            <a:spLocks noChangeShapeType="1"/>
          </p:cNvSpPr>
          <p:nvPr/>
        </p:nvSpPr>
        <p:spPr bwMode="invGray">
          <a:xfrm flipH="1">
            <a:off x="4468813" y="3217564"/>
            <a:ext cx="749300" cy="749300"/>
          </a:xfrm>
          <a:prstGeom prst="line">
            <a:avLst/>
          </a:prstGeom>
          <a:noFill/>
          <a:ln w="12700">
            <a:solidFill>
              <a:schemeClr val="tx1"/>
            </a:solidFill>
            <a:round/>
            <a:headEnd/>
            <a:tailEnd/>
          </a:ln>
        </p:spPr>
        <p:txBody>
          <a:bodyPr wrap="none" anchor="ctr"/>
          <a:lstStyle/>
          <a:p>
            <a:endParaRPr lang="zh-CN" altLang="en-US"/>
          </a:p>
        </p:txBody>
      </p:sp>
      <p:sp>
        <p:nvSpPr>
          <p:cNvPr id="149" name="Line 6"/>
          <p:cNvSpPr>
            <a:spLocks noChangeShapeType="1"/>
          </p:cNvSpPr>
          <p:nvPr/>
        </p:nvSpPr>
        <p:spPr bwMode="invGray">
          <a:xfrm>
            <a:off x="4478338" y="4481214"/>
            <a:ext cx="661987" cy="1138238"/>
          </a:xfrm>
          <a:prstGeom prst="line">
            <a:avLst/>
          </a:prstGeom>
          <a:noFill/>
          <a:ln w="12700">
            <a:solidFill>
              <a:schemeClr val="tx1"/>
            </a:solidFill>
            <a:round/>
            <a:headEnd/>
            <a:tailEnd/>
          </a:ln>
        </p:spPr>
        <p:txBody>
          <a:bodyPr wrap="none" anchor="ctr"/>
          <a:lstStyle/>
          <a:p>
            <a:endParaRPr lang="zh-CN" altLang="en-US"/>
          </a:p>
        </p:txBody>
      </p:sp>
      <p:sp>
        <p:nvSpPr>
          <p:cNvPr id="150" name="Line 7"/>
          <p:cNvSpPr>
            <a:spLocks noChangeShapeType="1"/>
          </p:cNvSpPr>
          <p:nvPr/>
        </p:nvSpPr>
        <p:spPr bwMode="invGray">
          <a:xfrm flipH="1">
            <a:off x="3970338" y="4403427"/>
            <a:ext cx="187325" cy="123825"/>
          </a:xfrm>
          <a:prstGeom prst="line">
            <a:avLst/>
          </a:prstGeom>
          <a:noFill/>
          <a:ln w="12700">
            <a:solidFill>
              <a:schemeClr val="tx1"/>
            </a:solidFill>
            <a:round/>
            <a:headEnd/>
            <a:tailEnd/>
          </a:ln>
        </p:spPr>
        <p:txBody>
          <a:bodyPr wrap="none" anchor="ctr"/>
          <a:lstStyle/>
          <a:p>
            <a:endParaRPr lang="zh-CN" altLang="en-US"/>
          </a:p>
        </p:txBody>
      </p:sp>
      <p:sp>
        <p:nvSpPr>
          <p:cNvPr id="151" name="Line 8"/>
          <p:cNvSpPr>
            <a:spLocks noChangeShapeType="1"/>
          </p:cNvSpPr>
          <p:nvPr/>
        </p:nvSpPr>
        <p:spPr bwMode="invGray">
          <a:xfrm flipH="1" flipV="1">
            <a:off x="3721100" y="3342977"/>
            <a:ext cx="436563" cy="685800"/>
          </a:xfrm>
          <a:prstGeom prst="line">
            <a:avLst/>
          </a:prstGeom>
          <a:noFill/>
          <a:ln w="12700">
            <a:solidFill>
              <a:schemeClr val="tx1"/>
            </a:solidFill>
            <a:round/>
            <a:headEnd/>
            <a:tailEnd/>
          </a:ln>
        </p:spPr>
        <p:txBody>
          <a:bodyPr wrap="none" anchor="ctr"/>
          <a:lstStyle/>
          <a:p>
            <a:endParaRPr lang="zh-CN" altLang="en-US"/>
          </a:p>
        </p:txBody>
      </p:sp>
      <p:grpSp>
        <p:nvGrpSpPr>
          <p:cNvPr id="152" name="Group 9"/>
          <p:cNvGrpSpPr>
            <a:grpSpLocks/>
          </p:cNvGrpSpPr>
          <p:nvPr/>
        </p:nvGrpSpPr>
        <p:grpSpPr bwMode="auto">
          <a:xfrm flipH="1">
            <a:off x="5027613" y="2407939"/>
            <a:ext cx="938212" cy="1123950"/>
            <a:chOff x="2064" y="1008"/>
            <a:chExt cx="722" cy="866"/>
          </a:xfrm>
        </p:grpSpPr>
        <p:sp>
          <p:nvSpPr>
            <p:cNvPr id="153" name="Oval 148"/>
            <p:cNvSpPr>
              <a:spLocks noChangeArrowheads="1"/>
            </p:cNvSpPr>
            <p:nvPr/>
          </p:nvSpPr>
          <p:spPr bwMode="gray">
            <a:xfrm>
              <a:off x="2064" y="1008"/>
              <a:ext cx="722" cy="7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154" name="Group 149"/>
            <p:cNvGrpSpPr>
              <a:grpSpLocks/>
            </p:cNvGrpSpPr>
            <p:nvPr/>
          </p:nvGrpSpPr>
          <p:grpSpPr bwMode="auto">
            <a:xfrm>
              <a:off x="2086" y="1027"/>
              <a:ext cx="680" cy="839"/>
              <a:chOff x="3975" y="1593"/>
              <a:chExt cx="931" cy="1154"/>
            </a:xfrm>
          </p:grpSpPr>
          <p:pic>
            <p:nvPicPr>
              <p:cNvPr id="167" name="Picture 13"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68" name="Oval 163"/>
              <p:cNvSpPr>
                <a:spLocks noChangeArrowheads="1"/>
              </p:cNvSpPr>
              <p:nvPr/>
            </p:nvSpPr>
            <p:spPr bwMode="gray">
              <a:xfrm>
                <a:off x="3975" y="1593"/>
                <a:ext cx="931" cy="937"/>
              </a:xfrm>
              <a:prstGeom prst="ellipse">
                <a:avLst/>
              </a:prstGeom>
              <a:solidFill>
                <a:srgbClr val="9BBB59">
                  <a:alpha val="50195"/>
                </a:srgbClr>
              </a:solidFill>
              <a:ln w="9525">
                <a:noFill/>
                <a:round/>
                <a:headEnd/>
                <a:tailEnd/>
              </a:ln>
            </p:spPr>
            <p:txBody>
              <a:bodyPr wrap="none" anchor="ctr"/>
              <a:lstStyle/>
              <a:p>
                <a:endParaRPr lang="zh-CN" altLang="en-US"/>
              </a:p>
            </p:txBody>
          </p:sp>
          <p:pic>
            <p:nvPicPr>
              <p:cNvPr id="169" name="Picture 15"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70" name="Group 165"/>
              <p:cNvGrpSpPr>
                <a:grpSpLocks/>
              </p:cNvGrpSpPr>
              <p:nvPr/>
            </p:nvGrpSpPr>
            <p:grpSpPr bwMode="auto">
              <a:xfrm rot="-3733502" flipH="1" flipV="1">
                <a:off x="4251" y="2240"/>
                <a:ext cx="822" cy="191"/>
                <a:chOff x="2526" y="1060"/>
                <a:chExt cx="896" cy="236"/>
              </a:xfrm>
            </p:grpSpPr>
            <p:grpSp>
              <p:nvGrpSpPr>
                <p:cNvPr id="171" name="Group 166"/>
                <p:cNvGrpSpPr>
                  <a:grpSpLocks/>
                </p:cNvGrpSpPr>
                <p:nvPr/>
              </p:nvGrpSpPr>
              <p:grpSpPr bwMode="auto">
                <a:xfrm>
                  <a:off x="2526" y="1060"/>
                  <a:ext cx="742" cy="186"/>
                  <a:chOff x="1565" y="2568"/>
                  <a:chExt cx="1118" cy="279"/>
                </a:xfrm>
              </p:grpSpPr>
              <p:sp>
                <p:nvSpPr>
                  <p:cNvPr id="177" name="AutoShape 17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78" name="AutoShape 17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79" name="AutoShape 17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80" name="AutoShape 17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172" name="Group 167"/>
                <p:cNvGrpSpPr>
                  <a:grpSpLocks/>
                </p:cNvGrpSpPr>
                <p:nvPr/>
              </p:nvGrpSpPr>
              <p:grpSpPr bwMode="auto">
                <a:xfrm rot="1353540">
                  <a:off x="2680" y="1110"/>
                  <a:ext cx="742" cy="186"/>
                  <a:chOff x="1565" y="2568"/>
                  <a:chExt cx="1118" cy="279"/>
                </a:xfrm>
              </p:grpSpPr>
              <p:sp>
                <p:nvSpPr>
                  <p:cNvPr id="173" name="AutoShape 16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74" name="AutoShape 16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75" name="AutoShape 17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76" name="AutoShape 17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grpSp>
        <p:grpSp>
          <p:nvGrpSpPr>
            <p:cNvPr id="155" name="Group 150"/>
            <p:cNvGrpSpPr>
              <a:grpSpLocks/>
            </p:cNvGrpSpPr>
            <p:nvPr/>
          </p:nvGrpSpPr>
          <p:grpSpPr bwMode="auto">
            <a:xfrm rot="-3733502" flipH="1" flipV="1">
              <a:off x="2362" y="1506"/>
              <a:ext cx="529" cy="122"/>
              <a:chOff x="2526" y="1060"/>
              <a:chExt cx="896" cy="236"/>
            </a:xfrm>
          </p:grpSpPr>
          <p:grpSp>
            <p:nvGrpSpPr>
              <p:cNvPr id="157" name="Group 152"/>
              <p:cNvGrpSpPr>
                <a:grpSpLocks/>
              </p:cNvGrpSpPr>
              <p:nvPr/>
            </p:nvGrpSpPr>
            <p:grpSpPr bwMode="auto">
              <a:xfrm>
                <a:off x="2526" y="1060"/>
                <a:ext cx="742" cy="186"/>
                <a:chOff x="1565" y="2568"/>
                <a:chExt cx="1118" cy="279"/>
              </a:xfrm>
            </p:grpSpPr>
            <p:sp>
              <p:nvSpPr>
                <p:cNvPr id="163" name="AutoShape 15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4" name="AutoShape 15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5" name="AutoShape 16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6" name="AutoShape 16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158" name="Group 153"/>
              <p:cNvGrpSpPr>
                <a:grpSpLocks/>
              </p:cNvGrpSpPr>
              <p:nvPr/>
            </p:nvGrpSpPr>
            <p:grpSpPr bwMode="auto">
              <a:xfrm rot="1353540">
                <a:off x="2680" y="1110"/>
                <a:ext cx="742" cy="186"/>
                <a:chOff x="1565" y="2568"/>
                <a:chExt cx="1118" cy="279"/>
              </a:xfrm>
            </p:grpSpPr>
            <p:sp>
              <p:nvSpPr>
                <p:cNvPr id="159" name="AutoShape 15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0" name="AutoShape 15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1" name="AutoShape 15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62" name="AutoShape 15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156" name="Rectangle 151"/>
            <p:cNvSpPr>
              <a:spLocks noChangeArrowheads="1"/>
            </p:cNvSpPr>
            <p:nvPr/>
          </p:nvSpPr>
          <p:spPr bwMode="gray">
            <a:xfrm>
              <a:off x="2396" y="1272"/>
              <a:ext cx="254" cy="261"/>
            </a:xfrm>
            <a:prstGeom prst="rect">
              <a:avLst/>
            </a:prstGeom>
            <a:noFill/>
            <a:ln w="9525">
              <a:noFill/>
              <a:miter lim="800000"/>
              <a:headEnd/>
              <a:tailEnd/>
            </a:ln>
          </p:spPr>
          <p:txBody>
            <a:bodyPr wrap="none">
              <a:spAutoFit/>
            </a:bodyPr>
            <a:lstStyle/>
            <a:p>
              <a:pPr algn="ctr"/>
              <a:r>
                <a:rPr lang="en-US" altLang="zh-CN" sz="1600" b="1">
                  <a:solidFill>
                    <a:srgbClr val="000000"/>
                  </a:solidFill>
                </a:rPr>
                <a:t>1</a:t>
              </a:r>
            </a:p>
          </p:txBody>
        </p:sp>
      </p:grpSp>
      <p:grpSp>
        <p:nvGrpSpPr>
          <p:cNvPr id="181" name="Group 10"/>
          <p:cNvGrpSpPr>
            <a:grpSpLocks/>
          </p:cNvGrpSpPr>
          <p:nvPr/>
        </p:nvGrpSpPr>
        <p:grpSpPr bwMode="auto">
          <a:xfrm flipH="1">
            <a:off x="5837238" y="3646189"/>
            <a:ext cx="938212" cy="1125538"/>
            <a:chOff x="2064" y="1008"/>
            <a:chExt cx="722" cy="866"/>
          </a:xfrm>
        </p:grpSpPr>
        <p:sp>
          <p:nvSpPr>
            <p:cNvPr id="182" name="Oval 120"/>
            <p:cNvSpPr>
              <a:spLocks noChangeArrowheads="1"/>
            </p:cNvSpPr>
            <p:nvPr/>
          </p:nvSpPr>
          <p:spPr bwMode="gray">
            <a:xfrm>
              <a:off x="2064" y="1008"/>
              <a:ext cx="722" cy="7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183" name="Group 121"/>
            <p:cNvGrpSpPr>
              <a:grpSpLocks/>
            </p:cNvGrpSpPr>
            <p:nvPr/>
          </p:nvGrpSpPr>
          <p:grpSpPr bwMode="auto">
            <a:xfrm>
              <a:off x="2086" y="1027"/>
              <a:ext cx="680" cy="839"/>
              <a:chOff x="3975" y="1593"/>
              <a:chExt cx="931" cy="1154"/>
            </a:xfrm>
          </p:grpSpPr>
          <p:pic>
            <p:nvPicPr>
              <p:cNvPr id="196" name="Picture 42"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97" name="Oval 135"/>
              <p:cNvSpPr>
                <a:spLocks noChangeArrowheads="1"/>
              </p:cNvSpPr>
              <p:nvPr/>
            </p:nvSpPr>
            <p:spPr bwMode="gray">
              <a:xfrm>
                <a:off x="3975" y="1593"/>
                <a:ext cx="931" cy="937"/>
              </a:xfrm>
              <a:prstGeom prst="ellipse">
                <a:avLst/>
              </a:prstGeom>
              <a:solidFill>
                <a:srgbClr val="C0504D">
                  <a:alpha val="50195"/>
                </a:srgbClr>
              </a:solidFill>
              <a:ln w="9525">
                <a:noFill/>
                <a:round/>
                <a:headEnd/>
                <a:tailEnd/>
              </a:ln>
            </p:spPr>
            <p:txBody>
              <a:bodyPr wrap="none" anchor="ctr"/>
              <a:lstStyle/>
              <a:p>
                <a:endParaRPr lang="zh-CN" altLang="en-US"/>
              </a:p>
            </p:txBody>
          </p:sp>
          <p:pic>
            <p:nvPicPr>
              <p:cNvPr id="198" name="Picture 44" descr="light_shadow1"/>
              <p:cNvPicPr>
                <a:picLocks noChangeAspect="1" noChangeArrowheads="1"/>
              </p:cNvPicPr>
              <p:nvPr/>
            </p:nvPicPr>
            <p:blipFill>
              <a:blip r:embed="rId4" cstate="print"/>
              <a:srcRect t="14285"/>
              <a:stretch>
                <a:fillRect/>
              </a:stretch>
            </p:blipFill>
            <p:spPr bwMode="gray">
              <a:xfrm>
                <a:off x="3984" y="1632"/>
                <a:ext cx="682" cy="585"/>
              </a:xfrm>
              <a:prstGeom prst="rect">
                <a:avLst/>
              </a:prstGeom>
              <a:noFill/>
            </p:spPr>
          </p:pic>
          <p:grpSp>
            <p:nvGrpSpPr>
              <p:cNvPr id="199" name="Group 137"/>
              <p:cNvGrpSpPr>
                <a:grpSpLocks/>
              </p:cNvGrpSpPr>
              <p:nvPr/>
            </p:nvGrpSpPr>
            <p:grpSpPr bwMode="auto">
              <a:xfrm rot="-3733502" flipH="1" flipV="1">
                <a:off x="4251" y="2240"/>
                <a:ext cx="822" cy="191"/>
                <a:chOff x="2526" y="1060"/>
                <a:chExt cx="896" cy="236"/>
              </a:xfrm>
            </p:grpSpPr>
            <p:grpSp>
              <p:nvGrpSpPr>
                <p:cNvPr id="200" name="Group 138"/>
                <p:cNvGrpSpPr>
                  <a:grpSpLocks/>
                </p:cNvGrpSpPr>
                <p:nvPr/>
              </p:nvGrpSpPr>
              <p:grpSpPr bwMode="auto">
                <a:xfrm>
                  <a:off x="2526" y="1060"/>
                  <a:ext cx="742" cy="186"/>
                  <a:chOff x="1565" y="2568"/>
                  <a:chExt cx="1118" cy="279"/>
                </a:xfrm>
              </p:grpSpPr>
              <p:sp>
                <p:nvSpPr>
                  <p:cNvPr id="206" name="AutoShape 14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7" name="AutoShape 14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8" name="AutoShape 14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9" name="AutoShape 14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01" name="Group 139"/>
                <p:cNvGrpSpPr>
                  <a:grpSpLocks/>
                </p:cNvGrpSpPr>
                <p:nvPr/>
              </p:nvGrpSpPr>
              <p:grpSpPr bwMode="auto">
                <a:xfrm rot="1353540">
                  <a:off x="2680" y="1110"/>
                  <a:ext cx="742" cy="186"/>
                  <a:chOff x="1565" y="2568"/>
                  <a:chExt cx="1118" cy="279"/>
                </a:xfrm>
              </p:grpSpPr>
              <p:sp>
                <p:nvSpPr>
                  <p:cNvPr id="202" name="AutoShape 14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3" name="AutoShape 14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4" name="AutoShape 14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05" name="AutoShape 14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grpSp>
        <p:grpSp>
          <p:nvGrpSpPr>
            <p:cNvPr id="184" name="Group 122"/>
            <p:cNvGrpSpPr>
              <a:grpSpLocks/>
            </p:cNvGrpSpPr>
            <p:nvPr/>
          </p:nvGrpSpPr>
          <p:grpSpPr bwMode="auto">
            <a:xfrm rot="-3733502" flipH="1" flipV="1">
              <a:off x="2362" y="1506"/>
              <a:ext cx="529" cy="122"/>
              <a:chOff x="2526" y="1060"/>
              <a:chExt cx="896" cy="236"/>
            </a:xfrm>
          </p:grpSpPr>
          <p:grpSp>
            <p:nvGrpSpPr>
              <p:cNvPr id="186" name="Group 124"/>
              <p:cNvGrpSpPr>
                <a:grpSpLocks/>
              </p:cNvGrpSpPr>
              <p:nvPr/>
            </p:nvGrpSpPr>
            <p:grpSpPr bwMode="auto">
              <a:xfrm>
                <a:off x="2526" y="1060"/>
                <a:ext cx="742" cy="186"/>
                <a:chOff x="1565" y="2568"/>
                <a:chExt cx="1118" cy="279"/>
              </a:xfrm>
            </p:grpSpPr>
            <p:sp>
              <p:nvSpPr>
                <p:cNvPr id="192" name="AutoShape 13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93" name="AutoShape 13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94" name="AutoShape 13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95" name="AutoShape 13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187" name="Group 125"/>
              <p:cNvGrpSpPr>
                <a:grpSpLocks/>
              </p:cNvGrpSpPr>
              <p:nvPr/>
            </p:nvGrpSpPr>
            <p:grpSpPr bwMode="auto">
              <a:xfrm rot="1353540">
                <a:off x="2680" y="1110"/>
                <a:ext cx="742" cy="186"/>
                <a:chOff x="1565" y="2568"/>
                <a:chExt cx="1118" cy="279"/>
              </a:xfrm>
            </p:grpSpPr>
            <p:sp>
              <p:nvSpPr>
                <p:cNvPr id="188" name="AutoShape 12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89" name="AutoShape 12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90" name="AutoShape 12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191" name="AutoShape 12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185" name="Rectangle 123"/>
            <p:cNvSpPr>
              <a:spLocks noChangeArrowheads="1"/>
            </p:cNvSpPr>
            <p:nvPr/>
          </p:nvSpPr>
          <p:spPr bwMode="gray">
            <a:xfrm>
              <a:off x="2395" y="1272"/>
              <a:ext cx="254" cy="260"/>
            </a:xfrm>
            <a:prstGeom prst="rect">
              <a:avLst/>
            </a:prstGeom>
            <a:noFill/>
            <a:ln w="9525">
              <a:noFill/>
              <a:miter lim="800000"/>
              <a:headEnd/>
              <a:tailEnd/>
            </a:ln>
          </p:spPr>
          <p:txBody>
            <a:bodyPr wrap="none">
              <a:spAutoFit/>
            </a:bodyPr>
            <a:lstStyle/>
            <a:p>
              <a:pPr algn="ctr"/>
              <a:r>
                <a:rPr lang="en-US" altLang="zh-CN" sz="1600" b="1">
                  <a:solidFill>
                    <a:srgbClr val="000000"/>
                  </a:solidFill>
                </a:rPr>
                <a:t>2</a:t>
              </a:r>
            </a:p>
          </p:txBody>
        </p:sp>
      </p:grpSp>
      <p:grpSp>
        <p:nvGrpSpPr>
          <p:cNvPr id="210" name="Group 11"/>
          <p:cNvGrpSpPr>
            <a:grpSpLocks/>
          </p:cNvGrpSpPr>
          <p:nvPr/>
        </p:nvGrpSpPr>
        <p:grpSpPr bwMode="auto">
          <a:xfrm flipH="1">
            <a:off x="4927600" y="5471814"/>
            <a:ext cx="938213" cy="1125538"/>
            <a:chOff x="2064" y="1008"/>
            <a:chExt cx="722" cy="866"/>
          </a:xfrm>
        </p:grpSpPr>
        <p:sp>
          <p:nvSpPr>
            <p:cNvPr id="211" name="Oval 92"/>
            <p:cNvSpPr>
              <a:spLocks noChangeArrowheads="1"/>
            </p:cNvSpPr>
            <p:nvPr/>
          </p:nvSpPr>
          <p:spPr bwMode="gray">
            <a:xfrm>
              <a:off x="2064" y="1008"/>
              <a:ext cx="722" cy="7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212" name="Group 93"/>
            <p:cNvGrpSpPr>
              <a:grpSpLocks/>
            </p:cNvGrpSpPr>
            <p:nvPr/>
          </p:nvGrpSpPr>
          <p:grpSpPr bwMode="auto">
            <a:xfrm>
              <a:off x="2086" y="1027"/>
              <a:ext cx="680" cy="839"/>
              <a:chOff x="3975" y="1593"/>
              <a:chExt cx="931" cy="1154"/>
            </a:xfrm>
          </p:grpSpPr>
          <p:pic>
            <p:nvPicPr>
              <p:cNvPr id="225" name="Picture 71"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226" name="Oval 107"/>
              <p:cNvSpPr>
                <a:spLocks noChangeArrowheads="1"/>
              </p:cNvSpPr>
              <p:nvPr/>
            </p:nvSpPr>
            <p:spPr bwMode="gray">
              <a:xfrm>
                <a:off x="3975" y="1593"/>
                <a:ext cx="931" cy="937"/>
              </a:xfrm>
              <a:prstGeom prst="ellipse">
                <a:avLst/>
              </a:prstGeom>
              <a:solidFill>
                <a:srgbClr val="4F81BD">
                  <a:alpha val="50195"/>
                </a:srgbClr>
              </a:solidFill>
              <a:ln w="9525">
                <a:noFill/>
                <a:round/>
                <a:headEnd/>
                <a:tailEnd/>
              </a:ln>
            </p:spPr>
            <p:txBody>
              <a:bodyPr wrap="none" anchor="ctr"/>
              <a:lstStyle/>
              <a:p>
                <a:endParaRPr lang="zh-CN" altLang="en-US"/>
              </a:p>
            </p:txBody>
          </p:sp>
          <p:pic>
            <p:nvPicPr>
              <p:cNvPr id="227" name="Picture 73" descr="light_shadow1"/>
              <p:cNvPicPr>
                <a:picLocks noChangeAspect="1" noChangeArrowheads="1"/>
              </p:cNvPicPr>
              <p:nvPr/>
            </p:nvPicPr>
            <p:blipFill>
              <a:blip r:embed="rId4" cstate="print"/>
              <a:srcRect t="14285"/>
              <a:stretch>
                <a:fillRect/>
              </a:stretch>
            </p:blipFill>
            <p:spPr bwMode="gray">
              <a:xfrm>
                <a:off x="3984" y="1632"/>
                <a:ext cx="682" cy="585"/>
              </a:xfrm>
              <a:prstGeom prst="rect">
                <a:avLst/>
              </a:prstGeom>
              <a:noFill/>
            </p:spPr>
          </p:pic>
          <p:grpSp>
            <p:nvGrpSpPr>
              <p:cNvPr id="228" name="Group 109"/>
              <p:cNvGrpSpPr>
                <a:grpSpLocks/>
              </p:cNvGrpSpPr>
              <p:nvPr/>
            </p:nvGrpSpPr>
            <p:grpSpPr bwMode="auto">
              <a:xfrm rot="-3733502" flipH="1" flipV="1">
                <a:off x="4251" y="2240"/>
                <a:ext cx="822" cy="191"/>
                <a:chOff x="2526" y="1060"/>
                <a:chExt cx="896" cy="236"/>
              </a:xfrm>
            </p:grpSpPr>
            <p:grpSp>
              <p:nvGrpSpPr>
                <p:cNvPr id="229" name="Group 110"/>
                <p:cNvGrpSpPr>
                  <a:grpSpLocks/>
                </p:cNvGrpSpPr>
                <p:nvPr/>
              </p:nvGrpSpPr>
              <p:grpSpPr bwMode="auto">
                <a:xfrm>
                  <a:off x="2526" y="1060"/>
                  <a:ext cx="742" cy="186"/>
                  <a:chOff x="1565" y="2568"/>
                  <a:chExt cx="1118" cy="279"/>
                </a:xfrm>
              </p:grpSpPr>
              <p:sp>
                <p:nvSpPr>
                  <p:cNvPr id="235" name="AutoShape 11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6" name="AutoShape 11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7" name="AutoShape 11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8" name="AutoShape 11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30" name="Group 111"/>
                <p:cNvGrpSpPr>
                  <a:grpSpLocks/>
                </p:cNvGrpSpPr>
                <p:nvPr/>
              </p:nvGrpSpPr>
              <p:grpSpPr bwMode="auto">
                <a:xfrm rot="1353540">
                  <a:off x="2680" y="1110"/>
                  <a:ext cx="742" cy="186"/>
                  <a:chOff x="1565" y="2568"/>
                  <a:chExt cx="1118" cy="279"/>
                </a:xfrm>
              </p:grpSpPr>
              <p:sp>
                <p:nvSpPr>
                  <p:cNvPr id="231" name="AutoShape 11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2" name="AutoShape 11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3" name="AutoShape 11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34" name="AutoShape 11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grpSp>
        <p:grpSp>
          <p:nvGrpSpPr>
            <p:cNvPr id="213" name="Group 94"/>
            <p:cNvGrpSpPr>
              <a:grpSpLocks/>
            </p:cNvGrpSpPr>
            <p:nvPr/>
          </p:nvGrpSpPr>
          <p:grpSpPr bwMode="auto">
            <a:xfrm rot="-3733502" flipH="1" flipV="1">
              <a:off x="2362" y="1506"/>
              <a:ext cx="529" cy="122"/>
              <a:chOff x="2526" y="1060"/>
              <a:chExt cx="896" cy="236"/>
            </a:xfrm>
          </p:grpSpPr>
          <p:grpSp>
            <p:nvGrpSpPr>
              <p:cNvPr id="215" name="Group 96"/>
              <p:cNvGrpSpPr>
                <a:grpSpLocks/>
              </p:cNvGrpSpPr>
              <p:nvPr/>
            </p:nvGrpSpPr>
            <p:grpSpPr bwMode="auto">
              <a:xfrm>
                <a:off x="2526" y="1060"/>
                <a:ext cx="742" cy="186"/>
                <a:chOff x="1565" y="2568"/>
                <a:chExt cx="1118" cy="279"/>
              </a:xfrm>
            </p:grpSpPr>
            <p:sp>
              <p:nvSpPr>
                <p:cNvPr id="221" name="AutoShape 10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22" name="AutoShape 10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23" name="AutoShape 10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24" name="AutoShape 10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16" name="Group 97"/>
              <p:cNvGrpSpPr>
                <a:grpSpLocks/>
              </p:cNvGrpSpPr>
              <p:nvPr/>
            </p:nvGrpSpPr>
            <p:grpSpPr bwMode="auto">
              <a:xfrm rot="1353540">
                <a:off x="2680" y="1110"/>
                <a:ext cx="742" cy="186"/>
                <a:chOff x="1565" y="2568"/>
                <a:chExt cx="1118" cy="279"/>
              </a:xfrm>
            </p:grpSpPr>
            <p:sp>
              <p:nvSpPr>
                <p:cNvPr id="217" name="AutoShape 9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18" name="AutoShape 9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19" name="AutoShape 10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20" name="AutoShape 10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214" name="Rectangle 95"/>
            <p:cNvSpPr>
              <a:spLocks noChangeArrowheads="1"/>
            </p:cNvSpPr>
            <p:nvPr/>
          </p:nvSpPr>
          <p:spPr bwMode="gray">
            <a:xfrm>
              <a:off x="2395" y="1272"/>
              <a:ext cx="254" cy="260"/>
            </a:xfrm>
            <a:prstGeom prst="rect">
              <a:avLst/>
            </a:prstGeom>
            <a:noFill/>
            <a:ln w="9525">
              <a:noFill/>
              <a:miter lim="800000"/>
              <a:headEnd/>
              <a:tailEnd/>
            </a:ln>
          </p:spPr>
          <p:txBody>
            <a:bodyPr wrap="none">
              <a:spAutoFit/>
            </a:bodyPr>
            <a:lstStyle/>
            <a:p>
              <a:pPr algn="ctr"/>
              <a:r>
                <a:rPr lang="en-US" altLang="zh-CN" sz="1600" b="1">
                  <a:solidFill>
                    <a:srgbClr val="000000"/>
                  </a:solidFill>
                </a:rPr>
                <a:t>3</a:t>
              </a:r>
            </a:p>
          </p:txBody>
        </p:sp>
      </p:grpSp>
      <p:grpSp>
        <p:nvGrpSpPr>
          <p:cNvPr id="239" name="Group 12"/>
          <p:cNvGrpSpPr>
            <a:grpSpLocks/>
          </p:cNvGrpSpPr>
          <p:nvPr/>
        </p:nvGrpSpPr>
        <p:grpSpPr bwMode="auto">
          <a:xfrm flipH="1">
            <a:off x="3151188" y="4278014"/>
            <a:ext cx="938212" cy="1125538"/>
            <a:chOff x="2064" y="1008"/>
            <a:chExt cx="722" cy="866"/>
          </a:xfrm>
        </p:grpSpPr>
        <p:sp>
          <p:nvSpPr>
            <p:cNvPr id="240" name="Oval 64"/>
            <p:cNvSpPr>
              <a:spLocks noChangeArrowheads="1"/>
            </p:cNvSpPr>
            <p:nvPr/>
          </p:nvSpPr>
          <p:spPr bwMode="gray">
            <a:xfrm>
              <a:off x="2064" y="1008"/>
              <a:ext cx="722" cy="7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241" name="Group 65"/>
            <p:cNvGrpSpPr>
              <a:grpSpLocks/>
            </p:cNvGrpSpPr>
            <p:nvPr/>
          </p:nvGrpSpPr>
          <p:grpSpPr bwMode="auto">
            <a:xfrm>
              <a:off x="2086" y="1027"/>
              <a:ext cx="680" cy="839"/>
              <a:chOff x="3975" y="1593"/>
              <a:chExt cx="931" cy="1154"/>
            </a:xfrm>
          </p:grpSpPr>
          <p:pic>
            <p:nvPicPr>
              <p:cNvPr id="254" name="Picture 100"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255" name="Oval 79"/>
              <p:cNvSpPr>
                <a:spLocks noChangeArrowheads="1"/>
              </p:cNvSpPr>
              <p:nvPr/>
            </p:nvSpPr>
            <p:spPr bwMode="gray">
              <a:xfrm>
                <a:off x="3975" y="1593"/>
                <a:ext cx="931" cy="937"/>
              </a:xfrm>
              <a:prstGeom prst="ellipse">
                <a:avLst/>
              </a:prstGeom>
              <a:solidFill>
                <a:schemeClr val="bg1">
                  <a:alpha val="50195"/>
                </a:schemeClr>
              </a:solidFill>
              <a:ln w="9525">
                <a:noFill/>
                <a:round/>
                <a:headEnd/>
                <a:tailEnd/>
              </a:ln>
            </p:spPr>
            <p:txBody>
              <a:bodyPr wrap="none" anchor="ctr"/>
              <a:lstStyle/>
              <a:p>
                <a:endParaRPr lang="zh-CN" altLang="en-US"/>
              </a:p>
            </p:txBody>
          </p:sp>
          <p:pic>
            <p:nvPicPr>
              <p:cNvPr id="256" name="Picture 102" descr="light_shadow1"/>
              <p:cNvPicPr>
                <a:picLocks noChangeAspect="1" noChangeArrowheads="1"/>
              </p:cNvPicPr>
              <p:nvPr/>
            </p:nvPicPr>
            <p:blipFill>
              <a:blip r:embed="rId4" cstate="print"/>
              <a:srcRect t="14285"/>
              <a:stretch>
                <a:fillRect/>
              </a:stretch>
            </p:blipFill>
            <p:spPr bwMode="gray">
              <a:xfrm>
                <a:off x="3984" y="1632"/>
                <a:ext cx="682" cy="585"/>
              </a:xfrm>
              <a:prstGeom prst="rect">
                <a:avLst/>
              </a:prstGeom>
              <a:noFill/>
            </p:spPr>
          </p:pic>
          <p:grpSp>
            <p:nvGrpSpPr>
              <p:cNvPr id="257" name="Group 81"/>
              <p:cNvGrpSpPr>
                <a:grpSpLocks/>
              </p:cNvGrpSpPr>
              <p:nvPr/>
            </p:nvGrpSpPr>
            <p:grpSpPr bwMode="auto">
              <a:xfrm rot="-3733502" flipH="1" flipV="1">
                <a:off x="4251" y="2240"/>
                <a:ext cx="822" cy="191"/>
                <a:chOff x="2526" y="1060"/>
                <a:chExt cx="896" cy="236"/>
              </a:xfrm>
            </p:grpSpPr>
            <p:grpSp>
              <p:nvGrpSpPr>
                <p:cNvPr id="258" name="Group 82"/>
                <p:cNvGrpSpPr>
                  <a:grpSpLocks/>
                </p:cNvGrpSpPr>
                <p:nvPr/>
              </p:nvGrpSpPr>
              <p:grpSpPr bwMode="auto">
                <a:xfrm>
                  <a:off x="2526" y="1060"/>
                  <a:ext cx="742" cy="186"/>
                  <a:chOff x="1565" y="2568"/>
                  <a:chExt cx="1118" cy="279"/>
                </a:xfrm>
              </p:grpSpPr>
              <p:sp>
                <p:nvSpPr>
                  <p:cNvPr id="264" name="AutoShape 8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5" name="AutoShape 8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6" name="AutoShape 9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7" name="AutoShape 9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59" name="Group 83"/>
                <p:cNvGrpSpPr>
                  <a:grpSpLocks/>
                </p:cNvGrpSpPr>
                <p:nvPr/>
              </p:nvGrpSpPr>
              <p:grpSpPr bwMode="auto">
                <a:xfrm rot="1353540">
                  <a:off x="2680" y="1110"/>
                  <a:ext cx="742" cy="186"/>
                  <a:chOff x="1565" y="2568"/>
                  <a:chExt cx="1118" cy="279"/>
                </a:xfrm>
              </p:grpSpPr>
              <p:sp>
                <p:nvSpPr>
                  <p:cNvPr id="260" name="AutoShape 8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1" name="AutoShape 8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2" name="AutoShape 8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63" name="AutoShape 8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grpSp>
        <p:grpSp>
          <p:nvGrpSpPr>
            <p:cNvPr id="242" name="Group 66"/>
            <p:cNvGrpSpPr>
              <a:grpSpLocks/>
            </p:cNvGrpSpPr>
            <p:nvPr/>
          </p:nvGrpSpPr>
          <p:grpSpPr bwMode="auto">
            <a:xfrm rot="-3733502" flipH="1" flipV="1">
              <a:off x="2362" y="1506"/>
              <a:ext cx="529" cy="122"/>
              <a:chOff x="2526" y="1060"/>
              <a:chExt cx="896" cy="236"/>
            </a:xfrm>
          </p:grpSpPr>
          <p:grpSp>
            <p:nvGrpSpPr>
              <p:cNvPr id="244" name="Group 68"/>
              <p:cNvGrpSpPr>
                <a:grpSpLocks/>
              </p:cNvGrpSpPr>
              <p:nvPr/>
            </p:nvGrpSpPr>
            <p:grpSpPr bwMode="auto">
              <a:xfrm>
                <a:off x="2526" y="1060"/>
                <a:ext cx="742" cy="186"/>
                <a:chOff x="1565" y="2568"/>
                <a:chExt cx="1118" cy="279"/>
              </a:xfrm>
            </p:grpSpPr>
            <p:sp>
              <p:nvSpPr>
                <p:cNvPr id="250" name="AutoShape 7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51" name="AutoShape 7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52" name="AutoShape 7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53" name="AutoShape 7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45" name="Group 69"/>
              <p:cNvGrpSpPr>
                <a:grpSpLocks/>
              </p:cNvGrpSpPr>
              <p:nvPr/>
            </p:nvGrpSpPr>
            <p:grpSpPr bwMode="auto">
              <a:xfrm rot="1353540">
                <a:off x="2680" y="1110"/>
                <a:ext cx="742" cy="186"/>
                <a:chOff x="1565" y="2568"/>
                <a:chExt cx="1118" cy="279"/>
              </a:xfrm>
            </p:grpSpPr>
            <p:sp>
              <p:nvSpPr>
                <p:cNvPr id="246" name="AutoShape 7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47" name="AutoShape 7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48" name="AutoShape 7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49" name="AutoShape 7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243" name="Rectangle 67"/>
            <p:cNvSpPr>
              <a:spLocks noChangeArrowheads="1"/>
            </p:cNvSpPr>
            <p:nvPr/>
          </p:nvSpPr>
          <p:spPr bwMode="gray">
            <a:xfrm>
              <a:off x="2396" y="1272"/>
              <a:ext cx="254" cy="260"/>
            </a:xfrm>
            <a:prstGeom prst="rect">
              <a:avLst/>
            </a:prstGeom>
            <a:noFill/>
            <a:ln w="9525">
              <a:noFill/>
              <a:miter lim="800000"/>
              <a:headEnd/>
              <a:tailEnd/>
            </a:ln>
          </p:spPr>
          <p:txBody>
            <a:bodyPr wrap="none">
              <a:spAutoFit/>
            </a:bodyPr>
            <a:lstStyle/>
            <a:p>
              <a:pPr algn="ctr"/>
              <a:r>
                <a:rPr lang="en-US" altLang="zh-CN" sz="1600" b="1">
                  <a:solidFill>
                    <a:srgbClr val="000000"/>
                  </a:solidFill>
                </a:rPr>
                <a:t>5</a:t>
              </a:r>
            </a:p>
          </p:txBody>
        </p:sp>
      </p:grpSp>
      <p:grpSp>
        <p:nvGrpSpPr>
          <p:cNvPr id="268" name="Group 13"/>
          <p:cNvGrpSpPr>
            <a:grpSpLocks/>
          </p:cNvGrpSpPr>
          <p:nvPr/>
        </p:nvGrpSpPr>
        <p:grpSpPr bwMode="auto">
          <a:xfrm flipH="1">
            <a:off x="3094038" y="2507952"/>
            <a:ext cx="938212" cy="1125537"/>
            <a:chOff x="2064" y="1008"/>
            <a:chExt cx="722" cy="866"/>
          </a:xfrm>
        </p:grpSpPr>
        <p:sp>
          <p:nvSpPr>
            <p:cNvPr id="269" name="Oval 36"/>
            <p:cNvSpPr>
              <a:spLocks noChangeArrowheads="1"/>
            </p:cNvSpPr>
            <p:nvPr/>
          </p:nvSpPr>
          <p:spPr bwMode="gray">
            <a:xfrm>
              <a:off x="2064" y="1008"/>
              <a:ext cx="722" cy="7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270" name="Group 37"/>
            <p:cNvGrpSpPr>
              <a:grpSpLocks/>
            </p:cNvGrpSpPr>
            <p:nvPr/>
          </p:nvGrpSpPr>
          <p:grpSpPr bwMode="auto">
            <a:xfrm>
              <a:off x="2086" y="1027"/>
              <a:ext cx="680" cy="839"/>
              <a:chOff x="3975" y="1593"/>
              <a:chExt cx="931" cy="1154"/>
            </a:xfrm>
          </p:grpSpPr>
          <p:pic>
            <p:nvPicPr>
              <p:cNvPr id="283" name="Picture 129"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284" name="Oval 51"/>
              <p:cNvSpPr>
                <a:spLocks noChangeArrowheads="1"/>
              </p:cNvSpPr>
              <p:nvPr/>
            </p:nvSpPr>
            <p:spPr bwMode="gray">
              <a:xfrm>
                <a:off x="3975" y="1593"/>
                <a:ext cx="931" cy="937"/>
              </a:xfrm>
              <a:prstGeom prst="ellipse">
                <a:avLst/>
              </a:prstGeom>
              <a:solidFill>
                <a:srgbClr val="8064A2">
                  <a:alpha val="50195"/>
                </a:srgbClr>
              </a:solidFill>
              <a:ln w="9525">
                <a:noFill/>
                <a:round/>
                <a:headEnd/>
                <a:tailEnd/>
              </a:ln>
            </p:spPr>
            <p:txBody>
              <a:bodyPr wrap="none" anchor="ctr"/>
              <a:lstStyle/>
              <a:p>
                <a:endParaRPr lang="zh-CN" altLang="en-US"/>
              </a:p>
            </p:txBody>
          </p:sp>
          <p:pic>
            <p:nvPicPr>
              <p:cNvPr id="285" name="Picture 131" descr="light_shadow1"/>
              <p:cNvPicPr>
                <a:picLocks noChangeAspect="1" noChangeArrowheads="1"/>
              </p:cNvPicPr>
              <p:nvPr/>
            </p:nvPicPr>
            <p:blipFill>
              <a:blip r:embed="rId4" cstate="print"/>
              <a:srcRect t="14285"/>
              <a:stretch>
                <a:fillRect/>
              </a:stretch>
            </p:blipFill>
            <p:spPr bwMode="gray">
              <a:xfrm>
                <a:off x="3984" y="1632"/>
                <a:ext cx="682" cy="585"/>
              </a:xfrm>
              <a:prstGeom prst="rect">
                <a:avLst/>
              </a:prstGeom>
              <a:noFill/>
            </p:spPr>
          </p:pic>
          <p:grpSp>
            <p:nvGrpSpPr>
              <p:cNvPr id="286" name="Group 53"/>
              <p:cNvGrpSpPr>
                <a:grpSpLocks/>
              </p:cNvGrpSpPr>
              <p:nvPr/>
            </p:nvGrpSpPr>
            <p:grpSpPr bwMode="auto">
              <a:xfrm rot="-3733502" flipH="1" flipV="1">
                <a:off x="4251" y="2240"/>
                <a:ext cx="822" cy="191"/>
                <a:chOff x="2526" y="1060"/>
                <a:chExt cx="896" cy="236"/>
              </a:xfrm>
            </p:grpSpPr>
            <p:grpSp>
              <p:nvGrpSpPr>
                <p:cNvPr id="287" name="Group 54"/>
                <p:cNvGrpSpPr>
                  <a:grpSpLocks/>
                </p:cNvGrpSpPr>
                <p:nvPr/>
              </p:nvGrpSpPr>
              <p:grpSpPr bwMode="auto">
                <a:xfrm>
                  <a:off x="2526" y="1060"/>
                  <a:ext cx="742" cy="186"/>
                  <a:chOff x="1565" y="2568"/>
                  <a:chExt cx="1118" cy="279"/>
                </a:xfrm>
              </p:grpSpPr>
              <p:sp>
                <p:nvSpPr>
                  <p:cNvPr id="293" name="AutoShape 6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4" name="AutoShape 6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5" name="AutoShape 6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6" name="AutoShape 6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88" name="Group 55"/>
                <p:cNvGrpSpPr>
                  <a:grpSpLocks/>
                </p:cNvGrpSpPr>
                <p:nvPr/>
              </p:nvGrpSpPr>
              <p:grpSpPr bwMode="auto">
                <a:xfrm rot="1353540">
                  <a:off x="2680" y="1110"/>
                  <a:ext cx="742" cy="186"/>
                  <a:chOff x="1565" y="2568"/>
                  <a:chExt cx="1118" cy="279"/>
                </a:xfrm>
              </p:grpSpPr>
              <p:sp>
                <p:nvSpPr>
                  <p:cNvPr id="289" name="AutoShape 5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0" name="AutoShape 5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1" name="AutoShape 5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92" name="AutoShape 5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grpSp>
        <p:grpSp>
          <p:nvGrpSpPr>
            <p:cNvPr id="271" name="Group 38"/>
            <p:cNvGrpSpPr>
              <a:grpSpLocks/>
            </p:cNvGrpSpPr>
            <p:nvPr/>
          </p:nvGrpSpPr>
          <p:grpSpPr bwMode="auto">
            <a:xfrm rot="-3733502" flipH="1" flipV="1">
              <a:off x="2362" y="1506"/>
              <a:ext cx="529" cy="122"/>
              <a:chOff x="2526" y="1060"/>
              <a:chExt cx="896" cy="236"/>
            </a:xfrm>
          </p:grpSpPr>
          <p:grpSp>
            <p:nvGrpSpPr>
              <p:cNvPr id="273" name="Group 40"/>
              <p:cNvGrpSpPr>
                <a:grpSpLocks/>
              </p:cNvGrpSpPr>
              <p:nvPr/>
            </p:nvGrpSpPr>
            <p:grpSpPr bwMode="auto">
              <a:xfrm>
                <a:off x="2526" y="1060"/>
                <a:ext cx="742" cy="186"/>
                <a:chOff x="1565" y="2568"/>
                <a:chExt cx="1118" cy="279"/>
              </a:xfrm>
            </p:grpSpPr>
            <p:sp>
              <p:nvSpPr>
                <p:cNvPr id="279" name="AutoShape 4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80" name="AutoShape 4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81" name="AutoShape 4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82" name="AutoShape 4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274" name="Group 41"/>
              <p:cNvGrpSpPr>
                <a:grpSpLocks/>
              </p:cNvGrpSpPr>
              <p:nvPr/>
            </p:nvGrpSpPr>
            <p:grpSpPr bwMode="auto">
              <a:xfrm rot="1353540">
                <a:off x="2680" y="1110"/>
                <a:ext cx="742" cy="186"/>
                <a:chOff x="1565" y="2568"/>
                <a:chExt cx="1118" cy="279"/>
              </a:xfrm>
            </p:grpSpPr>
            <p:sp>
              <p:nvSpPr>
                <p:cNvPr id="275" name="AutoShape 4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76" name="AutoShape 4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77" name="AutoShape 4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278" name="AutoShape 4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272" name="Rectangle 39"/>
            <p:cNvSpPr>
              <a:spLocks noChangeArrowheads="1"/>
            </p:cNvSpPr>
            <p:nvPr/>
          </p:nvSpPr>
          <p:spPr bwMode="gray">
            <a:xfrm>
              <a:off x="2395" y="1272"/>
              <a:ext cx="254" cy="260"/>
            </a:xfrm>
            <a:prstGeom prst="rect">
              <a:avLst/>
            </a:prstGeom>
            <a:noFill/>
            <a:ln w="9525">
              <a:noFill/>
              <a:miter lim="800000"/>
              <a:headEnd/>
              <a:tailEnd/>
            </a:ln>
          </p:spPr>
          <p:txBody>
            <a:bodyPr wrap="none">
              <a:spAutoFit/>
            </a:bodyPr>
            <a:lstStyle/>
            <a:p>
              <a:pPr algn="ctr"/>
              <a:r>
                <a:rPr lang="en-US" altLang="zh-CN" sz="1600" b="1">
                  <a:solidFill>
                    <a:srgbClr val="000000"/>
                  </a:solidFill>
                </a:rPr>
                <a:t>4</a:t>
              </a:r>
            </a:p>
          </p:txBody>
        </p:sp>
      </p:grpSp>
      <p:sp>
        <p:nvSpPr>
          <p:cNvPr id="297" name="AutoShape 14"/>
          <p:cNvSpPr>
            <a:spLocks/>
          </p:cNvSpPr>
          <p:nvPr/>
        </p:nvSpPr>
        <p:spPr bwMode="black">
          <a:xfrm>
            <a:off x="642938" y="2577802"/>
            <a:ext cx="2071687" cy="935037"/>
          </a:xfrm>
          <a:prstGeom prst="accentCallout2">
            <a:avLst>
              <a:gd name="adj1" fmla="val 22569"/>
              <a:gd name="adj2" fmla="val 105046"/>
              <a:gd name="adj3" fmla="val 32190"/>
              <a:gd name="adj4" fmla="val 118551"/>
              <a:gd name="adj5" fmla="val 52477"/>
              <a:gd name="adj6" fmla="val 130097"/>
            </a:avLst>
          </a:prstGeom>
          <a:noFill/>
          <a:ln w="9525">
            <a:solidFill>
              <a:srgbClr val="8064A2"/>
            </a:solidFill>
            <a:miter lim="800000"/>
            <a:headEnd/>
            <a:tailEnd type="diamond" w="med" len="med"/>
          </a:ln>
        </p:spPr>
        <p:txBody>
          <a:bodyPr anchor="ctr"/>
          <a:lstStyle/>
          <a:p>
            <a:pPr algn="r"/>
            <a:r>
              <a:rPr lang="en-US" altLang="zh-CN" sz="2000" dirty="0"/>
              <a:t>4</a:t>
            </a:r>
            <a:r>
              <a:rPr lang="en-US" altLang="zh-CN" sz="2000" dirty="0" smtClean="0"/>
              <a:t>.</a:t>
            </a:r>
            <a:r>
              <a:rPr lang="zh-CN" altLang="zh-CN" sz="2000" dirty="0"/>
              <a:t>情感因素</a:t>
            </a:r>
          </a:p>
        </p:txBody>
      </p:sp>
      <p:sp>
        <p:nvSpPr>
          <p:cNvPr id="298" name="AutoShape 15"/>
          <p:cNvSpPr>
            <a:spLocks/>
          </p:cNvSpPr>
          <p:nvPr/>
        </p:nvSpPr>
        <p:spPr bwMode="black">
          <a:xfrm>
            <a:off x="1000125" y="4292302"/>
            <a:ext cx="1916113" cy="890587"/>
          </a:xfrm>
          <a:prstGeom prst="accentCallout2">
            <a:avLst>
              <a:gd name="adj1" fmla="val 18898"/>
              <a:gd name="adj2" fmla="val 104676"/>
              <a:gd name="adj3" fmla="val 45829"/>
              <a:gd name="adj4" fmla="val 105458"/>
              <a:gd name="adj5" fmla="val 28764"/>
              <a:gd name="adj6" fmla="val 124995"/>
            </a:avLst>
          </a:prstGeom>
          <a:solidFill>
            <a:schemeClr val="bg1">
              <a:alpha val="0"/>
            </a:schemeClr>
          </a:solidFill>
          <a:ln w="25400">
            <a:solidFill>
              <a:srgbClr val="C0504D"/>
            </a:solidFill>
            <a:miter lim="800000"/>
            <a:headEnd/>
            <a:tailEnd type="diamond" w="med" len="med"/>
          </a:ln>
        </p:spPr>
        <p:txBody>
          <a:bodyPr anchor="ctr"/>
          <a:lstStyle/>
          <a:p>
            <a:r>
              <a:rPr lang="en-US" altLang="zh-CN" sz="2000" dirty="0">
                <a:solidFill>
                  <a:srgbClr val="000000"/>
                </a:solidFill>
              </a:rPr>
              <a:t>5</a:t>
            </a:r>
            <a:r>
              <a:rPr lang="en-US" altLang="zh-CN" sz="2000" dirty="0" smtClean="0">
                <a:solidFill>
                  <a:srgbClr val="000000"/>
                </a:solidFill>
              </a:rPr>
              <a:t>.</a:t>
            </a:r>
            <a:r>
              <a:rPr lang="zh-CN" altLang="zh-CN" sz="2000" dirty="0"/>
              <a:t>客户对公平性的判断</a:t>
            </a:r>
          </a:p>
        </p:txBody>
      </p:sp>
      <p:sp>
        <p:nvSpPr>
          <p:cNvPr id="299" name="AutoShape 16"/>
          <p:cNvSpPr>
            <a:spLocks/>
          </p:cNvSpPr>
          <p:nvPr/>
        </p:nvSpPr>
        <p:spPr bwMode="black">
          <a:xfrm>
            <a:off x="6632575" y="2387302"/>
            <a:ext cx="1939925" cy="573087"/>
          </a:xfrm>
          <a:prstGeom prst="accentCallout2">
            <a:avLst>
              <a:gd name="adj1" fmla="val 19944"/>
              <a:gd name="adj2" fmla="val -4620"/>
              <a:gd name="adj3" fmla="val 19944"/>
              <a:gd name="adj4" fmla="val -24157"/>
              <a:gd name="adj5" fmla="val 60940"/>
              <a:gd name="adj6" fmla="val -43986"/>
            </a:avLst>
          </a:prstGeom>
          <a:noFill/>
          <a:ln w="9525">
            <a:solidFill>
              <a:srgbClr val="9BBB59"/>
            </a:solidFill>
            <a:miter lim="800000"/>
            <a:headEnd/>
            <a:tailEnd type="diamond" w="med" len="med"/>
          </a:ln>
        </p:spPr>
        <p:txBody>
          <a:bodyPr anchor="ctr"/>
          <a:lstStyle/>
          <a:p>
            <a:pPr marL="166688" lvl="2" indent="-166688" eaLnBrk="0" hangingPunct="0"/>
            <a:r>
              <a:rPr lang="en-US" altLang="zh-CN" sz="2000" dirty="0"/>
              <a:t>1</a:t>
            </a:r>
            <a:r>
              <a:rPr lang="en-US" altLang="zh-CN" sz="2000" dirty="0" smtClean="0">
                <a:latin typeface="Tahoma" pitchFamily="34" charset="0"/>
              </a:rPr>
              <a:t>.</a:t>
            </a:r>
            <a:r>
              <a:rPr lang="zh-CN" altLang="zh-CN" sz="2000" dirty="0"/>
              <a:t>企业因素</a:t>
            </a:r>
            <a:endParaRPr lang="zh-CN" altLang="en-US" sz="2000" dirty="0"/>
          </a:p>
        </p:txBody>
      </p:sp>
      <p:sp>
        <p:nvSpPr>
          <p:cNvPr id="300" name="AutoShape 17"/>
          <p:cNvSpPr>
            <a:spLocks/>
          </p:cNvSpPr>
          <p:nvPr/>
        </p:nvSpPr>
        <p:spPr bwMode="black">
          <a:xfrm>
            <a:off x="6292850" y="5363864"/>
            <a:ext cx="1863725" cy="714375"/>
          </a:xfrm>
          <a:prstGeom prst="accentCallout2">
            <a:avLst>
              <a:gd name="adj1" fmla="val 35644"/>
              <a:gd name="adj2" fmla="val -4088"/>
              <a:gd name="adj3" fmla="val 35644"/>
              <a:gd name="adj4" fmla="val -4088"/>
              <a:gd name="adj5" fmla="val 107921"/>
              <a:gd name="adj6" fmla="val -24958"/>
            </a:avLst>
          </a:prstGeom>
          <a:noFill/>
          <a:ln w="9525">
            <a:solidFill>
              <a:srgbClr val="4F81BD"/>
            </a:solidFill>
            <a:miter lim="800000"/>
            <a:headEnd/>
            <a:tailEnd type="diamond" w="med" len="med"/>
          </a:ln>
        </p:spPr>
        <p:txBody>
          <a:bodyPr anchor="ctr"/>
          <a:lstStyle/>
          <a:p>
            <a:pPr marL="0" lvl="2" eaLnBrk="0" hangingPunct="0"/>
            <a:r>
              <a:rPr lang="en-US" altLang="zh-CN" sz="2000" dirty="0"/>
              <a:t>3</a:t>
            </a:r>
            <a:r>
              <a:rPr lang="en-US" altLang="zh-CN" sz="2000" dirty="0" smtClean="0"/>
              <a:t>.</a:t>
            </a:r>
            <a:r>
              <a:rPr lang="zh-CN" altLang="zh-CN" sz="2000" dirty="0"/>
              <a:t>服务因素</a:t>
            </a:r>
            <a:endParaRPr lang="zh-CN" altLang="en-US" sz="2000" dirty="0"/>
          </a:p>
        </p:txBody>
      </p:sp>
      <p:grpSp>
        <p:nvGrpSpPr>
          <p:cNvPr id="301" name="Group 18"/>
          <p:cNvGrpSpPr>
            <a:grpSpLocks/>
          </p:cNvGrpSpPr>
          <p:nvPr/>
        </p:nvGrpSpPr>
        <p:grpSpPr bwMode="auto">
          <a:xfrm rot="-4976862">
            <a:off x="4087019" y="3945433"/>
            <a:ext cx="550863" cy="530225"/>
            <a:chOff x="1944" y="1111"/>
            <a:chExt cx="204" cy="196"/>
          </a:xfrm>
        </p:grpSpPr>
        <p:pic>
          <p:nvPicPr>
            <p:cNvPr id="302" name="Picture 161" descr="circuler_1"/>
            <p:cNvPicPr>
              <a:picLocks noChangeAspect="1" noChangeArrowheads="1"/>
            </p:cNvPicPr>
            <p:nvPr/>
          </p:nvPicPr>
          <p:blipFill>
            <a:blip r:embed="rId5" cstate="print"/>
            <a:srcRect/>
            <a:stretch>
              <a:fillRect/>
            </a:stretch>
          </p:blipFill>
          <p:spPr bwMode="gray">
            <a:xfrm flipH="1">
              <a:off x="1961" y="1124"/>
              <a:ext cx="174" cy="172"/>
            </a:xfrm>
            <a:prstGeom prst="rect">
              <a:avLst/>
            </a:prstGeom>
            <a:noFill/>
          </p:spPr>
        </p:pic>
        <p:sp>
          <p:nvSpPr>
            <p:cNvPr id="303" name="Oval 22"/>
            <p:cNvSpPr>
              <a:spLocks noChangeArrowheads="1"/>
            </p:cNvSpPr>
            <p:nvPr/>
          </p:nvSpPr>
          <p:spPr bwMode="gray">
            <a:xfrm flipH="1">
              <a:off x="1962" y="1124"/>
              <a:ext cx="173" cy="172"/>
            </a:xfrm>
            <a:prstGeom prst="ellipse">
              <a:avLst/>
            </a:prstGeom>
            <a:gradFill rotWithShape="1">
              <a:gsLst>
                <a:gs pos="0">
                  <a:srgbClr val="454545"/>
                </a:gs>
                <a:gs pos="50000">
                  <a:srgbClr val="969696">
                    <a:alpha val="50000"/>
                  </a:srgbClr>
                </a:gs>
                <a:gs pos="100000">
                  <a:srgbClr val="454545"/>
                </a:gs>
              </a:gsLst>
              <a:lin ang="5400000" scaled="1"/>
            </a:gradFill>
            <a:ln w="9525">
              <a:noFill/>
              <a:round/>
              <a:headEnd/>
              <a:tailEnd/>
            </a:ln>
          </p:spPr>
          <p:txBody>
            <a:bodyPr/>
            <a:lstStyle/>
            <a:p>
              <a:endParaRPr lang="zh-CN" altLang="en-US"/>
            </a:p>
          </p:txBody>
        </p:sp>
        <p:grpSp>
          <p:nvGrpSpPr>
            <p:cNvPr id="304" name="Group 23"/>
            <p:cNvGrpSpPr>
              <a:grpSpLocks/>
            </p:cNvGrpSpPr>
            <p:nvPr/>
          </p:nvGrpSpPr>
          <p:grpSpPr bwMode="auto">
            <a:xfrm rot="1297425" flipV="1">
              <a:off x="1964" y="1253"/>
              <a:ext cx="149" cy="36"/>
              <a:chOff x="2526" y="1060"/>
              <a:chExt cx="896" cy="236"/>
            </a:xfrm>
          </p:grpSpPr>
          <p:grpSp>
            <p:nvGrpSpPr>
              <p:cNvPr id="307" name="Group 26"/>
              <p:cNvGrpSpPr>
                <a:grpSpLocks/>
              </p:cNvGrpSpPr>
              <p:nvPr/>
            </p:nvGrpSpPr>
            <p:grpSpPr bwMode="auto">
              <a:xfrm>
                <a:off x="2526" y="1060"/>
                <a:ext cx="742" cy="186"/>
                <a:chOff x="1565" y="2568"/>
                <a:chExt cx="1118" cy="279"/>
              </a:xfrm>
            </p:grpSpPr>
            <p:sp>
              <p:nvSpPr>
                <p:cNvPr id="313" name="AutoShape 3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4" name="AutoShape 3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5" name="AutoShape 3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6" name="AutoShape 3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nvGrpSpPr>
              <p:cNvPr id="308" name="Group 27"/>
              <p:cNvGrpSpPr>
                <a:grpSpLocks/>
              </p:cNvGrpSpPr>
              <p:nvPr/>
            </p:nvGrpSpPr>
            <p:grpSpPr bwMode="auto">
              <a:xfrm rot="1353540">
                <a:off x="2680" y="1110"/>
                <a:ext cx="742" cy="186"/>
                <a:chOff x="1565" y="2568"/>
                <a:chExt cx="1118" cy="279"/>
              </a:xfrm>
            </p:grpSpPr>
            <p:sp>
              <p:nvSpPr>
                <p:cNvPr id="309" name="AutoShape 2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0" name="AutoShape 2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1" name="AutoShape 3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sp>
              <p:nvSpPr>
                <p:cNvPr id="312" name="AutoShape 3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a:p>
              </p:txBody>
            </p:sp>
          </p:grpSp>
        </p:grpSp>
        <p:sp>
          <p:nvSpPr>
            <p:cNvPr id="305" name="AutoShape 24"/>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p:spPr>
          <p:txBody>
            <a:bodyPr/>
            <a:lstStyle/>
            <a:p>
              <a:endParaRPr lang="zh-CN" altLang="en-US"/>
            </a:p>
          </p:txBody>
        </p:sp>
        <p:pic>
          <p:nvPicPr>
            <p:cNvPr id="306" name="Picture 175" descr="light_shadow1"/>
            <p:cNvPicPr>
              <a:picLocks noChangeAspect="1" noChangeArrowheads="1"/>
            </p:cNvPicPr>
            <p:nvPr/>
          </p:nvPicPr>
          <p:blipFill>
            <a:blip r:embed="rId6" cstate="print"/>
            <a:srcRect t="23740"/>
            <a:stretch>
              <a:fillRect/>
            </a:stretch>
          </p:blipFill>
          <p:spPr bwMode="gray">
            <a:xfrm rot="2569845" flipH="1">
              <a:off x="2015" y="1139"/>
              <a:ext cx="129" cy="84"/>
            </a:xfrm>
            <a:prstGeom prst="rect">
              <a:avLst/>
            </a:prstGeom>
            <a:noFill/>
          </p:spPr>
        </p:pic>
      </p:grpSp>
      <p:sp>
        <p:nvSpPr>
          <p:cNvPr id="317" name="AutoShape 19"/>
          <p:cNvSpPr>
            <a:spLocks/>
          </p:cNvSpPr>
          <p:nvPr/>
        </p:nvSpPr>
        <p:spPr bwMode="black">
          <a:xfrm>
            <a:off x="7072313" y="3720802"/>
            <a:ext cx="1863725" cy="714375"/>
          </a:xfrm>
          <a:prstGeom prst="accentCallout2">
            <a:avLst>
              <a:gd name="adj1" fmla="val 35644"/>
              <a:gd name="adj2" fmla="val -4088"/>
              <a:gd name="adj3" fmla="val 35644"/>
              <a:gd name="adj4" fmla="val -4088"/>
              <a:gd name="adj5" fmla="val 74347"/>
              <a:gd name="adj6" fmla="val -36218"/>
            </a:avLst>
          </a:prstGeom>
          <a:noFill/>
          <a:ln w="9525">
            <a:solidFill>
              <a:srgbClr val="4F81BD"/>
            </a:solidFill>
            <a:miter lim="800000"/>
            <a:headEnd/>
            <a:tailEnd type="diamond" w="med" len="med"/>
          </a:ln>
        </p:spPr>
        <p:txBody>
          <a:bodyPr anchor="ctr"/>
          <a:lstStyle/>
          <a:p>
            <a:pPr marL="0" lvl="2" eaLnBrk="0" hangingPunct="0"/>
            <a:r>
              <a:rPr lang="en-US" altLang="zh-CN" sz="2000" dirty="0"/>
              <a:t>2</a:t>
            </a:r>
            <a:r>
              <a:rPr lang="en-US" altLang="zh-CN" sz="2000" dirty="0" smtClean="0"/>
              <a:t>.</a:t>
            </a:r>
            <a:r>
              <a:rPr lang="zh-CN" altLang="zh-CN" sz="2000" dirty="0"/>
              <a:t>产品因素</a:t>
            </a:r>
            <a:endParaRPr lang="zh-CN" altLang="en-US" sz="2000" dirty="0"/>
          </a:p>
        </p:txBody>
      </p:sp>
      <p:sp>
        <p:nvSpPr>
          <p:cNvPr id="318"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b="1" dirty="0" smtClean="0"/>
              <a:t>三、客户满意度衡量的指标</a:t>
            </a:r>
            <a:endParaRPr lang="zh-CN" altLang="zh-CN" dirty="0" smtClean="0"/>
          </a:p>
          <a:p>
            <a:r>
              <a:rPr lang="en-US" altLang="zh-CN" sz="2800" b="1" dirty="0" smtClean="0">
                <a:latin typeface="+mj-ea"/>
                <a:ea typeface="+mj-ea"/>
              </a:rPr>
              <a:t>1.</a:t>
            </a:r>
            <a:r>
              <a:rPr lang="zh-CN" altLang="zh-CN" sz="2800" b="1" dirty="0" smtClean="0">
                <a:latin typeface="+mj-ea"/>
                <a:ea typeface="+mj-ea"/>
              </a:rPr>
              <a:t>美誉度</a:t>
            </a:r>
            <a:r>
              <a:rPr lang="en-US" altLang="zh-CN" sz="2800" b="1" dirty="0" smtClean="0">
                <a:latin typeface="+mj-ea"/>
                <a:ea typeface="+mj-ea"/>
              </a:rPr>
              <a:t>:</a:t>
            </a:r>
            <a:r>
              <a:rPr lang="zh-CN" altLang="zh-CN" sz="2800" dirty="0" smtClean="0">
                <a:latin typeface="+mj-ea"/>
                <a:ea typeface="+mj-ea"/>
              </a:rPr>
              <a:t>是客户对企业的信任、赞许的程度。</a:t>
            </a:r>
            <a:endParaRPr lang="en-US" altLang="zh-CN" sz="2800" dirty="0" smtClean="0">
              <a:latin typeface="+mj-ea"/>
              <a:ea typeface="+mj-ea"/>
            </a:endParaRPr>
          </a:p>
          <a:p>
            <a:r>
              <a:rPr lang="en-US" altLang="zh-CN" sz="2800" b="1" dirty="0" smtClean="0">
                <a:latin typeface="+mj-ea"/>
                <a:ea typeface="+mj-ea"/>
              </a:rPr>
              <a:t>2.</a:t>
            </a:r>
            <a:r>
              <a:rPr lang="zh-CN" altLang="zh-CN" sz="2800" b="1" dirty="0" smtClean="0">
                <a:latin typeface="+mj-ea"/>
                <a:ea typeface="+mj-ea"/>
              </a:rPr>
              <a:t>指名度</a:t>
            </a:r>
            <a:r>
              <a:rPr lang="en-US" altLang="zh-CN" sz="2800" b="1" dirty="0" smtClean="0">
                <a:latin typeface="+mj-ea"/>
                <a:ea typeface="+mj-ea"/>
              </a:rPr>
              <a:t>:</a:t>
            </a:r>
            <a:r>
              <a:rPr lang="zh-CN" altLang="zh-CN" sz="2800" dirty="0" smtClean="0">
                <a:latin typeface="+mj-ea"/>
                <a:ea typeface="+mj-ea"/>
              </a:rPr>
              <a:t>是指客户指名消费某企业产品或服务的程度。</a:t>
            </a:r>
            <a:endParaRPr lang="en-US" altLang="zh-CN" sz="2800" dirty="0" smtClean="0">
              <a:latin typeface="+mj-ea"/>
              <a:ea typeface="+mj-ea"/>
            </a:endParaRPr>
          </a:p>
          <a:p>
            <a:r>
              <a:rPr lang="en-US" altLang="zh-CN" sz="2800" b="1" dirty="0" smtClean="0">
                <a:latin typeface="+mj-ea"/>
                <a:ea typeface="+mj-ea"/>
              </a:rPr>
              <a:t>3.</a:t>
            </a:r>
            <a:r>
              <a:rPr lang="zh-CN" altLang="zh-CN" sz="2800" b="1" dirty="0" smtClean="0">
                <a:latin typeface="+mj-ea"/>
                <a:ea typeface="+mj-ea"/>
              </a:rPr>
              <a:t>回头率</a:t>
            </a:r>
            <a:r>
              <a:rPr lang="en-US" altLang="zh-CN" sz="2800" b="1" dirty="0" smtClean="0">
                <a:latin typeface="+mj-ea"/>
                <a:ea typeface="+mj-ea"/>
              </a:rPr>
              <a:t>:</a:t>
            </a:r>
            <a:r>
              <a:rPr lang="zh-CN" altLang="zh-CN" sz="2800" dirty="0" smtClean="0">
                <a:latin typeface="+mj-ea"/>
                <a:ea typeface="+mj-ea"/>
              </a:rPr>
              <a:t>是指客户消费了该企业的产品或服务之后再次消费，或者如果可能愿意再次消费，或者介绍他人消费的比例。</a:t>
            </a:r>
            <a:endParaRPr lang="en-US" altLang="zh-CN" sz="2800" dirty="0" smtClean="0">
              <a:latin typeface="+mj-ea"/>
              <a:ea typeface="+mj-ea"/>
            </a:endParaRPr>
          </a:p>
          <a:p>
            <a:r>
              <a:rPr lang="en-US" altLang="zh-CN" sz="2800" b="1" dirty="0" smtClean="0">
                <a:latin typeface="+mj-ea"/>
                <a:ea typeface="+mj-ea"/>
              </a:rPr>
              <a:t>4.</a:t>
            </a:r>
            <a:r>
              <a:rPr lang="zh-CN" altLang="zh-CN" sz="2800" b="1" dirty="0" smtClean="0">
                <a:latin typeface="+mj-ea"/>
                <a:ea typeface="+mj-ea"/>
              </a:rPr>
              <a:t>抱怨率</a:t>
            </a:r>
            <a:r>
              <a:rPr lang="en-US" altLang="zh-CN" sz="2800" b="1" dirty="0" smtClean="0">
                <a:latin typeface="+mj-ea"/>
                <a:ea typeface="+mj-ea"/>
              </a:rPr>
              <a:t>:</a:t>
            </a:r>
            <a:r>
              <a:rPr lang="zh-CN" altLang="zh-CN" sz="2800" dirty="0" smtClean="0">
                <a:latin typeface="+mj-ea"/>
                <a:ea typeface="+mj-ea"/>
              </a:rPr>
              <a:t>是指客户在消费了企业提供的产品或服务之后产生抱怨的比例。</a:t>
            </a:r>
            <a:endParaRPr lang="en-US" altLang="zh-CN" sz="2800" dirty="0" smtClean="0">
              <a:latin typeface="+mj-ea"/>
              <a:ea typeface="+mj-ea"/>
            </a:endParaRPr>
          </a:p>
          <a:p>
            <a:r>
              <a:rPr lang="en-US" altLang="zh-CN" sz="2800" b="1" dirty="0" smtClean="0">
                <a:latin typeface="+mj-ea"/>
                <a:ea typeface="+mj-ea"/>
              </a:rPr>
              <a:t>5.</a:t>
            </a:r>
            <a:r>
              <a:rPr lang="zh-CN" altLang="zh-CN" sz="2800" b="1" dirty="0" smtClean="0">
                <a:latin typeface="+mj-ea"/>
                <a:ea typeface="+mj-ea"/>
              </a:rPr>
              <a:t>销售力</a:t>
            </a:r>
            <a:r>
              <a:rPr lang="en-US" altLang="zh-CN" sz="2800" b="1" dirty="0" smtClean="0">
                <a:latin typeface="+mj-ea"/>
                <a:ea typeface="+mj-ea"/>
              </a:rPr>
              <a:t>:</a:t>
            </a:r>
            <a:r>
              <a:rPr lang="zh-CN" altLang="zh-CN" sz="2800" dirty="0" smtClean="0">
                <a:latin typeface="+mj-ea"/>
                <a:ea typeface="+mj-ea"/>
              </a:rPr>
              <a:t>是产品或服务的销售能力。</a:t>
            </a:r>
            <a:endParaRPr lang="zh-CN" altLang="en-US" sz="2800" dirty="0">
              <a:latin typeface="+mj-ea"/>
              <a:ea typeface="+mj-ea"/>
            </a:endParaRPr>
          </a:p>
        </p:txBody>
      </p:sp>
      <p:sp>
        <p:nvSpPr>
          <p:cNvPr id="4"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四、客户满意度测试的数据来源</a:t>
            </a:r>
            <a:endParaRPr lang="zh-CN" altLang="zh-CN" sz="2800" dirty="0" smtClean="0"/>
          </a:p>
          <a:p>
            <a:r>
              <a:rPr lang="zh-CN" altLang="en-US" sz="2800" b="1" dirty="0" smtClean="0"/>
              <a:t>（一）</a:t>
            </a:r>
            <a:r>
              <a:rPr lang="zh-CN" altLang="zh-CN" sz="2800" b="1" dirty="0" smtClean="0"/>
              <a:t>客户意见调研</a:t>
            </a:r>
            <a:endParaRPr lang="zh-CN" altLang="zh-CN" sz="2800" dirty="0" smtClean="0"/>
          </a:p>
          <a:p>
            <a:endParaRPr lang="zh-CN" altLang="en-US" dirty="0"/>
          </a:p>
        </p:txBody>
      </p:sp>
      <p:grpSp>
        <p:nvGrpSpPr>
          <p:cNvPr id="36" name="组合 35"/>
          <p:cNvGrpSpPr/>
          <p:nvPr/>
        </p:nvGrpSpPr>
        <p:grpSpPr>
          <a:xfrm>
            <a:off x="331788" y="2412482"/>
            <a:ext cx="7620321" cy="4439245"/>
            <a:chOff x="331788" y="2412482"/>
            <a:chExt cx="7620321" cy="4439245"/>
          </a:xfrm>
        </p:grpSpPr>
        <p:grpSp>
          <p:nvGrpSpPr>
            <p:cNvPr id="35" name="组合 34"/>
            <p:cNvGrpSpPr/>
            <p:nvPr/>
          </p:nvGrpSpPr>
          <p:grpSpPr>
            <a:xfrm>
              <a:off x="331788" y="2636913"/>
              <a:ext cx="4819650" cy="4214814"/>
              <a:chOff x="331788" y="2636913"/>
              <a:chExt cx="4819650" cy="4214814"/>
            </a:xfrm>
          </p:grpSpPr>
          <p:grpSp>
            <p:nvGrpSpPr>
              <p:cNvPr id="4" name="Group 9"/>
              <p:cNvGrpSpPr>
                <a:grpSpLocks/>
              </p:cNvGrpSpPr>
              <p:nvPr/>
            </p:nvGrpSpPr>
            <p:grpSpPr bwMode="auto">
              <a:xfrm>
                <a:off x="331788" y="2636913"/>
                <a:ext cx="4819650" cy="4214814"/>
                <a:chOff x="2357422" y="2643183"/>
                <a:chExt cx="4491849" cy="4214819"/>
              </a:xfrm>
            </p:grpSpPr>
            <p:sp>
              <p:nvSpPr>
                <p:cNvPr id="5" name="Oval 16"/>
                <p:cNvSpPr>
                  <a:spLocks noChangeArrowheads="1"/>
                </p:cNvSpPr>
                <p:nvPr/>
              </p:nvSpPr>
              <p:spPr bwMode="gray">
                <a:xfrm>
                  <a:off x="3072034" y="3214683"/>
                  <a:ext cx="2970894" cy="2971804"/>
                </a:xfrm>
                <a:prstGeom prst="ellipse">
                  <a:avLst/>
                </a:prstGeom>
                <a:noFill/>
                <a:ln w="38100">
                  <a:solidFill>
                    <a:srgbClr val="38A3B2"/>
                  </a:solidFill>
                  <a:round/>
                  <a:headEnd/>
                  <a:tailEnd/>
                </a:ln>
                <a:effectLst>
                  <a:outerShdw dist="35921" dir="2700000" algn="ctr" rotWithShape="0">
                    <a:srgbClr val="080808">
                      <a:alpha val="50000"/>
                    </a:srgbClr>
                  </a:outerShdw>
                </a:effectLst>
              </p:spPr>
              <p:txBody>
                <a:bodyPr wrap="none" anchor="ctr"/>
                <a:lstStyle/>
                <a:p>
                  <a:endParaRPr lang="zh-CN" altLang="en-US">
                    <a:ea typeface="宋体" pitchFamily="2" charset="-122"/>
                  </a:endParaRPr>
                </a:p>
              </p:txBody>
            </p:sp>
            <p:grpSp>
              <p:nvGrpSpPr>
                <p:cNvPr id="6" name="Group 17"/>
                <p:cNvGrpSpPr>
                  <a:grpSpLocks/>
                </p:cNvGrpSpPr>
                <p:nvPr/>
              </p:nvGrpSpPr>
              <p:grpSpPr bwMode="auto">
                <a:xfrm>
                  <a:off x="4401841" y="2643183"/>
                  <a:ext cx="2447430" cy="4214819"/>
                  <a:chOff x="5078405" y="2855911"/>
                  <a:chExt cx="1847850" cy="3587750"/>
                </a:xfrm>
              </p:grpSpPr>
              <p:grpSp>
                <p:nvGrpSpPr>
                  <p:cNvPr id="11" name="Group 22"/>
                  <p:cNvGrpSpPr>
                    <a:grpSpLocks/>
                  </p:cNvGrpSpPr>
                  <p:nvPr/>
                </p:nvGrpSpPr>
                <p:grpSpPr bwMode="auto">
                  <a:xfrm>
                    <a:off x="5078405" y="2855911"/>
                    <a:ext cx="1000125" cy="977900"/>
                    <a:chOff x="480" y="1200"/>
                    <a:chExt cx="1042" cy="1019"/>
                  </a:xfrm>
                </p:grpSpPr>
                <p:grpSp>
                  <p:nvGrpSpPr>
                    <p:cNvPr id="25" name="Group 36"/>
                    <p:cNvGrpSpPr>
                      <a:grpSpLocks/>
                    </p:cNvGrpSpPr>
                    <p:nvPr/>
                  </p:nvGrpSpPr>
                  <p:grpSpPr bwMode="auto">
                    <a:xfrm>
                      <a:off x="480" y="1200"/>
                      <a:ext cx="1042" cy="1019"/>
                      <a:chOff x="480" y="1200"/>
                      <a:chExt cx="1042" cy="1019"/>
                    </a:xfrm>
                  </p:grpSpPr>
                  <p:pic>
                    <p:nvPicPr>
                      <p:cNvPr id="27" name="Picture 47" descr="circuler_1"/>
                      <p:cNvPicPr>
                        <a:picLocks noChangeAspect="1" noChangeArrowheads="1"/>
                      </p:cNvPicPr>
                      <p:nvPr/>
                    </p:nvPicPr>
                    <p:blipFill>
                      <a:blip r:embed="rId3" cstate="print"/>
                      <a:srcRect/>
                      <a:stretch>
                        <a:fillRect/>
                      </a:stretch>
                    </p:blipFill>
                    <p:spPr bwMode="gray">
                      <a:xfrm>
                        <a:off x="480" y="1200"/>
                        <a:ext cx="1042" cy="1016"/>
                      </a:xfrm>
                      <a:prstGeom prst="rect">
                        <a:avLst/>
                      </a:prstGeom>
                      <a:noFill/>
                    </p:spPr>
                  </p:pic>
                  <p:sp>
                    <p:nvSpPr>
                      <p:cNvPr id="28" name="Oval 39"/>
                      <p:cNvSpPr>
                        <a:spLocks noChangeArrowheads="1"/>
                      </p:cNvSpPr>
                      <p:nvPr/>
                    </p:nvSpPr>
                    <p:spPr bwMode="gray">
                      <a:xfrm>
                        <a:off x="480" y="1200"/>
                        <a:ext cx="1035" cy="1019"/>
                      </a:xfrm>
                      <a:prstGeom prst="ellipse">
                        <a:avLst/>
                      </a:prstGeom>
                      <a:gradFill rotWithShape="1">
                        <a:gsLst>
                          <a:gs pos="0">
                            <a:srgbClr val="38A3B2"/>
                          </a:gs>
                          <a:gs pos="50000">
                            <a:srgbClr val="1E5860"/>
                          </a:gs>
                          <a:gs pos="100000">
                            <a:srgbClr val="38A3B2"/>
                          </a:gs>
                        </a:gsLst>
                        <a:lin ang="5400000" scaled="1"/>
                      </a:gradFill>
                      <a:ln w="9525">
                        <a:noFill/>
                        <a:round/>
                        <a:headEnd/>
                        <a:tailEnd/>
                      </a:ln>
                    </p:spPr>
                    <p:txBody>
                      <a:bodyPr wrap="none" anchor="ctr"/>
                      <a:lstStyle/>
                      <a:p>
                        <a:endParaRPr lang="zh-CN" altLang="en-US" b="0">
                          <a:latin typeface="Calibri" pitchFamily="34" charset="0"/>
                          <a:ea typeface="宋体" pitchFamily="2" charset="-122"/>
                        </a:endParaRPr>
                      </a:p>
                    </p:txBody>
                  </p:sp>
                </p:grpSp>
                <p:pic>
                  <p:nvPicPr>
                    <p:cNvPr id="26" name="Picture 49" descr="Picture2"/>
                    <p:cNvPicPr>
                      <a:picLocks noChangeAspect="1" noChangeArrowheads="1"/>
                    </p:cNvPicPr>
                    <p:nvPr/>
                  </p:nvPicPr>
                  <p:blipFill>
                    <a:blip r:embed="rId4" cstate="print"/>
                    <a:srcRect/>
                    <a:stretch>
                      <a:fillRect/>
                    </a:stretch>
                  </p:blipFill>
                  <p:spPr bwMode="gray">
                    <a:xfrm>
                      <a:off x="584" y="1210"/>
                      <a:ext cx="823" cy="360"/>
                    </a:xfrm>
                    <a:prstGeom prst="rect">
                      <a:avLst/>
                    </a:prstGeom>
                    <a:noFill/>
                  </p:spPr>
                </p:pic>
              </p:grpSp>
              <p:sp>
                <p:nvSpPr>
                  <p:cNvPr id="12" name="Text Box 23"/>
                  <p:cNvSpPr txBox="1">
                    <a:spLocks noChangeArrowheads="1"/>
                  </p:cNvSpPr>
                  <p:nvPr/>
                </p:nvSpPr>
                <p:spPr bwMode="white">
                  <a:xfrm>
                    <a:off x="5244039" y="3038340"/>
                    <a:ext cx="651408" cy="602569"/>
                  </a:xfrm>
                  <a:prstGeom prst="rect">
                    <a:avLst/>
                  </a:prstGeom>
                  <a:noFill/>
                  <a:ln w="9525">
                    <a:noFill/>
                    <a:miter lim="800000"/>
                    <a:headEnd/>
                    <a:tailEnd/>
                  </a:ln>
                </p:spPr>
                <p:txBody>
                  <a:bodyPr>
                    <a:spAutoFit/>
                  </a:bodyPr>
                  <a:lstStyle/>
                  <a:p>
                    <a:pPr algn="ctr">
                      <a:spcBef>
                        <a:spcPct val="50000"/>
                      </a:spcBef>
                    </a:pPr>
                    <a:r>
                      <a:rPr lang="zh-CN" altLang="zh-CN" sz="2000" dirty="0">
                        <a:solidFill>
                          <a:schemeClr val="bg1"/>
                        </a:solidFill>
                      </a:rPr>
                      <a:t>问卷调查</a:t>
                    </a:r>
                    <a:endParaRPr lang="zh-CN" altLang="en-US" sz="2000" dirty="0">
                      <a:solidFill>
                        <a:schemeClr val="bg1"/>
                      </a:solidFill>
                      <a:ea typeface="宋体" pitchFamily="2" charset="-122"/>
                    </a:endParaRPr>
                  </a:p>
                </p:txBody>
              </p:sp>
              <p:grpSp>
                <p:nvGrpSpPr>
                  <p:cNvPr id="13" name="Group 24"/>
                  <p:cNvGrpSpPr>
                    <a:grpSpLocks/>
                  </p:cNvGrpSpPr>
                  <p:nvPr/>
                </p:nvGrpSpPr>
                <p:grpSpPr bwMode="auto">
                  <a:xfrm>
                    <a:off x="5078405" y="5465761"/>
                    <a:ext cx="1000125" cy="977900"/>
                    <a:chOff x="480" y="1200"/>
                    <a:chExt cx="1042" cy="1019"/>
                  </a:xfrm>
                </p:grpSpPr>
                <p:grpSp>
                  <p:nvGrpSpPr>
                    <p:cNvPr id="21" name="Group 32"/>
                    <p:cNvGrpSpPr>
                      <a:grpSpLocks/>
                    </p:cNvGrpSpPr>
                    <p:nvPr/>
                  </p:nvGrpSpPr>
                  <p:grpSpPr bwMode="auto">
                    <a:xfrm>
                      <a:off x="480" y="1200"/>
                      <a:ext cx="1042" cy="1019"/>
                      <a:chOff x="480" y="1200"/>
                      <a:chExt cx="1042" cy="1019"/>
                    </a:xfrm>
                  </p:grpSpPr>
                  <p:pic>
                    <p:nvPicPr>
                      <p:cNvPr id="23" name="Picture 47" descr="circuler_1"/>
                      <p:cNvPicPr>
                        <a:picLocks noChangeAspect="1" noChangeArrowheads="1"/>
                      </p:cNvPicPr>
                      <p:nvPr/>
                    </p:nvPicPr>
                    <p:blipFill>
                      <a:blip r:embed="rId3" cstate="print"/>
                      <a:srcRect/>
                      <a:stretch>
                        <a:fillRect/>
                      </a:stretch>
                    </p:blipFill>
                    <p:spPr bwMode="gray">
                      <a:xfrm>
                        <a:off x="480" y="1200"/>
                        <a:ext cx="1042" cy="1016"/>
                      </a:xfrm>
                      <a:prstGeom prst="rect">
                        <a:avLst/>
                      </a:prstGeom>
                      <a:noFill/>
                    </p:spPr>
                  </p:pic>
                  <p:sp>
                    <p:nvSpPr>
                      <p:cNvPr id="24" name="Oval 35"/>
                      <p:cNvSpPr>
                        <a:spLocks noChangeArrowheads="1"/>
                      </p:cNvSpPr>
                      <p:nvPr/>
                    </p:nvSpPr>
                    <p:spPr bwMode="gray">
                      <a:xfrm>
                        <a:off x="480" y="1200"/>
                        <a:ext cx="1035" cy="1019"/>
                      </a:xfrm>
                      <a:prstGeom prst="ellipse">
                        <a:avLst/>
                      </a:prstGeom>
                      <a:gradFill rotWithShape="1">
                        <a:gsLst>
                          <a:gs pos="0">
                            <a:srgbClr val="38A3B2"/>
                          </a:gs>
                          <a:gs pos="50000">
                            <a:srgbClr val="1E5860"/>
                          </a:gs>
                          <a:gs pos="100000">
                            <a:srgbClr val="38A3B2"/>
                          </a:gs>
                        </a:gsLst>
                        <a:lin ang="5400000" scaled="1"/>
                      </a:gradFill>
                      <a:ln w="9525">
                        <a:noFill/>
                        <a:round/>
                        <a:headEnd/>
                        <a:tailEnd/>
                      </a:ln>
                    </p:spPr>
                    <p:txBody>
                      <a:bodyPr wrap="none" anchor="ctr"/>
                      <a:lstStyle/>
                      <a:p>
                        <a:endParaRPr lang="zh-CN" altLang="en-US" b="0">
                          <a:latin typeface="Calibri" pitchFamily="34" charset="0"/>
                          <a:ea typeface="宋体" pitchFamily="2" charset="-122"/>
                        </a:endParaRPr>
                      </a:p>
                    </p:txBody>
                  </p:sp>
                </p:grpSp>
                <p:pic>
                  <p:nvPicPr>
                    <p:cNvPr id="22" name="Picture 49" descr="Picture2"/>
                    <p:cNvPicPr>
                      <a:picLocks noChangeAspect="1" noChangeArrowheads="1"/>
                    </p:cNvPicPr>
                    <p:nvPr/>
                  </p:nvPicPr>
                  <p:blipFill>
                    <a:blip r:embed="rId4" cstate="print"/>
                    <a:srcRect/>
                    <a:stretch>
                      <a:fillRect/>
                    </a:stretch>
                  </p:blipFill>
                  <p:spPr bwMode="gray">
                    <a:xfrm>
                      <a:off x="584" y="1210"/>
                      <a:ext cx="823" cy="360"/>
                    </a:xfrm>
                    <a:prstGeom prst="rect">
                      <a:avLst/>
                    </a:prstGeom>
                    <a:noFill/>
                  </p:spPr>
                </p:pic>
              </p:grpSp>
              <p:sp>
                <p:nvSpPr>
                  <p:cNvPr id="14" name="Text Box 25"/>
                  <p:cNvSpPr txBox="1">
                    <a:spLocks noChangeArrowheads="1"/>
                  </p:cNvSpPr>
                  <p:nvPr/>
                </p:nvSpPr>
                <p:spPr bwMode="white">
                  <a:xfrm>
                    <a:off x="5244039" y="5713965"/>
                    <a:ext cx="767790" cy="602569"/>
                  </a:xfrm>
                  <a:prstGeom prst="rect">
                    <a:avLst/>
                  </a:prstGeom>
                  <a:noFill/>
                  <a:ln w="9525">
                    <a:noFill/>
                    <a:miter lim="800000"/>
                    <a:headEnd/>
                    <a:tailEnd/>
                  </a:ln>
                </p:spPr>
                <p:txBody>
                  <a:bodyPr wrap="square">
                    <a:spAutoFit/>
                  </a:bodyPr>
                  <a:lstStyle/>
                  <a:p>
                    <a:r>
                      <a:rPr lang="zh-CN" altLang="zh-CN" sz="2000" dirty="0">
                        <a:solidFill>
                          <a:schemeClr val="bg1"/>
                        </a:solidFill>
                      </a:rPr>
                      <a:t>神秘顾客调查</a:t>
                    </a:r>
                  </a:p>
                </p:txBody>
              </p:sp>
              <p:grpSp>
                <p:nvGrpSpPr>
                  <p:cNvPr id="15" name="Group 26"/>
                  <p:cNvGrpSpPr>
                    <a:grpSpLocks/>
                  </p:cNvGrpSpPr>
                  <p:nvPr/>
                </p:nvGrpSpPr>
                <p:grpSpPr bwMode="auto">
                  <a:xfrm>
                    <a:off x="5926130" y="4227511"/>
                    <a:ext cx="1000125" cy="977900"/>
                    <a:chOff x="480" y="1200"/>
                    <a:chExt cx="1042" cy="1019"/>
                  </a:xfrm>
                </p:grpSpPr>
                <p:grpSp>
                  <p:nvGrpSpPr>
                    <p:cNvPr id="17" name="Group 28"/>
                    <p:cNvGrpSpPr>
                      <a:grpSpLocks/>
                    </p:cNvGrpSpPr>
                    <p:nvPr/>
                  </p:nvGrpSpPr>
                  <p:grpSpPr bwMode="auto">
                    <a:xfrm>
                      <a:off x="480" y="1200"/>
                      <a:ext cx="1042" cy="1019"/>
                      <a:chOff x="480" y="1200"/>
                      <a:chExt cx="1042" cy="1019"/>
                    </a:xfrm>
                  </p:grpSpPr>
                  <p:pic>
                    <p:nvPicPr>
                      <p:cNvPr id="19" name="Picture 47" descr="circuler_1"/>
                      <p:cNvPicPr>
                        <a:picLocks noChangeAspect="1" noChangeArrowheads="1"/>
                      </p:cNvPicPr>
                      <p:nvPr/>
                    </p:nvPicPr>
                    <p:blipFill>
                      <a:blip r:embed="rId3" cstate="print"/>
                      <a:srcRect/>
                      <a:stretch>
                        <a:fillRect/>
                      </a:stretch>
                    </p:blipFill>
                    <p:spPr bwMode="gray">
                      <a:xfrm>
                        <a:off x="480" y="1200"/>
                        <a:ext cx="1042" cy="1016"/>
                      </a:xfrm>
                      <a:prstGeom prst="rect">
                        <a:avLst/>
                      </a:prstGeom>
                      <a:noFill/>
                    </p:spPr>
                  </p:pic>
                  <p:sp>
                    <p:nvSpPr>
                      <p:cNvPr id="20" name="Oval 31"/>
                      <p:cNvSpPr>
                        <a:spLocks noChangeArrowheads="1"/>
                      </p:cNvSpPr>
                      <p:nvPr/>
                    </p:nvSpPr>
                    <p:spPr bwMode="gray">
                      <a:xfrm>
                        <a:off x="480" y="1200"/>
                        <a:ext cx="1035" cy="1019"/>
                      </a:xfrm>
                      <a:prstGeom prst="ellipse">
                        <a:avLst/>
                      </a:prstGeom>
                      <a:gradFill rotWithShape="1">
                        <a:gsLst>
                          <a:gs pos="0">
                            <a:srgbClr val="38A3B2"/>
                          </a:gs>
                          <a:gs pos="50000">
                            <a:srgbClr val="1E5860"/>
                          </a:gs>
                          <a:gs pos="100000">
                            <a:srgbClr val="38A3B2"/>
                          </a:gs>
                        </a:gsLst>
                        <a:lin ang="5400000" scaled="1"/>
                      </a:gradFill>
                      <a:ln w="9525">
                        <a:noFill/>
                        <a:round/>
                        <a:headEnd/>
                        <a:tailEnd/>
                      </a:ln>
                    </p:spPr>
                    <p:txBody>
                      <a:bodyPr wrap="none" anchor="ctr"/>
                      <a:lstStyle/>
                      <a:p>
                        <a:endParaRPr lang="zh-CN" altLang="en-US" b="0">
                          <a:latin typeface="Calibri" pitchFamily="34" charset="0"/>
                          <a:ea typeface="宋体" pitchFamily="2" charset="-122"/>
                        </a:endParaRPr>
                      </a:p>
                    </p:txBody>
                  </p:sp>
                </p:grpSp>
                <p:pic>
                  <p:nvPicPr>
                    <p:cNvPr id="18" name="Picture 49" descr="Picture2"/>
                    <p:cNvPicPr>
                      <a:picLocks noChangeAspect="1" noChangeArrowheads="1"/>
                    </p:cNvPicPr>
                    <p:nvPr/>
                  </p:nvPicPr>
                  <p:blipFill>
                    <a:blip r:embed="rId4" cstate="print"/>
                    <a:srcRect/>
                    <a:stretch>
                      <a:fillRect/>
                    </a:stretch>
                  </p:blipFill>
                  <p:spPr bwMode="gray">
                    <a:xfrm>
                      <a:off x="584" y="1210"/>
                      <a:ext cx="823" cy="360"/>
                    </a:xfrm>
                    <a:prstGeom prst="rect">
                      <a:avLst/>
                    </a:prstGeom>
                    <a:noFill/>
                  </p:spPr>
                </p:pic>
              </p:grpSp>
              <p:sp>
                <p:nvSpPr>
                  <p:cNvPr id="16" name="Text Box 27"/>
                  <p:cNvSpPr txBox="1">
                    <a:spLocks noChangeArrowheads="1"/>
                  </p:cNvSpPr>
                  <p:nvPr/>
                </p:nvSpPr>
                <p:spPr bwMode="white">
                  <a:xfrm>
                    <a:off x="6048371" y="4436962"/>
                    <a:ext cx="758826" cy="602569"/>
                  </a:xfrm>
                  <a:prstGeom prst="rect">
                    <a:avLst/>
                  </a:prstGeom>
                  <a:noFill/>
                  <a:ln w="9525">
                    <a:noFill/>
                    <a:miter lim="800000"/>
                    <a:headEnd/>
                    <a:tailEnd/>
                  </a:ln>
                </p:spPr>
                <p:txBody>
                  <a:bodyPr>
                    <a:spAutoFit/>
                  </a:bodyPr>
                  <a:lstStyle/>
                  <a:p>
                    <a:pPr algn="ctr">
                      <a:spcBef>
                        <a:spcPct val="50000"/>
                      </a:spcBef>
                    </a:pPr>
                    <a:r>
                      <a:rPr lang="zh-CN" altLang="zh-CN" sz="2000" dirty="0">
                        <a:solidFill>
                          <a:schemeClr val="bg1"/>
                        </a:solidFill>
                      </a:rPr>
                      <a:t>小组座谈会</a:t>
                    </a:r>
                    <a:endParaRPr lang="zh-CN" altLang="en-US" sz="2000" dirty="0">
                      <a:solidFill>
                        <a:schemeClr val="bg1"/>
                      </a:solidFill>
                      <a:ea typeface="宋体" pitchFamily="2" charset="-122"/>
                    </a:endParaRPr>
                  </a:p>
                </p:txBody>
              </p:sp>
            </p:grpSp>
            <p:grpSp>
              <p:nvGrpSpPr>
                <p:cNvPr id="7" name="Group 18"/>
                <p:cNvGrpSpPr>
                  <a:grpSpLocks/>
                </p:cNvGrpSpPr>
                <p:nvPr/>
              </p:nvGrpSpPr>
              <p:grpSpPr bwMode="auto">
                <a:xfrm>
                  <a:off x="2357422" y="4000504"/>
                  <a:ext cx="1676400" cy="1403350"/>
                  <a:chOff x="480" y="336"/>
                  <a:chExt cx="1486" cy="884"/>
                </a:xfrm>
              </p:grpSpPr>
              <p:sp>
                <p:nvSpPr>
                  <p:cNvPr id="9" name="AutoShape 20"/>
                  <p:cNvSpPr>
                    <a:spLocks noChangeArrowheads="1"/>
                  </p:cNvSpPr>
                  <p:nvPr/>
                </p:nvSpPr>
                <p:spPr bwMode="gray">
                  <a:xfrm>
                    <a:off x="480" y="336"/>
                    <a:ext cx="1486" cy="884"/>
                  </a:xfrm>
                  <a:prstGeom prst="homePlate">
                    <a:avLst>
                      <a:gd name="adj" fmla="val 42025"/>
                    </a:avLst>
                  </a:prstGeom>
                  <a:gradFill rotWithShape="1">
                    <a:gsLst>
                      <a:gs pos="0">
                        <a:srgbClr val="ADD9DF"/>
                      </a:gs>
                      <a:gs pos="100000">
                        <a:srgbClr val="38A3B2"/>
                      </a:gs>
                    </a:gsLst>
                    <a:lin ang="18900000" scaled="1"/>
                  </a:gradFill>
                  <a:ln w="25400">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sp>
                <p:nvSpPr>
                  <p:cNvPr id="10" name="AutoShape 21"/>
                  <p:cNvSpPr>
                    <a:spLocks noChangeArrowheads="1"/>
                  </p:cNvSpPr>
                  <p:nvPr/>
                </p:nvSpPr>
                <p:spPr bwMode="gray">
                  <a:xfrm>
                    <a:off x="529" y="371"/>
                    <a:ext cx="1376" cy="811"/>
                  </a:xfrm>
                  <a:prstGeom prst="homePlate">
                    <a:avLst>
                      <a:gd name="adj" fmla="val 42385"/>
                    </a:avLst>
                  </a:prstGeom>
                  <a:gradFill rotWithShape="1">
                    <a:gsLst>
                      <a:gs pos="0">
                        <a:srgbClr val="27727C"/>
                      </a:gs>
                      <a:gs pos="100000">
                        <a:srgbClr val="38A3B2"/>
                      </a:gs>
                    </a:gsLst>
                    <a:lin ang="18900000" scaled="1"/>
                  </a:gradFill>
                  <a:ln w="12700">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grpSp>
            <p:sp>
              <p:nvSpPr>
                <p:cNvPr id="8" name="Text Box 19"/>
                <p:cNvSpPr txBox="1">
                  <a:spLocks noChangeArrowheads="1"/>
                </p:cNvSpPr>
                <p:nvPr/>
              </p:nvSpPr>
              <p:spPr bwMode="white">
                <a:xfrm>
                  <a:off x="2483945" y="4286247"/>
                  <a:ext cx="1119980" cy="830998"/>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zh-CN" altLang="zh-CN" sz="2400" dirty="0" smtClean="0">
                      <a:solidFill>
                        <a:schemeClr val="bg1"/>
                      </a:solidFill>
                    </a:rPr>
                    <a:t>客户意见调研</a:t>
                  </a:r>
                  <a:endParaRPr lang="zh-CN" altLang="en-US" sz="2400" dirty="0">
                    <a:solidFill>
                      <a:schemeClr val="bg1"/>
                    </a:solidFill>
                    <a:latin typeface="Calibri" pitchFamily="34" charset="0"/>
                    <a:ea typeface="宋体" pitchFamily="2" charset="-122"/>
                  </a:endParaRPr>
                </a:p>
              </p:txBody>
            </p:sp>
          </p:grpSp>
          <p:grpSp>
            <p:nvGrpSpPr>
              <p:cNvPr id="29" name="Group 10"/>
              <p:cNvGrpSpPr>
                <a:grpSpLocks/>
              </p:cNvGrpSpPr>
              <p:nvPr/>
            </p:nvGrpSpPr>
            <p:grpSpPr bwMode="auto">
              <a:xfrm rot="10800000" flipH="1">
                <a:off x="3995936" y="2698428"/>
                <a:ext cx="785813" cy="928687"/>
                <a:chOff x="480" y="336"/>
                <a:chExt cx="1486" cy="884"/>
              </a:xfrm>
            </p:grpSpPr>
            <p:sp>
              <p:nvSpPr>
                <p:cNvPr id="30" name="AutoShape 14"/>
                <p:cNvSpPr>
                  <a:spLocks noChangeArrowheads="1"/>
                </p:cNvSpPr>
                <p:nvPr/>
              </p:nvSpPr>
              <p:spPr bwMode="gray">
                <a:xfrm>
                  <a:off x="480" y="336"/>
                  <a:ext cx="1486" cy="884"/>
                </a:xfrm>
                <a:prstGeom prst="homePlate">
                  <a:avLst>
                    <a:gd name="adj" fmla="val 42025"/>
                  </a:avLst>
                </a:prstGeom>
                <a:gradFill rotWithShape="1">
                  <a:gsLst>
                    <a:gs pos="0">
                      <a:srgbClr val="D3A911"/>
                    </a:gs>
                    <a:gs pos="100000">
                      <a:srgbClr val="E9D386"/>
                    </a:gs>
                  </a:gsLst>
                  <a:lin ang="2700000" scaled="1"/>
                </a:gradFill>
                <a:ln w="25400">
                  <a:solidFill>
                    <a:srgbClr val="F8F8F8"/>
                  </a:solidFill>
                  <a:miter lim="800000"/>
                  <a:headEnd/>
                  <a:tailEnd/>
                </a:ln>
                <a:effectLst>
                  <a:outerShdw dist="53882" dir="2700000" algn="ctr" rotWithShape="0">
                    <a:srgbClr val="000000">
                      <a:alpha val="50000"/>
                    </a:srgbClr>
                  </a:outerShdw>
                </a:effectLst>
              </p:spPr>
              <p:txBody>
                <a:bodyPr/>
                <a:lstStyle/>
                <a:p>
                  <a:endParaRPr lang="zh-CN" altLang="en-US">
                    <a:ea typeface="宋体" pitchFamily="2" charset="-122"/>
                  </a:endParaRPr>
                </a:p>
              </p:txBody>
            </p:sp>
            <p:sp>
              <p:nvSpPr>
                <p:cNvPr id="31" name="AutoShape 15"/>
                <p:cNvSpPr>
                  <a:spLocks noChangeArrowheads="1"/>
                </p:cNvSpPr>
                <p:nvPr/>
              </p:nvSpPr>
              <p:spPr bwMode="gray">
                <a:xfrm>
                  <a:off x="531" y="372"/>
                  <a:ext cx="1375" cy="811"/>
                </a:xfrm>
                <a:prstGeom prst="homePlate">
                  <a:avLst>
                    <a:gd name="adj" fmla="val 42386"/>
                  </a:avLst>
                </a:prstGeom>
                <a:gradFill rotWithShape="1">
                  <a:gsLst>
                    <a:gs pos="0">
                      <a:srgbClr val="D3A911"/>
                    </a:gs>
                    <a:gs pos="100000">
                      <a:srgbClr val="8D710B"/>
                    </a:gs>
                  </a:gsLst>
                  <a:lin ang="2700000" scaled="1"/>
                </a:gradFill>
                <a:ln w="12700">
                  <a:solidFill>
                    <a:srgbClr val="F8F8F8"/>
                  </a:solidFill>
                  <a:miter lim="800000"/>
                  <a:headEnd/>
                  <a:tailEnd/>
                </a:ln>
                <a:effectLst>
                  <a:outerShdw dist="53882" dir="2700000" algn="ctr" rotWithShape="0">
                    <a:srgbClr val="000000">
                      <a:alpha val="50000"/>
                    </a:srgbClr>
                  </a:outerShdw>
                </a:effectLst>
              </p:spPr>
              <p:txBody>
                <a:bodyPr/>
                <a:lstStyle/>
                <a:p>
                  <a:endParaRPr lang="zh-CN" altLang="en-US">
                    <a:ea typeface="宋体" pitchFamily="2" charset="-122"/>
                  </a:endParaRPr>
                </a:p>
              </p:txBody>
            </p:sp>
          </p:grpSp>
        </p:grpSp>
        <p:grpSp>
          <p:nvGrpSpPr>
            <p:cNvPr id="32" name="矩形 42"/>
            <p:cNvGrpSpPr>
              <a:grpSpLocks/>
            </p:cNvGrpSpPr>
            <p:nvPr/>
          </p:nvGrpSpPr>
          <p:grpSpPr bwMode="auto">
            <a:xfrm>
              <a:off x="4788024" y="2412482"/>
              <a:ext cx="3164085" cy="1952622"/>
              <a:chOff x="3967" y="2385"/>
              <a:chExt cx="2129" cy="1230"/>
            </a:xfrm>
          </p:grpSpPr>
          <p:pic>
            <p:nvPicPr>
              <p:cNvPr id="33" name="Picture 11"/>
              <p:cNvPicPr>
                <a:picLocks noChangeArrowheads="1"/>
              </p:cNvPicPr>
              <p:nvPr/>
            </p:nvPicPr>
            <p:blipFill>
              <a:blip r:embed="rId5" cstate="print"/>
              <a:srcRect/>
              <a:stretch>
                <a:fillRect/>
              </a:stretch>
            </p:blipFill>
            <p:spPr bwMode="auto">
              <a:xfrm>
                <a:off x="3967" y="2385"/>
                <a:ext cx="2129" cy="1094"/>
              </a:xfrm>
              <a:prstGeom prst="rect">
                <a:avLst/>
              </a:prstGeom>
              <a:noFill/>
            </p:spPr>
          </p:pic>
          <p:sp>
            <p:nvSpPr>
              <p:cNvPr id="34" name="Text Box 12"/>
              <p:cNvSpPr txBox="1">
                <a:spLocks noChangeArrowheads="1"/>
              </p:cNvSpPr>
              <p:nvPr/>
            </p:nvSpPr>
            <p:spPr bwMode="auto">
              <a:xfrm>
                <a:off x="4236" y="2549"/>
                <a:ext cx="1715" cy="1066"/>
              </a:xfrm>
              <a:prstGeom prst="rect">
                <a:avLst/>
              </a:prstGeom>
              <a:noFill/>
              <a:ln w="9525">
                <a:noFill/>
                <a:miter lim="800000"/>
                <a:headEnd/>
                <a:tailEnd/>
              </a:ln>
            </p:spPr>
            <p:txBody>
              <a:bodyPr wrap="square">
                <a:spAutoFit/>
              </a:bodyPr>
              <a:lstStyle/>
              <a:p>
                <a:r>
                  <a:rPr lang="zh-CN" altLang="zh-CN" sz="2000" dirty="0" smtClean="0"/>
                  <a:t>①发放问卷调查现场</a:t>
                </a:r>
                <a:endParaRPr lang="en-US" altLang="zh-CN" sz="2000" dirty="0" smtClean="0"/>
              </a:p>
              <a:p>
                <a:r>
                  <a:rPr lang="zh-CN" altLang="zh-CN" sz="2000" dirty="0"/>
                  <a:t>②邮寄问卷调查</a:t>
                </a:r>
              </a:p>
              <a:p>
                <a:r>
                  <a:rPr lang="zh-CN" altLang="zh-CN" sz="2000" dirty="0"/>
                  <a:t>③网上问卷调查</a:t>
                </a:r>
              </a:p>
              <a:p>
                <a:r>
                  <a:rPr lang="zh-CN" altLang="zh-CN" sz="2000" dirty="0"/>
                  <a:t>④电话调查</a:t>
                </a:r>
              </a:p>
              <a:p>
                <a:endParaRPr lang="zh-CN" altLang="zh-CN" sz="2400" dirty="0"/>
              </a:p>
            </p:txBody>
          </p:sp>
        </p:grpSp>
      </p:grpSp>
      <p:sp>
        <p:nvSpPr>
          <p:cNvPr id="37"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b="1" dirty="0" smtClean="0">
                <a:latin typeface="+mj-ea"/>
                <a:ea typeface="+mj-ea"/>
              </a:rPr>
              <a:t>（二）</a:t>
            </a:r>
            <a:r>
              <a:rPr lang="zh-CN" altLang="zh-CN" sz="2800" b="1" dirty="0" smtClean="0">
                <a:latin typeface="+mj-ea"/>
                <a:ea typeface="+mj-ea"/>
              </a:rPr>
              <a:t>顾客抱怨或投诉率</a:t>
            </a:r>
            <a:endParaRPr lang="en-US" altLang="zh-CN" sz="2800" b="1" dirty="0" smtClean="0">
              <a:latin typeface="+mj-ea"/>
              <a:ea typeface="+mj-ea"/>
            </a:endParaRPr>
          </a:p>
          <a:p>
            <a:pPr>
              <a:buNone/>
            </a:pPr>
            <a:r>
              <a:rPr lang="en-US" altLang="zh-CN" sz="2200" dirty="0" smtClean="0"/>
              <a:t>             </a:t>
            </a:r>
            <a:r>
              <a:rPr lang="zh-CN" altLang="zh-CN" sz="2200" dirty="0" smtClean="0"/>
              <a:t>每个企业应建立由营销部门为主导的顾客抱怨的情报系统。除了设立专人随时收集和牵头处理来自顾客的抱怨外，还应建立一种机制，提供必要的资源，注意收集来自营销人员、经销商或服务、新闻媒体和相关营销新闻发布会顾客反馈的信息，有时甚至是竞争对手的经销商等反映出来的顾客意见。</a:t>
            </a:r>
          </a:p>
          <a:p>
            <a:r>
              <a:rPr lang="zh-CN" altLang="en-US" sz="2800" b="1" dirty="0" smtClean="0">
                <a:latin typeface="+mj-ea"/>
                <a:ea typeface="+mj-ea"/>
              </a:rPr>
              <a:t>（三）</a:t>
            </a:r>
            <a:r>
              <a:rPr lang="zh-CN" altLang="zh-CN" sz="2800" b="1" dirty="0" smtClean="0">
                <a:latin typeface="+mj-ea"/>
                <a:ea typeface="+mj-ea"/>
              </a:rPr>
              <a:t>企业的内部营销数据分析报告</a:t>
            </a:r>
            <a:endParaRPr lang="en-US" altLang="zh-CN" sz="2800" b="1" dirty="0" smtClean="0">
              <a:latin typeface="+mj-ea"/>
              <a:ea typeface="+mj-ea"/>
            </a:endParaRPr>
          </a:p>
          <a:p>
            <a:pPr>
              <a:buNone/>
            </a:pPr>
            <a:r>
              <a:rPr lang="en-US" altLang="zh-CN" dirty="0" smtClean="0"/>
              <a:t>            </a:t>
            </a:r>
            <a:r>
              <a:rPr lang="zh-CN" altLang="zh-CN" sz="2200" dirty="0" smtClean="0"/>
              <a:t>有不少的顾客对企业或产品的不满并不发出明确的抱怨信息，而代之以买竞争对手的产品。这种情形下，通过企业内部的营销部门的营业分析将是一个重要的、间接的信息来源。这种营销分析报告作为对顾客潜在或隐形抱怨的信息反馈，其中应有顾客群的变化，尤其是较大客户的变更的重要内容。</a:t>
            </a:r>
          </a:p>
          <a:p>
            <a:endParaRPr lang="zh-CN" altLang="en-US" dirty="0"/>
          </a:p>
        </p:txBody>
      </p:sp>
      <p:sp>
        <p:nvSpPr>
          <p:cNvPr id="4"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五、提高客户满意度的途径</a:t>
            </a:r>
            <a:endParaRPr lang="zh-CN" altLang="zh-CN" sz="2800" dirty="0" smtClean="0">
              <a:latin typeface="+mj-ea"/>
              <a:ea typeface="+mj-ea"/>
            </a:endParaRPr>
          </a:p>
          <a:p>
            <a:r>
              <a:rPr lang="zh-CN" altLang="zh-CN" sz="2800" b="1" dirty="0" smtClean="0">
                <a:latin typeface="+mj-ea"/>
                <a:ea typeface="+mj-ea"/>
              </a:rPr>
              <a:t>（一）提高客户实际感受获得值</a:t>
            </a:r>
            <a:r>
              <a:rPr lang="en-US" altLang="zh-CN" sz="2800" b="1" dirty="0" smtClean="0">
                <a:latin typeface="+mj-ea"/>
                <a:ea typeface="+mj-ea"/>
              </a:rPr>
              <a:t> </a:t>
            </a:r>
            <a:endParaRPr lang="zh-CN" altLang="zh-CN" sz="2800" dirty="0" smtClean="0">
              <a:latin typeface="+mj-ea"/>
              <a:ea typeface="+mj-ea"/>
            </a:endParaRPr>
          </a:p>
          <a:p>
            <a:r>
              <a:rPr lang="zh-CN" altLang="zh-CN" sz="2800" b="1" dirty="0" smtClean="0">
                <a:latin typeface="+mj-ea"/>
                <a:ea typeface="+mj-ea"/>
              </a:rPr>
              <a:t>（二）降低客户期望值</a:t>
            </a:r>
            <a:r>
              <a:rPr lang="en-US" altLang="zh-CN" sz="2800" b="1" dirty="0" smtClean="0">
                <a:latin typeface="+mj-ea"/>
                <a:ea typeface="+mj-ea"/>
              </a:rPr>
              <a:t> </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了解客户期望值</a:t>
            </a:r>
          </a:p>
          <a:p>
            <a:r>
              <a:rPr lang="en-US" altLang="zh-CN" sz="2800" dirty="0" smtClean="0">
                <a:latin typeface="+mj-ea"/>
                <a:ea typeface="+mj-ea"/>
              </a:rPr>
              <a:t>2.</a:t>
            </a:r>
            <a:r>
              <a:rPr lang="zh-CN" altLang="zh-CN" sz="2800" dirty="0" smtClean="0">
                <a:latin typeface="+mj-ea"/>
                <a:ea typeface="+mj-ea"/>
              </a:rPr>
              <a:t>根据客户期望值进行自我调整</a:t>
            </a:r>
          </a:p>
          <a:p>
            <a:r>
              <a:rPr lang="en-US" altLang="zh-CN" sz="2800" dirty="0" smtClean="0">
                <a:latin typeface="+mj-ea"/>
                <a:ea typeface="+mj-ea"/>
              </a:rPr>
              <a:t>3.</a:t>
            </a:r>
            <a:r>
              <a:rPr lang="zh-CN" altLang="zh-CN" sz="2800" dirty="0" smtClean="0">
                <a:latin typeface="+mj-ea"/>
                <a:ea typeface="+mj-ea"/>
              </a:rPr>
              <a:t>提前告知以调整客户期望值</a:t>
            </a:r>
          </a:p>
          <a:p>
            <a:endParaRPr lang="zh-CN" altLang="en-US" dirty="0"/>
          </a:p>
        </p:txBody>
      </p:sp>
      <p:pic>
        <p:nvPicPr>
          <p:cNvPr id="2051" name="Picture 3" descr="C:\Documents and Settings\Administrator\Local Settings\Temporary Internet Files\Content.IE5\04D1U72Y\MC900343223[1].wmf"/>
          <p:cNvPicPr>
            <a:picLocks noChangeAspect="1" noChangeArrowheads="1"/>
          </p:cNvPicPr>
          <p:nvPr/>
        </p:nvPicPr>
        <p:blipFill>
          <a:blip r:embed="rId2" cstate="print"/>
          <a:srcRect/>
          <a:stretch>
            <a:fillRect/>
          </a:stretch>
        </p:blipFill>
        <p:spPr bwMode="auto">
          <a:xfrm>
            <a:off x="7020272" y="4653136"/>
            <a:ext cx="1254125" cy="1800225"/>
          </a:xfrm>
          <a:prstGeom prst="rect">
            <a:avLst/>
          </a:prstGeom>
          <a:noFill/>
        </p:spPr>
      </p:pic>
      <p:sp>
        <p:nvSpPr>
          <p:cNvPr id="5" name="标题 1"/>
          <p:cNvSpPr>
            <a:spLocks noGrp="1"/>
          </p:cNvSpPr>
          <p:nvPr>
            <p:ph type="title"/>
          </p:nvPr>
        </p:nvSpPr>
        <p:spPr>
          <a:xfrm>
            <a:off x="609600" y="1196752"/>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客户满意度</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cdb2004207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1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3.xml><?xml version="1.0" encoding="utf-8"?>
<a:theme xmlns:a="http://schemas.openxmlformats.org/drawingml/2006/main" name="2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4.xml><?xml version="1.0" encoding="utf-8"?>
<a:theme xmlns:a="http://schemas.openxmlformats.org/drawingml/2006/main" name="3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5.xml><?xml version="1.0" encoding="utf-8"?>
<a:theme xmlns:a="http://schemas.openxmlformats.org/drawingml/2006/main" name="4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第四章  大客户管理</Template>
  <TotalTime>221</TotalTime>
  <Words>1764</Words>
  <Application>Microsoft Office PowerPoint</Application>
  <PresentationFormat>全屏显示(4:3)</PresentationFormat>
  <Paragraphs>170</Paragraphs>
  <Slides>24</Slides>
  <Notes>2</Notes>
  <HiddenSlides>0</HiddenSlides>
  <MMClips>0</MMClips>
  <ScaleCrop>false</ScaleCrop>
  <HeadingPairs>
    <vt:vector size="4" baseType="variant">
      <vt:variant>
        <vt:lpstr>主题</vt:lpstr>
      </vt:variant>
      <vt:variant>
        <vt:i4>5</vt:i4>
      </vt:variant>
      <vt:variant>
        <vt:lpstr>幻灯片标题</vt:lpstr>
      </vt:variant>
      <vt:variant>
        <vt:i4>24</vt:i4>
      </vt:variant>
    </vt:vector>
  </HeadingPairs>
  <TitlesOfParts>
    <vt:vector size="29" baseType="lpstr">
      <vt:lpstr>cdb2004207l</vt:lpstr>
      <vt:lpstr>1_cdb2004207l</vt:lpstr>
      <vt:lpstr>2_cdb2004207l</vt:lpstr>
      <vt:lpstr>3_cdb2004207l</vt:lpstr>
      <vt:lpstr>4_cdb2004207l</vt:lpstr>
      <vt:lpstr>第五章  客户满意管理 </vt:lpstr>
      <vt:lpstr>第五章  客户满意管理 </vt:lpstr>
      <vt:lpstr>第一节  客户满意度 </vt:lpstr>
      <vt:lpstr>第一节  客户满意度 </vt:lpstr>
      <vt:lpstr>第一节  客户满意度 </vt:lpstr>
      <vt:lpstr>第一节  客户满意度 </vt:lpstr>
      <vt:lpstr>第一节  客户满意度 </vt:lpstr>
      <vt:lpstr>第一节  客户满意度 </vt:lpstr>
      <vt:lpstr>第一节  客户满意度 </vt:lpstr>
      <vt:lpstr>第二节  产品满意管理 </vt:lpstr>
      <vt:lpstr>第二节  产品满意管理 </vt:lpstr>
      <vt:lpstr>第二节  产品满意管理 </vt:lpstr>
      <vt:lpstr>第二节  产品满意管理 </vt:lpstr>
      <vt:lpstr>第二节  产品满意管理 </vt:lpstr>
      <vt:lpstr>第三节  服务满意管理 </vt:lpstr>
      <vt:lpstr>第三节  服务满意管理 </vt:lpstr>
      <vt:lpstr>第三节  服务满意管理 </vt:lpstr>
      <vt:lpstr>第三节  服务满意管理 </vt:lpstr>
      <vt:lpstr>第四节  正确认识和处理客户的不满与抱怨 </vt:lpstr>
      <vt:lpstr>第四节  正确认识和处理客户的不满与抱怨 </vt:lpstr>
      <vt:lpstr>第四节  正确认识和处理客户的不满与抱怨 </vt:lpstr>
      <vt:lpstr>第四节  正确认识和处理客户的不满与抱怨 </vt:lpstr>
      <vt:lpstr>第四节  正确认识和处理客户的不满与抱怨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SunPi</dc:creator>
  <cp:lastModifiedBy>USER</cp:lastModifiedBy>
  <cp:revision>58</cp:revision>
  <dcterms:created xsi:type="dcterms:W3CDTF">2011-07-15T08:14:20Z</dcterms:created>
  <dcterms:modified xsi:type="dcterms:W3CDTF">2013-02-17T02:32:53Z</dcterms:modified>
</cp:coreProperties>
</file>