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9"/>
  </p:notesMasterIdLst>
  <p:sldIdLst>
    <p:sldId id="256" r:id="rId6"/>
    <p:sldId id="285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3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4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985" autoAdjust="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6DE25-2D2A-4822-9CEC-10FA3E37C196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56078-F965-4640-A362-CBBB38EBF1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56078-F965-4640-A362-CBBB38EBF12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56078-F965-4640-A362-CBBB38EBF12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75C3E2-312F-4EA3-B987-63F9D894A7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F80ABAF-ACA4-4F9F-862B-CCE65D198308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75C3E2-312F-4EA3-B987-63F9D894A7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F80ABAF-ACA4-4F9F-862B-CCE65D198308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57975" y="930275"/>
            <a:ext cx="2066925" cy="53943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48375" cy="53943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75C3E2-312F-4EA3-B987-63F9D894A7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F80ABAF-ACA4-4F9F-862B-CCE65D198308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75C3E2-312F-4EA3-B987-63F9D894A7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F80ABAF-ACA4-4F9F-862B-CCE65D198308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57975" y="930275"/>
            <a:ext cx="2066925" cy="53943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48375" cy="53943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75C3E2-312F-4EA3-B987-63F9D894A7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F80ABAF-ACA4-4F9F-862B-CCE65D198308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57975" y="930275"/>
            <a:ext cx="2066925" cy="53943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48375" cy="53943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‹#›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‹#›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‹#›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‹#›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‹#›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‹#›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75C3E2-312F-4EA3-B987-63F9D894A7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F80ABAF-ACA4-4F9F-862B-CCE65D198308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‹#›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‹#›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‹#›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‹#›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57975" y="930275"/>
            <a:ext cx="2066925" cy="53943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48375" cy="53943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‹#›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75C3E2-312F-4EA3-B987-63F9D894A7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F80ABAF-ACA4-4F9F-862B-CCE65D198308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57975" y="930275"/>
            <a:ext cx="2066925" cy="53943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48375" cy="53943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75C3E2-312F-4EA3-B987-63F9D894A7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F80ABAF-ACA4-4F9F-862B-CCE65D198308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75C3E2-312F-4EA3-B987-63F9D894A7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F80ABAF-ACA4-4F9F-862B-CCE65D198308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75C3E2-312F-4EA3-B987-63F9D894A7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F80ABAF-ACA4-4F9F-862B-CCE65D198308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75C3E2-312F-4EA3-B987-63F9D894A7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F80ABAF-ACA4-4F9F-862B-CCE65D198308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ject 10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01675"/>
            <a:ext cx="9144000" cy="822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a typeface="宋体" pitchFamily="2" charset="-122"/>
              </a:defRPr>
            </a:lvl1pPr>
          </a:lstStyle>
          <a:p>
            <a:fld id="{2275C3E2-312F-4EA3-B987-63F9D894A7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a typeface="宋体" pitchFamily="2" charset="-122"/>
              </a:defRPr>
            </a:lvl1pPr>
          </a:lstStyle>
          <a:p>
            <a:fld id="{2F80ABAF-ACA4-4F9F-862B-CCE65D198308}" type="datetimeFigureOut">
              <a:rPr lang="zh-CN" altLang="en-US" smtClean="0"/>
              <a:pPr/>
              <a:t>2013-2-17</a:t>
            </a:fld>
            <a:endParaRPr lang="zh-CN" altLang="en-US"/>
          </a:p>
        </p:txBody>
      </p:sp>
      <p:pic>
        <p:nvPicPr>
          <p:cNvPr id="1033" name="Picture 104" descr="p12_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77200" y="439738"/>
            <a:ext cx="774700" cy="5905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41719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gray">
          <a:xfrm>
            <a:off x="-9525" y="914400"/>
            <a:ext cx="9153525" cy="74613"/>
          </a:xfrm>
          <a:prstGeom prst="rect">
            <a:avLst/>
          </a:prstGeom>
          <a:gradFill rotWithShape="1">
            <a:gsLst>
              <a:gs pos="0">
                <a:srgbClr val="8BBDE3"/>
              </a:gs>
              <a:gs pos="50000">
                <a:srgbClr val="D8E9F6"/>
              </a:gs>
              <a:gs pos="100000">
                <a:srgbClr val="8BBDE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5750" y="3071813"/>
            <a:ext cx="1143000" cy="1100137"/>
            <a:chOff x="5072066" y="3143248"/>
            <a:chExt cx="2005013" cy="2171712"/>
          </a:xfrm>
        </p:grpSpPr>
        <p:sp>
          <p:nvSpPr>
            <p:cNvPr id="5129" name="Oval 9"/>
            <p:cNvSpPr>
              <a:spLocks noChangeArrowheads="1"/>
            </p:cNvSpPr>
            <p:nvPr/>
          </p:nvSpPr>
          <p:spPr bwMode="gray">
            <a:xfrm>
              <a:off x="5715342" y="4857427"/>
              <a:ext cx="1219716" cy="457533"/>
            </a:xfrm>
            <a:prstGeom prst="ellipse">
              <a:avLst/>
            </a:prstGeom>
            <a:solidFill>
              <a:srgbClr val="000000">
                <a:alpha val="67842"/>
              </a:srgb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>
                <a:ea typeface="宋体" pitchFamily="2" charset="-122"/>
              </a:endParaRPr>
            </a:p>
          </p:txBody>
        </p:sp>
        <p:pic>
          <p:nvPicPr>
            <p:cNvPr id="5130" name="Picture 7" descr="glabal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072066" y="3143248"/>
              <a:ext cx="2005013" cy="2057400"/>
            </a:xfrm>
            <a:prstGeom prst="rect">
              <a:avLst/>
            </a:prstGeom>
            <a:noFill/>
          </p:spPr>
        </p:pic>
      </p:grp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Object 10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01675"/>
            <a:ext cx="9144000" cy="822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149" name="Picture 104" descr="p12_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77200" y="439738"/>
            <a:ext cx="774700" cy="590550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001000" y="214313"/>
            <a:ext cx="857250" cy="957262"/>
            <a:chOff x="5072066" y="3143248"/>
            <a:chExt cx="2005013" cy="2171712"/>
          </a:xfrm>
        </p:grpSpPr>
        <p:sp>
          <p:nvSpPr>
            <p:cNvPr id="6153" name="Oval 9"/>
            <p:cNvSpPr>
              <a:spLocks noChangeArrowheads="1"/>
            </p:cNvSpPr>
            <p:nvPr/>
          </p:nvSpPr>
          <p:spPr bwMode="gray">
            <a:xfrm>
              <a:off x="5714414" y="4857569"/>
              <a:ext cx="1221572" cy="457391"/>
            </a:xfrm>
            <a:prstGeom prst="ellipse">
              <a:avLst/>
            </a:prstGeom>
            <a:solidFill>
              <a:srgbClr val="000000">
                <a:alpha val="67842"/>
              </a:srgb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>
                <a:ea typeface="宋体" pitchFamily="2" charset="-122"/>
              </a:endParaRPr>
            </a:p>
          </p:txBody>
        </p:sp>
        <p:pic>
          <p:nvPicPr>
            <p:cNvPr id="6154" name="Picture 7" descr="glabal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072066" y="3143248"/>
              <a:ext cx="2005013" cy="2057400"/>
            </a:xfrm>
            <a:prstGeom prst="rect">
              <a:avLst/>
            </a:prstGeom>
            <a:noFill/>
          </p:spPr>
        </p:pic>
      </p:grp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trips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Object 10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01675"/>
            <a:ext cx="9144000" cy="822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173" name="Picture 104" descr="p12_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77200" y="439738"/>
            <a:ext cx="774700" cy="590550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a typeface="宋体" pitchFamily="2" charset="-122"/>
              </a:defRPr>
            </a:lvl1pPr>
          </a:lstStyle>
          <a:p>
            <a:r>
              <a:rPr lang="en-US" altLang="zh-CN"/>
              <a:t>‹#›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a typeface="宋体" pitchFamily="2" charset="-122"/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trips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Object 10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01675"/>
            <a:ext cx="9144000" cy="822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8197" name="Picture 104" descr="p12_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77200" y="439738"/>
            <a:ext cx="774700" cy="590550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001000" y="214313"/>
            <a:ext cx="857250" cy="957262"/>
            <a:chOff x="5072066" y="3143248"/>
            <a:chExt cx="2005013" cy="2171712"/>
          </a:xfrm>
        </p:grpSpPr>
        <p:sp>
          <p:nvSpPr>
            <p:cNvPr id="8201" name="Oval 9"/>
            <p:cNvSpPr>
              <a:spLocks noChangeArrowheads="1"/>
            </p:cNvSpPr>
            <p:nvPr/>
          </p:nvSpPr>
          <p:spPr bwMode="gray">
            <a:xfrm>
              <a:off x="5714414" y="4857569"/>
              <a:ext cx="1221572" cy="457391"/>
            </a:xfrm>
            <a:prstGeom prst="ellipse">
              <a:avLst/>
            </a:prstGeom>
            <a:solidFill>
              <a:srgbClr val="000000">
                <a:alpha val="67842"/>
              </a:srgb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>
                <a:ea typeface="宋体" pitchFamily="2" charset="-122"/>
              </a:endParaRPr>
            </a:p>
          </p:txBody>
        </p:sp>
        <p:pic>
          <p:nvPicPr>
            <p:cNvPr id="8202" name="Picture 7" descr="glabal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072066" y="3143248"/>
              <a:ext cx="2005013" cy="2057400"/>
            </a:xfrm>
            <a:prstGeom prst="rect">
              <a:avLst/>
            </a:prstGeom>
            <a:noFill/>
          </p:spPr>
        </p:pic>
      </p:grp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strips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936104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第四章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大客户管理</a:t>
            </a:r>
            <a:br>
              <a:rPr lang="zh-CN" altLang="zh-CN" sz="4000" dirty="0" smtClean="0">
                <a:latin typeface="+mj-ea"/>
              </a:rPr>
            </a:br>
            <a:endParaRPr lang="zh-CN" altLang="en-US" sz="4000" dirty="0">
              <a:latin typeface="+mj-ea"/>
            </a:endParaRPr>
          </a:p>
        </p:txBody>
      </p:sp>
      <p:grpSp>
        <p:nvGrpSpPr>
          <p:cNvPr id="39" name="Group 39"/>
          <p:cNvGrpSpPr>
            <a:grpSpLocks/>
          </p:cNvGrpSpPr>
          <p:nvPr/>
        </p:nvGrpSpPr>
        <p:grpSpPr bwMode="auto">
          <a:xfrm>
            <a:off x="467544" y="2308448"/>
            <a:ext cx="8675686" cy="3352800"/>
            <a:chOff x="385" y="1389"/>
            <a:chExt cx="5465" cy="2112"/>
          </a:xfrm>
        </p:grpSpPr>
        <p:sp>
          <p:nvSpPr>
            <p:cNvPr id="40" name="AutoShape 5"/>
            <p:cNvSpPr>
              <a:spLocks noChangeArrowheads="1"/>
            </p:cNvSpPr>
            <p:nvPr/>
          </p:nvSpPr>
          <p:spPr bwMode="gray">
            <a:xfrm>
              <a:off x="385" y="1389"/>
              <a:ext cx="2536" cy="2112"/>
            </a:xfrm>
            <a:custGeom>
              <a:avLst/>
              <a:gdLst>
                <a:gd name="T0" fmla="*/ 2034949 w 21600"/>
                <a:gd name="T1" fmla="*/ 0 h 21600"/>
                <a:gd name="T2" fmla="*/ 595976 w 21600"/>
                <a:gd name="T3" fmla="*/ 596042 h 21600"/>
                <a:gd name="T4" fmla="*/ 0 w 21600"/>
                <a:gd name="T5" fmla="*/ 2035175 h 21600"/>
                <a:gd name="T6" fmla="*/ 595976 w 21600"/>
                <a:gd name="T7" fmla="*/ 3474308 h 21600"/>
                <a:gd name="T8" fmla="*/ 2034949 w 21600"/>
                <a:gd name="T9" fmla="*/ 4070350 h 21600"/>
                <a:gd name="T10" fmla="*/ 3473921 w 21600"/>
                <a:gd name="T11" fmla="*/ 3474308 h 21600"/>
                <a:gd name="T12" fmla="*/ 4069897 w 21600"/>
                <a:gd name="T13" fmla="*/ 2035175 h 21600"/>
                <a:gd name="T14" fmla="*/ 3473921 w 21600"/>
                <a:gd name="T15" fmla="*/ 59604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50" y="10800"/>
                  </a:moveTo>
                  <a:cubicBezTo>
                    <a:pt x="1950" y="15688"/>
                    <a:pt x="5912" y="19650"/>
                    <a:pt x="10800" y="19650"/>
                  </a:cubicBezTo>
                  <a:cubicBezTo>
                    <a:pt x="15688" y="19650"/>
                    <a:pt x="19650" y="15688"/>
                    <a:pt x="19650" y="10800"/>
                  </a:cubicBezTo>
                  <a:cubicBezTo>
                    <a:pt x="19650" y="5912"/>
                    <a:pt x="15688" y="1950"/>
                    <a:pt x="10800" y="1950"/>
                  </a:cubicBezTo>
                  <a:cubicBezTo>
                    <a:pt x="5912" y="1950"/>
                    <a:pt x="1950" y="5912"/>
                    <a:pt x="195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4EA7EA">
                    <a:alpha val="60001"/>
                  </a:srgbClr>
                </a:gs>
                <a:gs pos="50000">
                  <a:srgbClr val="C7E3F8">
                    <a:alpha val="60001"/>
                  </a:srgbClr>
                </a:gs>
                <a:gs pos="100000">
                  <a:srgbClr val="4EA7EA">
                    <a:alpha val="60001"/>
                  </a:srgbClr>
                </a:gs>
              </a:gsLst>
              <a:lin ang="18900000" scaled="1"/>
            </a:gradFill>
            <a:ln w="76200">
              <a:solidFill>
                <a:srgbClr val="5F5F5F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black">
            <a:xfrm>
              <a:off x="975" y="2235"/>
              <a:ext cx="128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zh-CN" altLang="en-US" sz="3600" b="1" dirty="0"/>
                <a:t>学习目标</a:t>
              </a:r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black">
            <a:xfrm>
              <a:off x="2785" y="1485"/>
              <a:ext cx="249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zh-CN" altLang="zh-CN" sz="2000" dirty="0"/>
                <a:t>了解大客户的概念</a:t>
              </a:r>
              <a:endParaRPr lang="zh-CN" altLang="en-US" sz="2000" b="1" dirty="0"/>
            </a:p>
          </p:txBody>
        </p:sp>
        <p:sp>
          <p:nvSpPr>
            <p:cNvPr id="43" name="Text Box 8"/>
            <p:cNvSpPr txBox="1">
              <a:spLocks noChangeArrowheads="1"/>
            </p:cNvSpPr>
            <p:nvPr/>
          </p:nvSpPr>
          <p:spPr bwMode="black">
            <a:xfrm>
              <a:off x="2881" y="3069"/>
              <a:ext cx="25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zh-CN" sz="2000" dirty="0"/>
                <a:t>熟悉为大客户服务的方法和程序</a:t>
              </a:r>
            </a:p>
          </p:txBody>
        </p:sp>
        <p:grpSp>
          <p:nvGrpSpPr>
            <p:cNvPr id="44" name="Group 9"/>
            <p:cNvGrpSpPr>
              <a:grpSpLocks/>
            </p:cNvGrpSpPr>
            <p:nvPr/>
          </p:nvGrpSpPr>
          <p:grpSpPr bwMode="auto">
            <a:xfrm>
              <a:off x="2390" y="1527"/>
              <a:ext cx="301" cy="245"/>
              <a:chOff x="480" y="1200"/>
              <a:chExt cx="1042" cy="1019"/>
            </a:xfrm>
          </p:grpSpPr>
          <p:grpSp>
            <p:nvGrpSpPr>
              <p:cNvPr id="70" name="Group 10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72" name="Picture 35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</p:spPr>
            </p:pic>
            <p:sp>
              <p:nvSpPr>
                <p:cNvPr id="73" name="Oval 12"/>
                <p:cNvSpPr>
                  <a:spLocks noChangeArrowheads="1"/>
                </p:cNvSpPr>
                <p:nvPr/>
              </p:nvSpPr>
              <p:spPr bwMode="gray">
                <a:xfrm>
                  <a:off x="480" y="1202"/>
                  <a:ext cx="1036" cy="10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55ADA">
                        <a:alpha val="54999"/>
                      </a:srgbClr>
                    </a:gs>
                    <a:gs pos="50000">
                      <a:srgbClr val="3E2A65">
                        <a:alpha val="89998"/>
                      </a:srgbClr>
                    </a:gs>
                    <a:gs pos="100000">
                      <a:srgbClr val="855ADA">
                        <a:alpha val="54999"/>
                      </a:srgbClr>
                    </a:gs>
                  </a:gsLst>
                  <a:lin ang="5400000" scaled="1"/>
                </a:gradFill>
                <a:ln w="50800">
                  <a:solidFill>
                    <a:srgbClr val="5F5F5F">
                      <a:alpha val="20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zh-CN" altLang="zh-CN" sz="1800"/>
                </a:p>
              </p:txBody>
            </p:sp>
          </p:grpSp>
          <p:pic>
            <p:nvPicPr>
              <p:cNvPr id="71" name="Picture 37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</p:spPr>
          </p:pic>
        </p:grpSp>
        <p:grpSp>
          <p:nvGrpSpPr>
            <p:cNvPr id="45" name="Group 14"/>
            <p:cNvGrpSpPr>
              <a:grpSpLocks/>
            </p:cNvGrpSpPr>
            <p:nvPr/>
          </p:nvGrpSpPr>
          <p:grpSpPr bwMode="auto">
            <a:xfrm>
              <a:off x="2673" y="1870"/>
              <a:ext cx="301" cy="244"/>
              <a:chOff x="480" y="1200"/>
              <a:chExt cx="1042" cy="1018"/>
            </a:xfrm>
          </p:grpSpPr>
          <p:grpSp>
            <p:nvGrpSpPr>
              <p:cNvPr id="66" name="Group 15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8"/>
                <a:chOff x="480" y="1200"/>
                <a:chExt cx="1042" cy="1018"/>
              </a:xfrm>
            </p:grpSpPr>
            <p:pic>
              <p:nvPicPr>
                <p:cNvPr id="68" name="Picture 40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</p:spPr>
            </p:pic>
            <p:sp>
              <p:nvSpPr>
                <p:cNvPr id="69" name="Oval 17"/>
                <p:cNvSpPr>
                  <a:spLocks noChangeArrowheads="1"/>
                </p:cNvSpPr>
                <p:nvPr/>
              </p:nvSpPr>
              <p:spPr bwMode="gray">
                <a:xfrm>
                  <a:off x="480" y="1201"/>
                  <a:ext cx="1036" cy="10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99FF">
                        <a:alpha val="54999"/>
                      </a:srgbClr>
                    </a:gs>
                    <a:gs pos="50000">
                      <a:srgbClr val="474776">
                        <a:alpha val="89998"/>
                      </a:srgbClr>
                    </a:gs>
                    <a:gs pos="100000">
                      <a:srgbClr val="9999FF">
                        <a:alpha val="54999"/>
                      </a:srgbClr>
                    </a:gs>
                  </a:gsLst>
                  <a:lin ang="5400000" scaled="1"/>
                </a:gradFill>
                <a:ln w="50800">
                  <a:solidFill>
                    <a:srgbClr val="5F5F5F">
                      <a:alpha val="20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zh-CN" altLang="zh-CN" sz="1800"/>
                </a:p>
              </p:txBody>
            </p:sp>
          </p:grpSp>
          <p:pic>
            <p:nvPicPr>
              <p:cNvPr id="67" name="Picture 42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</p:spPr>
          </p:pic>
        </p:grpSp>
        <p:grpSp>
          <p:nvGrpSpPr>
            <p:cNvPr id="46" name="Group 19"/>
            <p:cNvGrpSpPr>
              <a:grpSpLocks/>
            </p:cNvGrpSpPr>
            <p:nvPr/>
          </p:nvGrpSpPr>
          <p:grpSpPr bwMode="auto">
            <a:xfrm>
              <a:off x="2768" y="2258"/>
              <a:ext cx="301" cy="244"/>
              <a:chOff x="480" y="1200"/>
              <a:chExt cx="1042" cy="1017"/>
            </a:xfrm>
          </p:grpSpPr>
          <p:grpSp>
            <p:nvGrpSpPr>
              <p:cNvPr id="62" name="Group 20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7"/>
                <a:chOff x="480" y="1200"/>
                <a:chExt cx="1042" cy="1017"/>
              </a:xfrm>
            </p:grpSpPr>
            <p:pic>
              <p:nvPicPr>
                <p:cNvPr id="64" name="Picture 45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</p:spPr>
            </p:pic>
            <p:sp>
              <p:nvSpPr>
                <p:cNvPr id="65" name="Oval 22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6" cy="10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3C052">
                        <a:alpha val="54999"/>
                      </a:srgbClr>
                    </a:gs>
                    <a:gs pos="50000">
                      <a:srgbClr val="445926">
                        <a:alpha val="89998"/>
                      </a:srgbClr>
                    </a:gs>
                    <a:gs pos="100000">
                      <a:srgbClr val="93C052">
                        <a:alpha val="54999"/>
                      </a:srgbClr>
                    </a:gs>
                  </a:gsLst>
                  <a:lin ang="5400000" scaled="1"/>
                </a:gradFill>
                <a:ln w="50800">
                  <a:solidFill>
                    <a:srgbClr val="5F5F5F">
                      <a:alpha val="20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zh-CN" altLang="zh-CN" sz="1800"/>
                </a:p>
              </p:txBody>
            </p:sp>
          </p:grpSp>
          <p:pic>
            <p:nvPicPr>
              <p:cNvPr id="63" name="Picture 47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</p:spPr>
          </p:pic>
        </p:grpSp>
        <p:grpSp>
          <p:nvGrpSpPr>
            <p:cNvPr id="47" name="Group 24"/>
            <p:cNvGrpSpPr>
              <a:grpSpLocks/>
            </p:cNvGrpSpPr>
            <p:nvPr/>
          </p:nvGrpSpPr>
          <p:grpSpPr bwMode="auto">
            <a:xfrm>
              <a:off x="2694" y="2651"/>
              <a:ext cx="300" cy="244"/>
              <a:chOff x="480" y="1200"/>
              <a:chExt cx="1042" cy="1018"/>
            </a:xfrm>
          </p:grpSpPr>
          <p:grpSp>
            <p:nvGrpSpPr>
              <p:cNvPr id="58" name="Group 25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8"/>
                <a:chOff x="480" y="1200"/>
                <a:chExt cx="1042" cy="1018"/>
              </a:xfrm>
            </p:grpSpPr>
            <p:pic>
              <p:nvPicPr>
                <p:cNvPr id="60" name="Picture 50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</p:spPr>
            </p:pic>
            <p:sp>
              <p:nvSpPr>
                <p:cNvPr id="61" name="Oval 27"/>
                <p:cNvSpPr>
                  <a:spLocks noChangeArrowheads="1"/>
                </p:cNvSpPr>
                <p:nvPr/>
              </p:nvSpPr>
              <p:spPr bwMode="gray">
                <a:xfrm>
                  <a:off x="481" y="1201"/>
                  <a:ext cx="1033" cy="10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EA7EA">
                        <a:alpha val="54999"/>
                      </a:srgbClr>
                    </a:gs>
                    <a:gs pos="50000">
                      <a:srgbClr val="244D6C">
                        <a:alpha val="89998"/>
                      </a:srgbClr>
                    </a:gs>
                    <a:gs pos="100000">
                      <a:srgbClr val="4EA7EA">
                        <a:alpha val="54999"/>
                      </a:srgbClr>
                    </a:gs>
                  </a:gsLst>
                  <a:lin ang="5400000" scaled="1"/>
                </a:gradFill>
                <a:ln w="57150">
                  <a:solidFill>
                    <a:srgbClr val="5F5F5F">
                      <a:alpha val="20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zh-CN" altLang="zh-CN" sz="1800"/>
                </a:p>
              </p:txBody>
            </p:sp>
          </p:grpSp>
          <p:pic>
            <p:nvPicPr>
              <p:cNvPr id="59" name="Picture 52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</p:spPr>
          </p:pic>
        </p:grpSp>
        <p:grpSp>
          <p:nvGrpSpPr>
            <p:cNvPr id="48" name="Group 29"/>
            <p:cNvGrpSpPr>
              <a:grpSpLocks/>
            </p:cNvGrpSpPr>
            <p:nvPr/>
          </p:nvGrpSpPr>
          <p:grpSpPr bwMode="auto">
            <a:xfrm>
              <a:off x="2476" y="2978"/>
              <a:ext cx="342" cy="288"/>
              <a:chOff x="407" y="1114"/>
              <a:chExt cx="1184" cy="1196"/>
            </a:xfrm>
          </p:grpSpPr>
          <p:grpSp>
            <p:nvGrpSpPr>
              <p:cNvPr id="52" name="Group 30"/>
              <p:cNvGrpSpPr>
                <a:grpSpLocks/>
              </p:cNvGrpSpPr>
              <p:nvPr/>
            </p:nvGrpSpPr>
            <p:grpSpPr bwMode="auto">
              <a:xfrm>
                <a:off x="407" y="1114"/>
                <a:ext cx="1184" cy="1196"/>
                <a:chOff x="407" y="1114"/>
                <a:chExt cx="1184" cy="1196"/>
              </a:xfrm>
            </p:grpSpPr>
            <p:pic>
              <p:nvPicPr>
                <p:cNvPr id="54" name="Picture 55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5" name="Oval 56"/>
                <p:cNvGrpSpPr>
                  <a:grpSpLocks/>
                </p:cNvGrpSpPr>
                <p:nvPr/>
              </p:nvGrpSpPr>
              <p:grpSpPr bwMode="auto">
                <a:xfrm>
                  <a:off x="407" y="1114"/>
                  <a:ext cx="1184" cy="1196"/>
                  <a:chOff x="4157472" y="5724144"/>
                  <a:chExt cx="542544" cy="457200"/>
                </a:xfrm>
              </p:grpSpPr>
              <p:pic>
                <p:nvPicPr>
                  <p:cNvPr id="56" name="Oval 56"/>
                  <p:cNvPicPr>
                    <a:picLocks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gray">
                  <a:xfrm>
                    <a:off x="4157472" y="5724144"/>
                    <a:ext cx="542544" cy="45720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7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60315" y="5813912"/>
                    <a:ext cx="335292" cy="2755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zh-CN" altLang="zh-CN" sz="1800"/>
                  </a:p>
                </p:txBody>
              </p:sp>
            </p:grpSp>
          </p:grpSp>
          <p:pic>
            <p:nvPicPr>
              <p:cNvPr id="53" name="Picture 57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</p:spPr>
          </p:pic>
        </p:grpSp>
        <p:sp>
          <p:nvSpPr>
            <p:cNvPr id="49" name="Text Box 36"/>
            <p:cNvSpPr txBox="1">
              <a:spLocks noChangeArrowheads="1"/>
            </p:cNvSpPr>
            <p:nvPr/>
          </p:nvSpPr>
          <p:spPr bwMode="black">
            <a:xfrm>
              <a:off x="3025" y="1869"/>
              <a:ext cx="282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zh-CN" sz="2000" dirty="0"/>
                <a:t>了解选择和判断大客户的方法和技巧</a:t>
              </a:r>
            </a:p>
          </p:txBody>
        </p:sp>
        <p:sp>
          <p:nvSpPr>
            <p:cNvPr id="50" name="Text Box 37"/>
            <p:cNvSpPr txBox="1">
              <a:spLocks noChangeArrowheads="1"/>
            </p:cNvSpPr>
            <p:nvPr/>
          </p:nvSpPr>
          <p:spPr bwMode="black">
            <a:xfrm>
              <a:off x="3121" y="2253"/>
              <a:ext cx="22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2000" dirty="0"/>
                <a:t>知道如何制定大客户计划</a:t>
              </a:r>
            </a:p>
          </p:txBody>
        </p:sp>
        <p:sp>
          <p:nvSpPr>
            <p:cNvPr id="51" name="Text Box 38"/>
            <p:cNvSpPr txBox="1">
              <a:spLocks noChangeArrowheads="1"/>
            </p:cNvSpPr>
            <p:nvPr/>
          </p:nvSpPr>
          <p:spPr bwMode="black">
            <a:xfrm>
              <a:off x="3025" y="2659"/>
              <a:ext cx="22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2000" dirty="0"/>
                <a:t>熟悉与大客户建立关系的途径</a:t>
              </a: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第二节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大客户分析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/>
              <a:t>一、大客户的购买决策</a:t>
            </a:r>
            <a:endParaRPr lang="zh-CN" altLang="zh-CN" sz="2800" dirty="0" smtClean="0"/>
          </a:p>
          <a:p>
            <a:r>
              <a:rPr lang="zh-CN" altLang="zh-CN" sz="2800" b="1" dirty="0" smtClean="0"/>
              <a:t>（一）购买决策的参与者</a:t>
            </a:r>
            <a:endParaRPr lang="en-US" altLang="zh-CN" sz="2800" b="1" dirty="0" smtClean="0"/>
          </a:p>
          <a:p>
            <a:r>
              <a:rPr lang="en-US" altLang="zh-CN" sz="2200" b="1" dirty="0" smtClean="0">
                <a:latin typeface="+mn-ea"/>
              </a:rPr>
              <a:t>1.</a:t>
            </a:r>
            <a:r>
              <a:rPr lang="zh-CN" altLang="zh-CN" sz="2200" b="1" dirty="0" smtClean="0">
                <a:latin typeface="+mn-ea"/>
              </a:rPr>
              <a:t>使用者</a:t>
            </a:r>
            <a:r>
              <a:rPr lang="en-US" altLang="zh-CN" sz="2200" b="1" dirty="0" smtClean="0">
                <a:latin typeface="+mn-ea"/>
              </a:rPr>
              <a:t>:</a:t>
            </a:r>
            <a:r>
              <a:rPr lang="zh-CN" altLang="zh-CN" sz="2200" dirty="0" smtClean="0">
                <a:latin typeface="+mn-ea"/>
              </a:rPr>
              <a:t>他们根据自身工作需要提出产品采购的初步建议。</a:t>
            </a:r>
            <a:endParaRPr lang="en-US" altLang="zh-CN" sz="2200" dirty="0" smtClean="0">
              <a:latin typeface="+mn-ea"/>
            </a:endParaRPr>
          </a:p>
          <a:p>
            <a:r>
              <a:rPr lang="en-US" altLang="zh-CN" sz="2200" b="1" dirty="0" smtClean="0">
                <a:latin typeface="+mn-ea"/>
              </a:rPr>
              <a:t>2.</a:t>
            </a:r>
            <a:r>
              <a:rPr lang="zh-CN" altLang="zh-CN" sz="2200" b="1" dirty="0" smtClean="0">
                <a:latin typeface="+mn-ea"/>
              </a:rPr>
              <a:t>决策影响者</a:t>
            </a:r>
            <a:r>
              <a:rPr lang="en-US" altLang="zh-CN" sz="2200" b="1" dirty="0" smtClean="0">
                <a:latin typeface="+mn-ea"/>
              </a:rPr>
              <a:t>:</a:t>
            </a:r>
            <a:r>
              <a:rPr lang="zh-CN" altLang="zh-CN" sz="2200" dirty="0" smtClean="0">
                <a:latin typeface="+mn-ea"/>
              </a:rPr>
              <a:t>包括采购单位内外直接或间接影响购买决策的人员、对有关信息进行初步评估的技术人员等。</a:t>
            </a:r>
            <a:endParaRPr lang="en-US" altLang="zh-CN" sz="2200" dirty="0" smtClean="0">
              <a:latin typeface="+mn-ea"/>
            </a:endParaRPr>
          </a:p>
          <a:p>
            <a:r>
              <a:rPr lang="en-US" altLang="zh-CN" sz="2200" b="1" dirty="0" smtClean="0">
                <a:latin typeface="+mn-ea"/>
              </a:rPr>
              <a:t>3.</a:t>
            </a:r>
            <a:r>
              <a:rPr lang="zh-CN" altLang="zh-CN" sz="2200" b="1" dirty="0" smtClean="0">
                <a:latin typeface="+mn-ea"/>
              </a:rPr>
              <a:t>决策者</a:t>
            </a:r>
            <a:r>
              <a:rPr lang="en-US" altLang="zh-CN" sz="2200" b="1" dirty="0" smtClean="0">
                <a:latin typeface="+mn-ea"/>
              </a:rPr>
              <a:t>:</a:t>
            </a:r>
            <a:r>
              <a:rPr lang="zh-CN" altLang="zh-CN" sz="2200" dirty="0" smtClean="0"/>
              <a:t>有权决定产品采购量和供应商的单位有关部门的领导和采购员本人。</a:t>
            </a:r>
            <a:endParaRPr lang="en-US" altLang="zh-CN" sz="2200" dirty="0" smtClean="0">
              <a:latin typeface="+mn-ea"/>
            </a:endParaRPr>
          </a:p>
          <a:p>
            <a:r>
              <a:rPr lang="en-US" altLang="zh-CN" sz="2200" b="1" dirty="0" smtClean="0">
                <a:latin typeface="+mn-ea"/>
              </a:rPr>
              <a:t>4.</a:t>
            </a:r>
            <a:r>
              <a:rPr lang="zh-CN" altLang="zh-CN" sz="2200" b="1" dirty="0" smtClean="0">
                <a:latin typeface="+mn-ea"/>
              </a:rPr>
              <a:t>批准者</a:t>
            </a:r>
            <a:r>
              <a:rPr lang="en-US" altLang="zh-CN" sz="2200" b="1" dirty="0" smtClean="0">
                <a:latin typeface="+mn-ea"/>
              </a:rPr>
              <a:t>:</a:t>
            </a:r>
            <a:r>
              <a:rPr lang="zh-CN" altLang="zh-CN" sz="2200" dirty="0" smtClean="0"/>
              <a:t>有权对决策方案和采购计划拍板的人。</a:t>
            </a:r>
            <a:endParaRPr lang="en-US" altLang="zh-CN" sz="2200" dirty="0" smtClean="0">
              <a:latin typeface="+mn-ea"/>
            </a:endParaRPr>
          </a:p>
          <a:p>
            <a:r>
              <a:rPr lang="en-US" altLang="zh-CN" sz="2200" b="1" dirty="0" smtClean="0">
                <a:latin typeface="+mn-ea"/>
              </a:rPr>
              <a:t>5.</a:t>
            </a:r>
            <a:r>
              <a:rPr lang="zh-CN" altLang="zh-CN" sz="2200" b="1" dirty="0" smtClean="0">
                <a:latin typeface="+mn-ea"/>
              </a:rPr>
              <a:t>采购者</a:t>
            </a:r>
            <a:r>
              <a:rPr lang="en-US" altLang="zh-CN" sz="2200" b="1" dirty="0" smtClean="0">
                <a:latin typeface="+mn-ea"/>
              </a:rPr>
              <a:t>:</a:t>
            </a:r>
            <a:r>
              <a:rPr lang="zh-CN" altLang="zh-CN" sz="2200" dirty="0" smtClean="0"/>
              <a:t>采购者一般是指具有组织实施采购工作的正式职权的人。</a:t>
            </a:r>
            <a:endParaRPr lang="en-US" altLang="zh-CN" sz="2200" dirty="0" smtClean="0">
              <a:latin typeface="+mn-ea"/>
            </a:endParaRPr>
          </a:p>
          <a:p>
            <a:r>
              <a:rPr lang="en-US" altLang="zh-CN" sz="2200" b="1" dirty="0" smtClean="0">
                <a:latin typeface="+mn-ea"/>
              </a:rPr>
              <a:t>6.</a:t>
            </a:r>
            <a:r>
              <a:rPr lang="zh-CN" altLang="zh-CN" sz="2200" b="1" dirty="0" smtClean="0">
                <a:latin typeface="+mn-ea"/>
              </a:rPr>
              <a:t>信息控制者</a:t>
            </a:r>
            <a:r>
              <a:rPr lang="en-US" altLang="zh-CN" sz="2200" b="1" dirty="0" smtClean="0">
                <a:latin typeface="+mn-ea"/>
              </a:rPr>
              <a:t>:</a:t>
            </a:r>
            <a:r>
              <a:rPr lang="zh-CN" altLang="zh-CN" sz="2200" dirty="0" smtClean="0"/>
              <a:t>企业内外能够对传向决策者和使用者的信息流进行阻隔或沟通的人。</a:t>
            </a:r>
            <a:endParaRPr lang="zh-CN" altLang="zh-CN" sz="2200" dirty="0" smtClean="0">
              <a:latin typeface="+mn-ea"/>
            </a:endParaRPr>
          </a:p>
          <a:p>
            <a:endParaRPr lang="zh-CN" altLang="en-US" dirty="0">
              <a:latin typeface="+mn-ea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2800" b="1" dirty="0" smtClean="0"/>
              <a:t>（二）购买决策的内容</a:t>
            </a:r>
            <a:endParaRPr lang="zh-CN" altLang="zh-CN" sz="2800" dirty="0" smtClean="0"/>
          </a:p>
          <a:p>
            <a:endParaRPr lang="zh-CN" alt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14475" y="2474813"/>
            <a:ext cx="6248400" cy="990600"/>
            <a:chOff x="720" y="1392"/>
            <a:chExt cx="4058" cy="480"/>
          </a:xfrm>
        </p:grpSpPr>
        <p:sp>
          <p:nvSpPr>
            <p:cNvPr id="43" name="AutoShape 4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81A551"/>
                </a:gs>
                <a:gs pos="50000">
                  <a:srgbClr val="77984B"/>
                </a:gs>
                <a:gs pos="100000">
                  <a:srgbClr val="81A55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4" name="Group 43"/>
            <p:cNvGrpSpPr>
              <a:grpSpLocks/>
            </p:cNvGrpSpPr>
            <p:nvPr/>
          </p:nvGrpSpPr>
          <p:grpSpPr bwMode="auto">
            <a:xfrm>
              <a:off x="730" y="1407"/>
              <a:ext cx="4043" cy="445"/>
              <a:chOff x="744" y="1407"/>
              <a:chExt cx="3988" cy="445"/>
            </a:xfrm>
          </p:grpSpPr>
          <p:sp>
            <p:nvSpPr>
              <p:cNvPr id="45" name="AutoShape 44"/>
              <p:cNvSpPr>
                <a:spLocks noChangeArrowheads="1"/>
              </p:cNvSpPr>
              <p:nvPr/>
            </p:nvSpPr>
            <p:spPr bwMode="gray">
              <a:xfrm>
                <a:off x="744" y="173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81A551">
                      <a:alpha val="0"/>
                    </a:srgbClr>
                  </a:gs>
                  <a:gs pos="100000">
                    <a:srgbClr val="CBDAB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AutoShape 4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5E1C5"/>
                  </a:gs>
                  <a:gs pos="100000">
                    <a:srgbClr val="81A551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285875" y="2246213"/>
            <a:ext cx="611188" cy="608013"/>
            <a:chOff x="579" y="1386"/>
            <a:chExt cx="385" cy="383"/>
          </a:xfrm>
        </p:grpSpPr>
        <p:sp>
          <p:nvSpPr>
            <p:cNvPr id="37" name="Oval 36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39" name="Oval 38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0" name="Oval 39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" name="Oval 40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7" name="Text Box 6"/>
          <p:cNvSpPr txBox="1">
            <a:spLocks noChangeArrowheads="1"/>
          </p:cNvSpPr>
          <p:nvPr/>
        </p:nvSpPr>
        <p:spPr bwMode="gray">
          <a:xfrm>
            <a:off x="1393825" y="231606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080808"/>
                </a:solidFill>
              </a:rPr>
              <a:t>1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14475" y="3719413"/>
            <a:ext cx="6248400" cy="990600"/>
            <a:chOff x="720" y="1392"/>
            <a:chExt cx="4058" cy="480"/>
          </a:xfrm>
        </p:grpSpPr>
        <p:sp>
          <p:nvSpPr>
            <p:cNvPr id="33" name="AutoShape 3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F1B50D"/>
                </a:gs>
                <a:gs pos="50000">
                  <a:srgbClr val="D7A10C"/>
                </a:gs>
                <a:gs pos="100000">
                  <a:srgbClr val="F1B50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>
              <a:off x="730" y="1407"/>
              <a:ext cx="4043" cy="445"/>
              <a:chOff x="744" y="1407"/>
              <a:chExt cx="3988" cy="445"/>
            </a:xfrm>
          </p:grpSpPr>
          <p:sp>
            <p:nvSpPr>
              <p:cNvPr id="35" name="AutoShape 34"/>
              <p:cNvSpPr>
                <a:spLocks noChangeArrowheads="1"/>
              </p:cNvSpPr>
              <p:nvPr/>
            </p:nvSpPr>
            <p:spPr bwMode="gray">
              <a:xfrm>
                <a:off x="744" y="173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1B50D">
                      <a:alpha val="0"/>
                    </a:srgbClr>
                  </a:gs>
                  <a:gs pos="100000">
                    <a:srgbClr val="F9E19B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" name="AutoShape 3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AE6AE"/>
                  </a:gs>
                  <a:gs pos="100000">
                    <a:srgbClr val="F1B50D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285875" y="3490813"/>
            <a:ext cx="611188" cy="608013"/>
            <a:chOff x="579" y="1386"/>
            <a:chExt cx="385" cy="383"/>
          </a:xfrm>
        </p:grpSpPr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29" name="Oval 28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" name="Text Box 9"/>
          <p:cNvSpPr txBox="1">
            <a:spLocks noChangeArrowheads="1"/>
          </p:cNvSpPr>
          <p:nvPr/>
        </p:nvSpPr>
        <p:spPr bwMode="gray">
          <a:xfrm>
            <a:off x="1393825" y="356066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080808"/>
                </a:solidFill>
              </a:rPr>
              <a:t>2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14475" y="5030688"/>
            <a:ext cx="6248400" cy="990600"/>
            <a:chOff x="720" y="1392"/>
            <a:chExt cx="4058" cy="480"/>
          </a:xfrm>
        </p:grpSpPr>
        <p:sp>
          <p:nvSpPr>
            <p:cNvPr id="23" name="AutoShape 2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CC2B5"/>
                </a:gs>
                <a:gs pos="50000">
                  <a:srgbClr val="37B3A7"/>
                </a:gs>
                <a:gs pos="100000">
                  <a:srgbClr val="3CC2B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730" y="1407"/>
              <a:ext cx="4043" cy="445"/>
              <a:chOff x="744" y="1407"/>
              <a:chExt cx="3988" cy="445"/>
            </a:xfrm>
          </p:grpSpPr>
          <p:sp>
            <p:nvSpPr>
              <p:cNvPr id="25" name="AutoShape 24"/>
              <p:cNvSpPr>
                <a:spLocks noChangeArrowheads="1"/>
              </p:cNvSpPr>
              <p:nvPr/>
            </p:nvSpPr>
            <p:spPr bwMode="gray">
              <a:xfrm>
                <a:off x="744" y="173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C2B5">
                      <a:alpha val="0"/>
                    </a:srgbClr>
                  </a:gs>
                  <a:gs pos="100000">
                    <a:srgbClr val="AFE6E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" name="AutoShape 2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EEBE6"/>
                  </a:gs>
                  <a:gs pos="100000">
                    <a:srgbClr val="3CC2B5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285875" y="4802088"/>
            <a:ext cx="611188" cy="608013"/>
            <a:chOff x="579" y="1386"/>
            <a:chExt cx="385" cy="383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9" name="Oval 18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3" name="Text Box 12"/>
          <p:cNvSpPr txBox="1">
            <a:spLocks noChangeArrowheads="1"/>
          </p:cNvSpPr>
          <p:nvPr/>
        </p:nvSpPr>
        <p:spPr bwMode="gray">
          <a:xfrm>
            <a:off x="1393825" y="487193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white">
          <a:xfrm>
            <a:off x="1955800" y="2652613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zh-CN" sz="2800" dirty="0" smtClean="0"/>
              <a:t>直接重购的决策内容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white">
          <a:xfrm>
            <a:off x="1714503" y="3889287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zh-CN" sz="2800" dirty="0" smtClean="0"/>
              <a:t>修正采购的决策内容</a:t>
            </a:r>
            <a:endParaRPr lang="zh-CN" altLang="zh-CN" sz="2800" dirty="0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white">
          <a:xfrm>
            <a:off x="1955800" y="5229126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zh-CN" sz="2800" dirty="0" smtClean="0"/>
              <a:t>全新采购的决策内容</a:t>
            </a:r>
            <a:endParaRPr lang="zh-CN" altLang="zh-CN" sz="2800" dirty="0"/>
          </a:p>
        </p:txBody>
      </p:sp>
      <p:sp>
        <p:nvSpPr>
          <p:cNvPr id="47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第二节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大客户分析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2800" b="1" dirty="0" smtClean="0">
                <a:latin typeface="+mj-ea"/>
                <a:ea typeface="+mj-ea"/>
              </a:rPr>
              <a:t>（三）购买决策的过程</a:t>
            </a:r>
            <a:endParaRPr lang="zh-CN" altLang="zh-CN" sz="2800" dirty="0" smtClean="0">
              <a:latin typeface="+mj-ea"/>
              <a:ea typeface="+mj-ea"/>
            </a:endParaRPr>
          </a:p>
          <a:p>
            <a:r>
              <a:rPr lang="en-US" altLang="zh-CN" sz="2800" dirty="0" smtClean="0">
                <a:latin typeface="+mj-ea"/>
                <a:ea typeface="+mj-ea"/>
              </a:rPr>
              <a:t>1.</a:t>
            </a:r>
            <a:r>
              <a:rPr lang="zh-CN" altLang="zh-CN" sz="2800" dirty="0" smtClean="0">
                <a:latin typeface="+mj-ea"/>
                <a:ea typeface="+mj-ea"/>
              </a:rPr>
              <a:t>唤起需要</a:t>
            </a:r>
          </a:p>
          <a:p>
            <a:r>
              <a:rPr lang="en-US" altLang="zh-CN" sz="2800" dirty="0" smtClean="0">
                <a:latin typeface="+mj-ea"/>
                <a:ea typeface="+mj-ea"/>
              </a:rPr>
              <a:t>2.</a:t>
            </a:r>
            <a:r>
              <a:rPr lang="zh-CN" altLang="zh-CN" sz="2800" dirty="0" smtClean="0">
                <a:latin typeface="+mj-ea"/>
                <a:ea typeface="+mj-ea"/>
              </a:rPr>
              <a:t>确定要求</a:t>
            </a:r>
          </a:p>
          <a:p>
            <a:r>
              <a:rPr lang="en-US" altLang="zh-CN" sz="2800" dirty="0" smtClean="0">
                <a:latin typeface="+mj-ea"/>
                <a:ea typeface="+mj-ea"/>
              </a:rPr>
              <a:t>3.</a:t>
            </a:r>
            <a:r>
              <a:rPr lang="zh-CN" altLang="zh-CN" sz="2800" dirty="0" smtClean="0">
                <a:latin typeface="+mj-ea"/>
                <a:ea typeface="+mj-ea"/>
              </a:rPr>
              <a:t>产品分析</a:t>
            </a:r>
          </a:p>
          <a:p>
            <a:r>
              <a:rPr lang="en-US" altLang="zh-CN" sz="2800" dirty="0" smtClean="0">
                <a:latin typeface="+mj-ea"/>
                <a:ea typeface="+mj-ea"/>
              </a:rPr>
              <a:t>4.</a:t>
            </a:r>
            <a:r>
              <a:rPr lang="zh-CN" altLang="zh-CN" sz="2800" dirty="0" smtClean="0">
                <a:latin typeface="+mj-ea"/>
                <a:ea typeface="+mj-ea"/>
              </a:rPr>
              <a:t>物色供应商</a:t>
            </a:r>
          </a:p>
          <a:p>
            <a:r>
              <a:rPr lang="en-US" altLang="zh-CN" sz="2800" dirty="0" smtClean="0">
                <a:latin typeface="+mj-ea"/>
                <a:ea typeface="+mj-ea"/>
              </a:rPr>
              <a:t>5.</a:t>
            </a:r>
            <a:r>
              <a:rPr lang="zh-CN" altLang="zh-CN" sz="2800" dirty="0" smtClean="0">
                <a:latin typeface="+mj-ea"/>
                <a:ea typeface="+mj-ea"/>
              </a:rPr>
              <a:t>征求报价</a:t>
            </a:r>
          </a:p>
          <a:p>
            <a:r>
              <a:rPr lang="en-US" altLang="zh-CN" sz="2800" dirty="0" smtClean="0">
                <a:latin typeface="+mj-ea"/>
                <a:ea typeface="+mj-ea"/>
              </a:rPr>
              <a:t>6.</a:t>
            </a:r>
            <a:r>
              <a:rPr lang="zh-CN" altLang="zh-CN" sz="2800" dirty="0" smtClean="0">
                <a:latin typeface="+mj-ea"/>
                <a:ea typeface="+mj-ea"/>
              </a:rPr>
              <a:t>选择供应商</a:t>
            </a:r>
          </a:p>
          <a:p>
            <a:r>
              <a:rPr lang="en-US" altLang="zh-CN" sz="2800" dirty="0" smtClean="0">
                <a:latin typeface="+mj-ea"/>
                <a:ea typeface="+mj-ea"/>
              </a:rPr>
              <a:t>7.</a:t>
            </a:r>
            <a:r>
              <a:rPr lang="zh-CN" altLang="zh-CN" sz="2800" dirty="0" smtClean="0">
                <a:latin typeface="+mj-ea"/>
                <a:ea typeface="+mj-ea"/>
              </a:rPr>
              <a:t>正式订购</a:t>
            </a:r>
          </a:p>
          <a:p>
            <a:r>
              <a:rPr lang="en-US" altLang="zh-CN" sz="2800" dirty="0" smtClean="0">
                <a:latin typeface="+mj-ea"/>
                <a:ea typeface="+mj-ea"/>
              </a:rPr>
              <a:t>8.</a:t>
            </a:r>
            <a:r>
              <a:rPr lang="zh-CN" altLang="zh-CN" sz="2800" dirty="0" smtClean="0">
                <a:latin typeface="+mj-ea"/>
                <a:ea typeface="+mj-ea"/>
              </a:rPr>
              <a:t>绩效评估</a:t>
            </a:r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第二节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大客户分析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/>
              <a:t>二、大客户购买类型和特点</a:t>
            </a:r>
            <a:endParaRPr lang="zh-CN" altLang="zh-CN" sz="2800" dirty="0" smtClean="0"/>
          </a:p>
          <a:p>
            <a:pPr>
              <a:buNone/>
            </a:pPr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0" y="2852936"/>
            <a:ext cx="9144000" cy="1785938"/>
            <a:chOff x="0" y="3143250"/>
            <a:chExt cx="9144000" cy="1785938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0" y="3929063"/>
              <a:ext cx="9144000" cy="142875"/>
              <a:chOff x="0" y="1824"/>
              <a:chExt cx="5760" cy="90"/>
            </a:xfrm>
          </p:grpSpPr>
          <p:sp>
            <p:nvSpPr>
              <p:cNvPr id="5" name="Rectangle 42"/>
              <p:cNvSpPr>
                <a:spLocks noChangeArrowheads="1"/>
              </p:cNvSpPr>
              <p:nvPr/>
            </p:nvSpPr>
            <p:spPr bwMode="gray">
              <a:xfrm>
                <a:off x="0" y="1824"/>
                <a:ext cx="5760" cy="90"/>
              </a:xfrm>
              <a:prstGeom prst="rect">
                <a:avLst/>
              </a:prstGeom>
              <a:gradFill rotWithShape="1">
                <a:gsLst>
                  <a:gs pos="0">
                    <a:srgbClr val="5F5F5F"/>
                  </a:gs>
                  <a:gs pos="50000">
                    <a:srgbClr val="B6B6B6"/>
                  </a:gs>
                  <a:gs pos="100000">
                    <a:srgbClr val="5F5F5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6" name="Rectangle 43"/>
              <p:cNvSpPr>
                <a:spLocks noChangeArrowheads="1"/>
              </p:cNvSpPr>
              <p:nvPr/>
            </p:nvSpPr>
            <p:spPr bwMode="gray">
              <a:xfrm>
                <a:off x="0" y="1872"/>
                <a:ext cx="5760" cy="34"/>
              </a:xfrm>
              <a:prstGeom prst="rect">
                <a:avLst/>
              </a:prstGeom>
              <a:gradFill rotWithShape="1">
                <a:gsLst>
                  <a:gs pos="0">
                    <a:srgbClr val="D9D9D9"/>
                  </a:gs>
                  <a:gs pos="100000">
                    <a:srgbClr val="80808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5857875" y="3143250"/>
              <a:ext cx="1809750" cy="1714500"/>
              <a:chOff x="2789" y="1625"/>
              <a:chExt cx="907" cy="907"/>
            </a:xfrm>
          </p:grpSpPr>
          <p:sp>
            <p:nvSpPr>
              <p:cNvPr id="8" name="Oval 32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83A6A7"/>
                  </a:gs>
                  <a:gs pos="100000">
                    <a:srgbClr val="FFFFFF"/>
                  </a:gs>
                </a:gsLst>
                <a:lin ang="2700000" scaled="1"/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9" name="Oval 33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0" name="Oval 34"/>
              <p:cNvSpPr>
                <a:spLocks noChangeArrowheads="1"/>
              </p:cNvSpPr>
              <p:nvPr/>
            </p:nvSpPr>
            <p:spPr bwMode="gray">
              <a:xfrm>
                <a:off x="2849" y="168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475A5A"/>
                  </a:gs>
                  <a:gs pos="50000">
                    <a:srgbClr val="83A6A7"/>
                  </a:gs>
                  <a:gs pos="100000">
                    <a:srgbClr val="475A5A"/>
                  </a:gs>
                </a:gsLst>
                <a:lin ang="18900000" scaled="1"/>
              </a:gradFill>
              <a:ln w="38100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1" name="Oval 35"/>
              <p:cNvSpPr>
                <a:spLocks noChangeArrowheads="1"/>
              </p:cNvSpPr>
              <p:nvPr/>
            </p:nvSpPr>
            <p:spPr bwMode="gray">
              <a:xfrm>
                <a:off x="2849" y="1686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53696A"/>
                  </a:gs>
                  <a:gs pos="100000">
                    <a:srgbClr val="83A6A7">
                      <a:alpha val="0"/>
                    </a:srgbClr>
                  </a:gs>
                </a:gsLst>
                <a:lin ang="2700000" scaled="1"/>
              </a:gradFill>
              <a:ln w="38100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2" name="Oval 36"/>
              <p:cNvSpPr>
                <a:spLocks noChangeArrowheads="1"/>
              </p:cNvSpPr>
              <p:nvPr/>
            </p:nvSpPr>
            <p:spPr bwMode="gray">
              <a:xfrm>
                <a:off x="2888" y="1724"/>
                <a:ext cx="709" cy="709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grpSp>
            <p:nvGrpSpPr>
              <p:cNvPr id="13" name="Group 37"/>
              <p:cNvGrpSpPr>
                <a:grpSpLocks/>
              </p:cNvGrpSpPr>
              <p:nvPr/>
            </p:nvGrpSpPr>
            <p:grpSpPr bwMode="auto">
              <a:xfrm>
                <a:off x="2899" y="1735"/>
                <a:ext cx="687" cy="688"/>
                <a:chOff x="4166" y="1706"/>
                <a:chExt cx="1252" cy="1252"/>
              </a:xfrm>
            </p:grpSpPr>
            <p:sp>
              <p:nvSpPr>
                <p:cNvPr id="14" name="Oval 38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ea typeface="宋体" pitchFamily="2" charset="-122"/>
                  </a:endParaRPr>
                </a:p>
              </p:txBody>
            </p:sp>
            <p:sp>
              <p:nvSpPr>
                <p:cNvPr id="15" name="Oval 39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ea typeface="宋体" pitchFamily="2" charset="-122"/>
                  </a:endParaRPr>
                </a:p>
              </p:txBody>
            </p:sp>
            <p:sp>
              <p:nvSpPr>
                <p:cNvPr id="16" name="Oval 40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ea typeface="宋体" pitchFamily="2" charset="-122"/>
                  </a:endParaRPr>
                </a:p>
              </p:txBody>
            </p:sp>
            <p:sp>
              <p:nvSpPr>
                <p:cNvPr id="17" name="Oval 41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ea typeface="宋体" pitchFamily="2" charset="-122"/>
                  </a:endParaRPr>
                </a:p>
              </p:txBody>
            </p:sp>
          </p:grpSp>
        </p:grpSp>
        <p:grpSp>
          <p:nvGrpSpPr>
            <p:cNvPr id="18" name="Group 5"/>
            <p:cNvGrpSpPr>
              <a:grpSpLocks/>
            </p:cNvGrpSpPr>
            <p:nvPr/>
          </p:nvGrpSpPr>
          <p:grpSpPr bwMode="auto">
            <a:xfrm>
              <a:off x="3643313" y="3214688"/>
              <a:ext cx="1811337" cy="1714500"/>
              <a:chOff x="2789" y="1625"/>
              <a:chExt cx="907" cy="907"/>
            </a:xfrm>
          </p:grpSpPr>
          <p:sp>
            <p:nvSpPr>
              <p:cNvPr id="19" name="Oval 22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83A6A7"/>
                  </a:gs>
                  <a:gs pos="100000">
                    <a:srgbClr val="FFFFFF"/>
                  </a:gs>
                </a:gsLst>
                <a:lin ang="2700000" scaled="1"/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0" name="Oval 23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1" name="Oval 24"/>
              <p:cNvSpPr>
                <a:spLocks noChangeArrowheads="1"/>
              </p:cNvSpPr>
              <p:nvPr/>
            </p:nvSpPr>
            <p:spPr bwMode="gray">
              <a:xfrm>
                <a:off x="2849" y="168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475A5A"/>
                  </a:gs>
                  <a:gs pos="50000">
                    <a:srgbClr val="83A6A7"/>
                  </a:gs>
                  <a:gs pos="100000">
                    <a:srgbClr val="475A5A"/>
                  </a:gs>
                </a:gsLst>
                <a:lin ang="18900000" scaled="1"/>
              </a:gradFill>
              <a:ln w="38100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2" name="Oval 25"/>
              <p:cNvSpPr>
                <a:spLocks noChangeArrowheads="1"/>
              </p:cNvSpPr>
              <p:nvPr/>
            </p:nvSpPr>
            <p:spPr bwMode="gray">
              <a:xfrm>
                <a:off x="2849" y="1686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53696A"/>
                  </a:gs>
                  <a:gs pos="100000">
                    <a:srgbClr val="83A6A7">
                      <a:alpha val="0"/>
                    </a:srgbClr>
                  </a:gs>
                </a:gsLst>
                <a:lin ang="2700000" scaled="1"/>
              </a:gradFill>
              <a:ln w="38100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3" name="Oval 26"/>
              <p:cNvSpPr>
                <a:spLocks noChangeArrowheads="1"/>
              </p:cNvSpPr>
              <p:nvPr/>
            </p:nvSpPr>
            <p:spPr bwMode="gray">
              <a:xfrm>
                <a:off x="2888" y="1724"/>
                <a:ext cx="709" cy="709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grpSp>
            <p:nvGrpSpPr>
              <p:cNvPr id="24" name="Group 27"/>
              <p:cNvGrpSpPr>
                <a:grpSpLocks/>
              </p:cNvGrpSpPr>
              <p:nvPr/>
            </p:nvGrpSpPr>
            <p:grpSpPr bwMode="auto">
              <a:xfrm>
                <a:off x="2899" y="1735"/>
                <a:ext cx="687" cy="688"/>
                <a:chOff x="4166" y="1706"/>
                <a:chExt cx="1252" cy="1252"/>
              </a:xfrm>
            </p:grpSpPr>
            <p:sp>
              <p:nvSpPr>
                <p:cNvPr id="25" name="Oval 28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ea typeface="宋体" pitchFamily="2" charset="-122"/>
                  </a:endParaRPr>
                </a:p>
              </p:txBody>
            </p:sp>
            <p:sp>
              <p:nvSpPr>
                <p:cNvPr id="26" name="Oval 29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ea typeface="宋体" pitchFamily="2" charset="-122"/>
                  </a:endParaRPr>
                </a:p>
              </p:txBody>
            </p:sp>
            <p:sp>
              <p:nvSpPr>
                <p:cNvPr id="27" name="Oval 30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ea typeface="宋体" pitchFamily="2" charset="-122"/>
                  </a:endParaRPr>
                </a:p>
              </p:txBody>
            </p:sp>
            <p:sp>
              <p:nvSpPr>
                <p:cNvPr id="28" name="Oval 31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ea typeface="宋体" pitchFamily="2" charset="-122"/>
                  </a:endParaRPr>
                </a:p>
              </p:txBody>
            </p:sp>
          </p:grpSp>
        </p:grp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1428750" y="3143250"/>
              <a:ext cx="1808163" cy="1714500"/>
              <a:chOff x="2789" y="1625"/>
              <a:chExt cx="907" cy="907"/>
            </a:xfrm>
          </p:grpSpPr>
          <p:sp>
            <p:nvSpPr>
              <p:cNvPr id="30" name="Oval 12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83A6A7"/>
                  </a:gs>
                  <a:gs pos="100000">
                    <a:srgbClr val="FFFFFF"/>
                  </a:gs>
                </a:gsLst>
                <a:lin ang="2700000" scaled="1"/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1" name="Oval 13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2" name="Oval 14"/>
              <p:cNvSpPr>
                <a:spLocks noChangeArrowheads="1"/>
              </p:cNvSpPr>
              <p:nvPr/>
            </p:nvSpPr>
            <p:spPr bwMode="gray">
              <a:xfrm>
                <a:off x="2849" y="168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475A5A"/>
                  </a:gs>
                  <a:gs pos="50000">
                    <a:srgbClr val="83A6A7"/>
                  </a:gs>
                  <a:gs pos="100000">
                    <a:srgbClr val="475A5A"/>
                  </a:gs>
                </a:gsLst>
                <a:lin ang="18900000" scaled="1"/>
              </a:gradFill>
              <a:ln w="38100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3" name="Oval 15"/>
              <p:cNvSpPr>
                <a:spLocks noChangeArrowheads="1"/>
              </p:cNvSpPr>
              <p:nvPr/>
            </p:nvSpPr>
            <p:spPr bwMode="gray">
              <a:xfrm>
                <a:off x="2849" y="1686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53696A"/>
                  </a:gs>
                  <a:gs pos="100000">
                    <a:srgbClr val="83A6A7">
                      <a:alpha val="0"/>
                    </a:srgbClr>
                  </a:gs>
                </a:gsLst>
                <a:lin ang="2700000" scaled="1"/>
              </a:gradFill>
              <a:ln w="38100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4" name="Oval 16"/>
              <p:cNvSpPr>
                <a:spLocks noChangeArrowheads="1"/>
              </p:cNvSpPr>
              <p:nvPr/>
            </p:nvSpPr>
            <p:spPr bwMode="gray">
              <a:xfrm>
                <a:off x="2888" y="1724"/>
                <a:ext cx="709" cy="709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grpSp>
            <p:nvGrpSpPr>
              <p:cNvPr id="35" name="Group 17"/>
              <p:cNvGrpSpPr>
                <a:grpSpLocks/>
              </p:cNvGrpSpPr>
              <p:nvPr/>
            </p:nvGrpSpPr>
            <p:grpSpPr bwMode="auto">
              <a:xfrm>
                <a:off x="2899" y="1735"/>
                <a:ext cx="687" cy="688"/>
                <a:chOff x="4166" y="1706"/>
                <a:chExt cx="1252" cy="1252"/>
              </a:xfrm>
            </p:grpSpPr>
            <p:sp>
              <p:nvSpPr>
                <p:cNvPr id="36" name="Oval 18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ea typeface="宋体" pitchFamily="2" charset="-122"/>
                  </a:endParaRPr>
                </a:p>
              </p:txBody>
            </p:sp>
            <p:sp>
              <p:nvSpPr>
                <p:cNvPr id="37" name="Oval 19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ea typeface="宋体" pitchFamily="2" charset="-122"/>
                  </a:endParaRPr>
                </a:p>
              </p:txBody>
            </p:sp>
            <p:sp>
              <p:nvSpPr>
                <p:cNvPr id="38" name="Oval 20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ea typeface="宋体" pitchFamily="2" charset="-122"/>
                  </a:endParaRPr>
                </a:p>
              </p:txBody>
            </p:sp>
            <p:sp>
              <p:nvSpPr>
                <p:cNvPr id="39" name="Oval 21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>
                    <a:ea typeface="宋体" pitchFamily="2" charset="-122"/>
                  </a:endParaRPr>
                </a:p>
              </p:txBody>
            </p:sp>
          </p:grpSp>
        </p:grpSp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1642492" y="3759423"/>
              <a:ext cx="14893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zh-CN" sz="2400" b="1" dirty="0" smtClean="0"/>
                <a:t>直接购买</a:t>
              </a:r>
              <a:endParaRPr lang="zh-CN" altLang="en-US" sz="2400" dirty="0">
                <a:solidFill>
                  <a:srgbClr val="001933"/>
                </a:solidFill>
                <a:ea typeface="宋体" pitchFamily="2" charset="-122"/>
              </a:endParaRPr>
            </a:p>
          </p:txBody>
        </p:sp>
        <p:sp>
          <p:nvSpPr>
            <p:cNvPr id="41" name="Rectangle 8"/>
            <p:cNvSpPr>
              <a:spLocks noChangeArrowheads="1"/>
            </p:cNvSpPr>
            <p:nvPr/>
          </p:nvSpPr>
          <p:spPr bwMode="auto">
            <a:xfrm>
              <a:off x="3857625" y="3789040"/>
              <a:ext cx="14221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2400" b="1" dirty="0" smtClean="0"/>
                <a:t>经营购买</a:t>
              </a:r>
              <a:endParaRPr lang="zh-CN" altLang="en-US" sz="2400" dirty="0">
                <a:solidFill>
                  <a:srgbClr val="001933"/>
                </a:solidFill>
                <a:ea typeface="宋体" pitchFamily="2" charset="-122"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6012160" y="3786188"/>
              <a:ext cx="14221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2400" b="1" dirty="0" smtClean="0"/>
                <a:t>合作购买</a:t>
              </a:r>
              <a:endParaRPr lang="zh-CN" altLang="en-US" sz="2400" dirty="0">
                <a:solidFill>
                  <a:srgbClr val="001933"/>
                </a:solidFill>
                <a:ea typeface="宋体" pitchFamily="2" charset="-122"/>
              </a:endParaRPr>
            </a:p>
          </p:txBody>
        </p:sp>
      </p:grpSp>
      <p:sp>
        <p:nvSpPr>
          <p:cNvPr id="44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第二节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大客户分析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第三节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制定大客户计划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zh-CN" altLang="en-US" sz="2800" b="1" dirty="0" smtClean="0"/>
              <a:t>一、</a:t>
            </a:r>
            <a:r>
              <a:rPr lang="zh-CN" altLang="zh-CN" sz="2800" b="1" dirty="0" smtClean="0"/>
              <a:t>制定大客户计划必须具备的内容</a:t>
            </a:r>
            <a:endParaRPr lang="zh-CN" altLang="zh-CN" sz="2800" dirty="0" smtClean="0"/>
          </a:p>
          <a:p>
            <a:endParaRPr lang="zh-CN" altLang="en-US" dirty="0"/>
          </a:p>
        </p:txBody>
      </p:sp>
      <p:sp>
        <p:nvSpPr>
          <p:cNvPr id="4" name="AutoShape 3"/>
          <p:cNvSpPr>
            <a:spLocks/>
          </p:cNvSpPr>
          <p:nvPr/>
        </p:nvSpPr>
        <p:spPr bwMode="gray">
          <a:xfrm flipH="1" flipV="1">
            <a:off x="871538" y="4422675"/>
            <a:ext cx="7607300" cy="1598613"/>
          </a:xfrm>
          <a:custGeom>
            <a:avLst/>
            <a:gdLst>
              <a:gd name="T0" fmla="*/ 3724 w 3796"/>
              <a:gd name="T1" fmla="*/ 288 h 816"/>
              <a:gd name="T2" fmla="*/ 1346 w 3796"/>
              <a:gd name="T3" fmla="*/ 290 h 816"/>
              <a:gd name="T4" fmla="*/ 1246 w 3796"/>
              <a:gd name="T5" fmla="*/ 258 h 816"/>
              <a:gd name="T6" fmla="*/ 1066 w 3796"/>
              <a:gd name="T7" fmla="*/ 79 h 816"/>
              <a:gd name="T8" fmla="*/ 923 w 3796"/>
              <a:gd name="T9" fmla="*/ 4 h 816"/>
              <a:gd name="T10" fmla="*/ 103 w 3796"/>
              <a:gd name="T11" fmla="*/ 4 h 816"/>
              <a:gd name="T12" fmla="*/ 2 w 3796"/>
              <a:gd name="T13" fmla="*/ 88 h 816"/>
              <a:gd name="T14" fmla="*/ 2 w 3796"/>
              <a:gd name="T15" fmla="*/ 729 h 816"/>
              <a:gd name="T16" fmla="*/ 103 w 3796"/>
              <a:gd name="T17" fmla="*/ 804 h 816"/>
              <a:gd name="T18" fmla="*/ 3688 w 3796"/>
              <a:gd name="T19" fmla="*/ 804 h 816"/>
              <a:gd name="T20" fmla="*/ 3790 w 3796"/>
              <a:gd name="T21" fmla="*/ 716 h 816"/>
              <a:gd name="T22" fmla="*/ 3790 w 3796"/>
              <a:gd name="T23" fmla="*/ 356 h 816"/>
              <a:gd name="T24" fmla="*/ 3724 w 3796"/>
              <a:gd name="T25" fmla="*/ 288 h 8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96"/>
              <a:gd name="T40" fmla="*/ 0 h 816"/>
              <a:gd name="T41" fmla="*/ 3796 w 3796"/>
              <a:gd name="T42" fmla="*/ 816 h 8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lose/>
              </a:path>
            </a:pathLst>
          </a:custGeom>
          <a:gradFill rotWithShape="1">
            <a:gsLst>
              <a:gs pos="0">
                <a:srgbClr val="B6D74D"/>
              </a:gs>
              <a:gs pos="100000">
                <a:srgbClr val="546324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/>
          <a:lstStyle/>
          <a:p>
            <a:pPr algn="ctr" eaLnBrk="0" hangingPunct="0"/>
            <a:endParaRPr lang="zh-CN" altLang="en-US"/>
          </a:p>
        </p:txBody>
      </p:sp>
      <p:sp>
        <p:nvSpPr>
          <p:cNvPr id="5" name="AutoShape 4"/>
          <p:cNvSpPr>
            <a:spLocks/>
          </p:cNvSpPr>
          <p:nvPr/>
        </p:nvSpPr>
        <p:spPr bwMode="gray">
          <a:xfrm>
            <a:off x="857250" y="2368450"/>
            <a:ext cx="7607300" cy="2117725"/>
          </a:xfrm>
          <a:custGeom>
            <a:avLst/>
            <a:gdLst>
              <a:gd name="T0" fmla="*/ 3724 w 3796"/>
              <a:gd name="T1" fmla="*/ 288 h 816"/>
              <a:gd name="T2" fmla="*/ 1346 w 3796"/>
              <a:gd name="T3" fmla="*/ 290 h 816"/>
              <a:gd name="T4" fmla="*/ 1246 w 3796"/>
              <a:gd name="T5" fmla="*/ 258 h 816"/>
              <a:gd name="T6" fmla="*/ 1066 w 3796"/>
              <a:gd name="T7" fmla="*/ 79 h 816"/>
              <a:gd name="T8" fmla="*/ 923 w 3796"/>
              <a:gd name="T9" fmla="*/ 4 h 816"/>
              <a:gd name="T10" fmla="*/ 103 w 3796"/>
              <a:gd name="T11" fmla="*/ 4 h 816"/>
              <a:gd name="T12" fmla="*/ 2 w 3796"/>
              <a:gd name="T13" fmla="*/ 88 h 816"/>
              <a:gd name="T14" fmla="*/ 2 w 3796"/>
              <a:gd name="T15" fmla="*/ 729 h 816"/>
              <a:gd name="T16" fmla="*/ 103 w 3796"/>
              <a:gd name="T17" fmla="*/ 804 h 816"/>
              <a:gd name="T18" fmla="*/ 3688 w 3796"/>
              <a:gd name="T19" fmla="*/ 804 h 816"/>
              <a:gd name="T20" fmla="*/ 3790 w 3796"/>
              <a:gd name="T21" fmla="*/ 716 h 816"/>
              <a:gd name="T22" fmla="*/ 3790 w 3796"/>
              <a:gd name="T23" fmla="*/ 356 h 816"/>
              <a:gd name="T24" fmla="*/ 3724 w 3796"/>
              <a:gd name="T25" fmla="*/ 288 h 8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96"/>
              <a:gd name="T40" fmla="*/ 0 h 816"/>
              <a:gd name="T41" fmla="*/ 3796 w 3796"/>
              <a:gd name="T42" fmla="*/ 816 h 8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lose/>
              </a:path>
            </a:pathLst>
          </a:custGeom>
          <a:gradFill rotWithShape="1">
            <a:gsLst>
              <a:gs pos="0">
                <a:srgbClr val="8A52C8"/>
              </a:gs>
              <a:gs pos="100000">
                <a:srgbClr val="40265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/>
          <a:lstStyle/>
          <a:p>
            <a:pPr algn="ctr" eaLnBrk="0" hangingPunct="0"/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077913" y="3647975"/>
            <a:ext cx="1643062" cy="1639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2919413" y="3647975"/>
            <a:ext cx="1643062" cy="1639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4749800" y="3647975"/>
            <a:ext cx="1643063" cy="1639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6591300" y="3647975"/>
            <a:ext cx="1643063" cy="1639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endParaRPr lang="zh-CN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75656" y="4191471"/>
            <a:ext cx="1049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zh-CN" altLang="zh-CN" sz="2400" b="1" dirty="0" smtClean="0">
                <a:solidFill>
                  <a:srgbClr val="081422"/>
                </a:solidFill>
              </a:rPr>
              <a:t>目标</a:t>
            </a:r>
            <a:endParaRPr lang="zh-CN" altLang="zh-CN" sz="2400" dirty="0">
              <a:solidFill>
                <a:srgbClr val="081422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55243" y="4181946"/>
            <a:ext cx="9972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081422"/>
                </a:solidFill>
              </a:rPr>
              <a:t>人员</a:t>
            </a:r>
            <a:endParaRPr lang="zh-CN" altLang="zh-CN" sz="2400" dirty="0">
              <a:solidFill>
                <a:srgbClr val="081422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57750" y="4011513"/>
            <a:ext cx="1450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zh-CN" sz="2400" b="1" dirty="0" smtClean="0">
                <a:solidFill>
                  <a:srgbClr val="081422"/>
                </a:solidFill>
              </a:rPr>
              <a:t>项目与活动</a:t>
            </a:r>
            <a:endParaRPr lang="zh-CN" altLang="zh-CN" sz="2400" dirty="0">
              <a:solidFill>
                <a:srgbClr val="081422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715125" y="3940075"/>
            <a:ext cx="1428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zh-CN" sz="2400" b="1" dirty="0" smtClean="0">
                <a:solidFill>
                  <a:srgbClr val="081422"/>
                </a:solidFill>
              </a:rPr>
              <a:t>资源、风险、应急方案</a:t>
            </a:r>
            <a:endParaRPr lang="zh-CN" altLang="zh-CN" sz="2400" dirty="0">
              <a:solidFill>
                <a:srgbClr val="081422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/>
              <a:t>二、大客户计划制定的程序</a:t>
            </a:r>
            <a:endParaRPr lang="zh-CN" altLang="zh-CN" sz="2800" dirty="0" smtClean="0"/>
          </a:p>
          <a:p>
            <a:endParaRPr lang="zh-CN" alt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96963" y="2402681"/>
            <a:ext cx="1041400" cy="1052512"/>
            <a:chOff x="691" y="2077"/>
            <a:chExt cx="656" cy="663"/>
          </a:xfrm>
        </p:grpSpPr>
        <p:pic>
          <p:nvPicPr>
            <p:cNvPr id="5" name="Picture 3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691" y="2077"/>
              <a:ext cx="656" cy="662"/>
            </a:xfrm>
            <a:prstGeom prst="rect">
              <a:avLst/>
            </a:prstGeom>
            <a:noFill/>
          </p:spPr>
        </p:pic>
        <p:sp>
          <p:nvSpPr>
            <p:cNvPr id="6" name="Oval 78"/>
            <p:cNvSpPr>
              <a:spLocks noChangeArrowheads="1"/>
            </p:cNvSpPr>
            <p:nvPr/>
          </p:nvSpPr>
          <p:spPr bwMode="gray">
            <a:xfrm>
              <a:off x="691" y="2077"/>
              <a:ext cx="652" cy="663"/>
            </a:xfrm>
            <a:prstGeom prst="ellipse">
              <a:avLst/>
            </a:prstGeom>
            <a:gradFill rotWithShape="1">
              <a:gsLst>
                <a:gs pos="0">
                  <a:srgbClr val="F77A1D"/>
                </a:gs>
                <a:gs pos="50000">
                  <a:srgbClr val="FDE1CC"/>
                </a:gs>
                <a:gs pos="100000">
                  <a:srgbClr val="F77A1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" name="Group 79"/>
            <p:cNvGrpSpPr>
              <a:grpSpLocks/>
            </p:cNvGrpSpPr>
            <p:nvPr/>
          </p:nvGrpSpPr>
          <p:grpSpPr bwMode="auto">
            <a:xfrm>
              <a:off x="723" y="2605"/>
              <a:ext cx="567" cy="110"/>
              <a:chOff x="3708" y="1872"/>
              <a:chExt cx="823" cy="156"/>
            </a:xfrm>
          </p:grpSpPr>
          <p:grpSp>
            <p:nvGrpSpPr>
              <p:cNvPr id="8" name="Group 8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14" name="AutoShape 8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8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8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" name="AutoShape 8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" name="Group 81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10" name="AutoShape 8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" name="AutoShape 8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" name="AutoShape 8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" name="AutoShape 8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3060700" y="2394743"/>
            <a:ext cx="1041400" cy="1052513"/>
            <a:chOff x="1928" y="2072"/>
            <a:chExt cx="656" cy="663"/>
          </a:xfrm>
        </p:grpSpPr>
        <p:pic>
          <p:nvPicPr>
            <p:cNvPr id="19" name="Picture 17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20" name="Oval 65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rgbClr val="8F038F"/>
                </a:gs>
                <a:gs pos="50000">
                  <a:srgbClr val="E6C7E6"/>
                </a:gs>
                <a:gs pos="100000">
                  <a:srgbClr val="8F038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1960" y="2600"/>
              <a:ext cx="567" cy="110"/>
              <a:chOff x="3708" y="1872"/>
              <a:chExt cx="823" cy="156"/>
            </a:xfrm>
          </p:grpSpPr>
          <p:grpSp>
            <p:nvGrpSpPr>
              <p:cNvPr id="22" name="Group 67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28" name="AutoShape 7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" name="AutoShape 7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" name="AutoShape 7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" name="AutoShape 7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3" name="Group 68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24" name="AutoShape 6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" name="AutoShape 7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" name="AutoShape 7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7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2" name="Group 6"/>
          <p:cNvGrpSpPr>
            <a:grpSpLocks/>
          </p:cNvGrpSpPr>
          <p:nvPr/>
        </p:nvGrpSpPr>
        <p:grpSpPr bwMode="auto">
          <a:xfrm>
            <a:off x="4999038" y="2405856"/>
            <a:ext cx="1041400" cy="1050925"/>
            <a:chOff x="3149" y="2079"/>
            <a:chExt cx="656" cy="662"/>
          </a:xfrm>
        </p:grpSpPr>
        <p:pic>
          <p:nvPicPr>
            <p:cNvPr id="33" name="Picture 31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3149" y="2079"/>
              <a:ext cx="656" cy="661"/>
            </a:xfrm>
            <a:prstGeom prst="rect">
              <a:avLst/>
            </a:prstGeom>
            <a:noFill/>
          </p:spPr>
        </p:pic>
        <p:sp>
          <p:nvSpPr>
            <p:cNvPr id="34" name="Oval 52"/>
            <p:cNvSpPr>
              <a:spLocks noChangeArrowheads="1"/>
            </p:cNvSpPr>
            <p:nvPr/>
          </p:nvSpPr>
          <p:spPr bwMode="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rgbClr val="5BBE4E"/>
                </a:gs>
                <a:gs pos="50000">
                  <a:srgbClr val="DAF0D7"/>
                </a:gs>
                <a:gs pos="100000">
                  <a:srgbClr val="5BBE4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5" name="Group 53"/>
            <p:cNvGrpSpPr>
              <a:grpSpLocks/>
            </p:cNvGrpSpPr>
            <p:nvPr/>
          </p:nvGrpSpPr>
          <p:grpSpPr bwMode="auto">
            <a:xfrm>
              <a:off x="3181" y="2594"/>
              <a:ext cx="567" cy="110"/>
              <a:chOff x="3708" y="1872"/>
              <a:chExt cx="823" cy="156"/>
            </a:xfrm>
          </p:grpSpPr>
          <p:grpSp>
            <p:nvGrpSpPr>
              <p:cNvPr id="36" name="Group 54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42" name="AutoShape 6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" name="AutoShape 6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" name="AutoShape 6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" name="AutoShape 6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7" name="Group 55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38" name="AutoShape 5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" name="AutoShape 5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" name="AutoShape 5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" name="AutoShape 5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6" name="Group 7"/>
          <p:cNvGrpSpPr>
            <a:grpSpLocks/>
          </p:cNvGrpSpPr>
          <p:nvPr/>
        </p:nvGrpSpPr>
        <p:grpSpPr bwMode="auto">
          <a:xfrm>
            <a:off x="6961188" y="2397918"/>
            <a:ext cx="1041400" cy="1050925"/>
            <a:chOff x="4385" y="2074"/>
            <a:chExt cx="656" cy="662"/>
          </a:xfrm>
        </p:grpSpPr>
        <p:pic>
          <p:nvPicPr>
            <p:cNvPr id="47" name="Picture 45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4385" y="2074"/>
              <a:ext cx="656" cy="661"/>
            </a:xfrm>
            <a:prstGeom prst="rect">
              <a:avLst/>
            </a:prstGeom>
            <a:noFill/>
          </p:spPr>
        </p:pic>
        <p:sp>
          <p:nvSpPr>
            <p:cNvPr id="48" name="Oval 39"/>
            <p:cNvSpPr>
              <a:spLocks noChangeArrowheads="1"/>
            </p:cNvSpPr>
            <p:nvPr/>
          </p:nvSpPr>
          <p:spPr bwMode="gray">
            <a:xfrm>
              <a:off x="4385" y="2074"/>
              <a:ext cx="652" cy="662"/>
            </a:xfrm>
            <a:prstGeom prst="ellipse">
              <a:avLst/>
            </a:prstGeom>
            <a:gradFill rotWithShape="1">
              <a:gsLst>
                <a:gs pos="0">
                  <a:srgbClr val="4AB1E4"/>
                </a:gs>
                <a:gs pos="50000">
                  <a:srgbClr val="D7EEF9"/>
                </a:gs>
                <a:gs pos="100000">
                  <a:srgbClr val="4AB1E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9" name="Group 40"/>
            <p:cNvGrpSpPr>
              <a:grpSpLocks/>
            </p:cNvGrpSpPr>
            <p:nvPr/>
          </p:nvGrpSpPr>
          <p:grpSpPr bwMode="auto">
            <a:xfrm>
              <a:off x="4417" y="2589"/>
              <a:ext cx="567" cy="110"/>
              <a:chOff x="3708" y="1872"/>
              <a:chExt cx="823" cy="156"/>
            </a:xfrm>
          </p:grpSpPr>
          <p:grpSp>
            <p:nvGrpSpPr>
              <p:cNvPr id="50" name="Group 41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56" name="AutoShape 4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" name="AutoShape 4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" name="AutoShape 4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" name="AutoShape 5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1" name="Group 42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52" name="AutoShape 4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" name="AutoShape 4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4" name="AutoShape 4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5" name="AutoShape 4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60" name="Line 8"/>
          <p:cNvSpPr>
            <a:spLocks noChangeShapeType="1"/>
          </p:cNvSpPr>
          <p:nvPr/>
        </p:nvSpPr>
        <p:spPr bwMode="gray">
          <a:xfrm>
            <a:off x="1582738" y="3575843"/>
            <a:ext cx="0" cy="334963"/>
          </a:xfrm>
          <a:prstGeom prst="line">
            <a:avLst/>
          </a:prstGeom>
          <a:noFill/>
          <a:ln w="19050">
            <a:solidFill>
              <a:srgbClr val="080808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" name="Line 9"/>
          <p:cNvSpPr>
            <a:spLocks noChangeShapeType="1"/>
          </p:cNvSpPr>
          <p:nvPr/>
        </p:nvSpPr>
        <p:spPr bwMode="gray">
          <a:xfrm flipH="1">
            <a:off x="827088" y="3920331"/>
            <a:ext cx="1495425" cy="0"/>
          </a:xfrm>
          <a:prstGeom prst="line">
            <a:avLst/>
          </a:prstGeom>
          <a:noFill/>
          <a:ln w="19050">
            <a:solidFill>
              <a:srgbClr val="080808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Text Box 10"/>
          <p:cNvSpPr txBox="1">
            <a:spLocks noChangeArrowheads="1"/>
          </p:cNvSpPr>
          <p:nvPr/>
        </p:nvSpPr>
        <p:spPr bwMode="gray">
          <a:xfrm>
            <a:off x="395536" y="4004468"/>
            <a:ext cx="1960761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eaLnBrk="0" hangingPunct="0">
              <a:lnSpc>
                <a:spcPct val="13000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中长期方向：机会、目标、人员、方案、重要项目、所需资源、实施时间表。</a:t>
            </a:r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gray">
          <a:xfrm>
            <a:off x="1043608" y="2679303"/>
            <a:ext cx="1149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400" b="1" dirty="0" smtClean="0"/>
              <a:t>摘要</a:t>
            </a:r>
            <a:endParaRPr lang="zh-CN" altLang="en-US" sz="2400" b="1" dirty="0">
              <a:solidFill>
                <a:srgbClr val="1C1C1C"/>
              </a:solidFill>
            </a:endParaRPr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gray">
          <a:xfrm>
            <a:off x="3049588" y="2621756"/>
            <a:ext cx="1044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zh-CN" altLang="zh-CN" sz="2400" b="1" dirty="0" smtClean="0"/>
              <a:t>行动</a:t>
            </a:r>
            <a:endParaRPr lang="zh-CN" altLang="en-US" sz="2400" b="1" dirty="0">
              <a:solidFill>
                <a:srgbClr val="1C1C1C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gray">
          <a:xfrm>
            <a:off x="5143500" y="2647156"/>
            <a:ext cx="860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400" b="1" dirty="0" smtClean="0"/>
              <a:t>分析</a:t>
            </a:r>
            <a:endParaRPr lang="zh-CN" altLang="en-US" sz="2400" b="1" dirty="0">
              <a:solidFill>
                <a:srgbClr val="1C1C1C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gray">
          <a:xfrm>
            <a:off x="6945313" y="2621756"/>
            <a:ext cx="1044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zh-CN" altLang="zh-CN" sz="2400" b="1" dirty="0" smtClean="0"/>
              <a:t>信息</a:t>
            </a:r>
            <a:endParaRPr lang="zh-CN" altLang="en-US" sz="2400" b="1" dirty="0">
              <a:solidFill>
                <a:srgbClr val="1C1C1C"/>
              </a:solidFill>
            </a:endParaRPr>
          </a:p>
        </p:txBody>
      </p:sp>
      <p:sp>
        <p:nvSpPr>
          <p:cNvPr id="67" name="Line 15"/>
          <p:cNvSpPr>
            <a:spLocks noChangeShapeType="1"/>
          </p:cNvSpPr>
          <p:nvPr/>
        </p:nvSpPr>
        <p:spPr bwMode="gray">
          <a:xfrm>
            <a:off x="7480300" y="3418681"/>
            <a:ext cx="0" cy="334962"/>
          </a:xfrm>
          <a:prstGeom prst="line">
            <a:avLst/>
          </a:prstGeom>
          <a:noFill/>
          <a:ln w="19050">
            <a:solidFill>
              <a:srgbClr val="080808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" name="Line 16"/>
          <p:cNvSpPr>
            <a:spLocks noChangeShapeType="1"/>
          </p:cNvSpPr>
          <p:nvPr/>
        </p:nvSpPr>
        <p:spPr bwMode="gray">
          <a:xfrm flipH="1">
            <a:off x="6786563" y="3790156"/>
            <a:ext cx="1631950" cy="0"/>
          </a:xfrm>
          <a:prstGeom prst="line">
            <a:avLst/>
          </a:prstGeom>
          <a:noFill/>
          <a:ln w="19050">
            <a:solidFill>
              <a:srgbClr val="080808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gray">
          <a:xfrm>
            <a:off x="6643688" y="3933031"/>
            <a:ext cx="1844675" cy="274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地址薄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客户组织结构图和联络人简介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客户战略与市场活动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客户业绩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本企业销售业绩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本企业盈利能力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与客户业务往来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竞争对手概况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现有项目及项目组</a:t>
            </a:r>
          </a:p>
          <a:p>
            <a:pPr eaLnBrk="0" hangingPunct="0">
              <a:lnSpc>
                <a:spcPct val="130000"/>
              </a:lnSpc>
              <a:buClr>
                <a:schemeClr val="accent1"/>
              </a:buClr>
              <a:buFont typeface="Wingdings" pitchFamily="2" charset="2"/>
              <a:buChar char="§"/>
            </a:pPr>
            <a:endParaRPr lang="zh-CN" altLang="en-US" sz="1400" dirty="0">
              <a:cs typeface="Times New Roman" pitchFamily="18" charset="0"/>
            </a:endParaRPr>
          </a:p>
        </p:txBody>
      </p:sp>
      <p:sp>
        <p:nvSpPr>
          <p:cNvPr id="70" name="Line 18"/>
          <p:cNvSpPr>
            <a:spLocks noChangeShapeType="1"/>
          </p:cNvSpPr>
          <p:nvPr/>
        </p:nvSpPr>
        <p:spPr bwMode="gray">
          <a:xfrm>
            <a:off x="3571875" y="3431381"/>
            <a:ext cx="0" cy="334962"/>
          </a:xfrm>
          <a:prstGeom prst="line">
            <a:avLst/>
          </a:prstGeom>
          <a:noFill/>
          <a:ln w="19050">
            <a:solidFill>
              <a:srgbClr val="080808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" name="Line 19"/>
          <p:cNvSpPr>
            <a:spLocks noChangeShapeType="1"/>
          </p:cNvSpPr>
          <p:nvPr/>
        </p:nvSpPr>
        <p:spPr bwMode="gray">
          <a:xfrm flipH="1">
            <a:off x="2643188" y="3788568"/>
            <a:ext cx="1771650" cy="0"/>
          </a:xfrm>
          <a:prstGeom prst="line">
            <a:avLst/>
          </a:prstGeom>
          <a:noFill/>
          <a:ln w="19050">
            <a:solidFill>
              <a:srgbClr val="080808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" name="Text Box 20"/>
          <p:cNvSpPr txBox="1">
            <a:spLocks noChangeArrowheads="1"/>
          </p:cNvSpPr>
          <p:nvPr/>
        </p:nvSpPr>
        <p:spPr bwMode="gray">
          <a:xfrm>
            <a:off x="2714625" y="3933031"/>
            <a:ext cx="1701800" cy="209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机会与目标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人员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方案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项目及活动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资源风险与应急方案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计划实施的时间表</a:t>
            </a:r>
          </a:p>
          <a:p>
            <a:pPr eaLnBrk="0" hangingPunct="0">
              <a:lnSpc>
                <a:spcPct val="130000"/>
              </a:lnSpc>
              <a:buClr>
                <a:schemeClr val="accent2"/>
              </a:buClr>
            </a:pPr>
            <a:endParaRPr lang="zh-CN" altLang="en-US" sz="1400" dirty="0"/>
          </a:p>
        </p:txBody>
      </p:sp>
      <p:sp>
        <p:nvSpPr>
          <p:cNvPr id="73" name="Line 21"/>
          <p:cNvSpPr>
            <a:spLocks noChangeShapeType="1"/>
          </p:cNvSpPr>
          <p:nvPr/>
        </p:nvSpPr>
        <p:spPr bwMode="gray">
          <a:xfrm>
            <a:off x="5561013" y="3575843"/>
            <a:ext cx="0" cy="334963"/>
          </a:xfrm>
          <a:prstGeom prst="line">
            <a:avLst/>
          </a:prstGeom>
          <a:noFill/>
          <a:ln w="19050">
            <a:solidFill>
              <a:srgbClr val="080808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" name="Line 22"/>
          <p:cNvSpPr>
            <a:spLocks noChangeShapeType="1"/>
          </p:cNvSpPr>
          <p:nvPr/>
        </p:nvSpPr>
        <p:spPr bwMode="gray">
          <a:xfrm flipH="1">
            <a:off x="4749800" y="3910806"/>
            <a:ext cx="1587500" cy="0"/>
          </a:xfrm>
          <a:prstGeom prst="line">
            <a:avLst/>
          </a:prstGeom>
          <a:noFill/>
          <a:ln w="19050">
            <a:solidFill>
              <a:srgbClr val="080808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5" name="Text Box 23"/>
          <p:cNvSpPr txBox="1">
            <a:spLocks noChangeArrowheads="1"/>
          </p:cNvSpPr>
          <p:nvPr/>
        </p:nvSpPr>
        <p:spPr bwMode="gray">
          <a:xfrm>
            <a:off x="4572000" y="3933056"/>
            <a:ext cx="21602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en-US" sz="1400" dirty="0" smtClean="0">
                <a:cs typeface="Times New Roman" pitchFamily="18" charset="0"/>
              </a:rPr>
              <a:t> </a:t>
            </a:r>
            <a:r>
              <a:rPr lang="zh-CN" altLang="zh-CN" sz="1400" dirty="0" smtClean="0"/>
              <a:t>市场细分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大客户识别与选择程序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客户盈利能力分析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管理未来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竞争地位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市场链中的竞争优势来源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客户的采购战略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客户决策程序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价值链分析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积极影响分析与筛选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p"/>
            </a:pPr>
            <a:r>
              <a:rPr lang="zh-CN" altLang="zh-CN" sz="1400" dirty="0" smtClean="0"/>
              <a:t>方案分析</a:t>
            </a:r>
            <a:endParaRPr lang="zh-CN" altLang="zh-CN" sz="1400" dirty="0"/>
          </a:p>
        </p:txBody>
      </p:sp>
      <p:grpSp>
        <p:nvGrpSpPr>
          <p:cNvPr id="76" name="Group 24"/>
          <p:cNvGrpSpPr>
            <a:grpSpLocks/>
          </p:cNvGrpSpPr>
          <p:nvPr/>
        </p:nvGrpSpPr>
        <p:grpSpPr bwMode="auto">
          <a:xfrm>
            <a:off x="0" y="2289968"/>
            <a:ext cx="9144000" cy="1254125"/>
            <a:chOff x="0" y="2006"/>
            <a:chExt cx="5760" cy="790"/>
          </a:xfrm>
        </p:grpSpPr>
        <p:sp>
          <p:nvSpPr>
            <p:cNvPr id="77" name="Line 29"/>
            <p:cNvSpPr>
              <a:spLocks noChangeShapeType="1"/>
            </p:cNvSpPr>
            <p:nvPr/>
          </p:nvSpPr>
          <p:spPr bwMode="gray">
            <a:xfrm flipH="1">
              <a:off x="0" y="2405"/>
              <a:ext cx="652" cy="0"/>
            </a:xfrm>
            <a:prstGeom prst="line">
              <a:avLst/>
            </a:pr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rgbClr val="DDDDDD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Line 30"/>
            <p:cNvSpPr>
              <a:spLocks noChangeShapeType="1"/>
            </p:cNvSpPr>
            <p:nvPr/>
          </p:nvSpPr>
          <p:spPr bwMode="gray">
            <a:xfrm flipH="1">
              <a:off x="3839" y="2405"/>
              <a:ext cx="510" cy="0"/>
            </a:xfrm>
            <a:prstGeom prst="line">
              <a:avLst/>
            </a:pr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rgbClr val="DDDDDD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AutoShape 31"/>
            <p:cNvSpPr>
              <a:spLocks/>
            </p:cNvSpPr>
            <p:nvPr/>
          </p:nvSpPr>
          <p:spPr bwMode="gray">
            <a:xfrm rot="16200000" flipV="1">
              <a:off x="2052" y="1833"/>
              <a:ext cx="412" cy="769"/>
            </a:xfrm>
            <a:custGeom>
              <a:avLst/>
              <a:gdLst>
                <a:gd name="T0" fmla="*/ 14 w 22794"/>
                <a:gd name="T1" fmla="*/ 0 h 43200"/>
                <a:gd name="T2" fmla="*/ 0 w 22794"/>
                <a:gd name="T3" fmla="*/ 768 h 43200"/>
                <a:gd name="T4" fmla="*/ 22 w 22794"/>
                <a:gd name="T5" fmla="*/ 385 h 43200"/>
                <a:gd name="T6" fmla="*/ 0 60000 65536"/>
                <a:gd name="T7" fmla="*/ 0 60000 65536"/>
                <a:gd name="T8" fmla="*/ 0 60000 65536"/>
                <a:gd name="T9" fmla="*/ 0 w 22794"/>
                <a:gd name="T10" fmla="*/ 0 h 43200"/>
                <a:gd name="T11" fmla="*/ 22794 w 2279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rgbClr val="DDDDDD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AutoShape 32"/>
            <p:cNvSpPr>
              <a:spLocks/>
            </p:cNvSpPr>
            <p:nvPr/>
          </p:nvSpPr>
          <p:spPr bwMode="gray">
            <a:xfrm rot="16200000" flipV="1">
              <a:off x="4503" y="1834"/>
              <a:ext cx="418" cy="769"/>
            </a:xfrm>
            <a:custGeom>
              <a:avLst/>
              <a:gdLst>
                <a:gd name="T0" fmla="*/ 14 w 22794"/>
                <a:gd name="T1" fmla="*/ 0 h 43200"/>
                <a:gd name="T2" fmla="*/ 0 w 22794"/>
                <a:gd name="T3" fmla="*/ 768 h 43200"/>
                <a:gd name="T4" fmla="*/ 22 w 22794"/>
                <a:gd name="T5" fmla="*/ 385 h 43200"/>
                <a:gd name="T6" fmla="*/ 0 60000 65536"/>
                <a:gd name="T7" fmla="*/ 0 60000 65536"/>
                <a:gd name="T8" fmla="*/ 0 60000 65536"/>
                <a:gd name="T9" fmla="*/ 0 w 22794"/>
                <a:gd name="T10" fmla="*/ 0 h 43200"/>
                <a:gd name="T11" fmla="*/ 22794 w 2279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rgbClr val="DDDDDD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Line 33"/>
            <p:cNvSpPr>
              <a:spLocks noChangeShapeType="1"/>
            </p:cNvSpPr>
            <p:nvPr/>
          </p:nvSpPr>
          <p:spPr bwMode="gray">
            <a:xfrm flipH="1">
              <a:off x="2619" y="2405"/>
              <a:ext cx="496" cy="0"/>
            </a:xfrm>
            <a:prstGeom prst="line">
              <a:avLst/>
            </a:pr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rgbClr val="DDDDDD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AutoShape 34"/>
            <p:cNvSpPr>
              <a:spLocks/>
            </p:cNvSpPr>
            <p:nvPr/>
          </p:nvSpPr>
          <p:spPr bwMode="gray">
            <a:xfrm rot="5400000">
              <a:off x="3278" y="2211"/>
              <a:ext cx="400" cy="769"/>
            </a:xfrm>
            <a:custGeom>
              <a:avLst/>
              <a:gdLst>
                <a:gd name="T0" fmla="*/ 13 w 22794"/>
                <a:gd name="T1" fmla="*/ 0 h 43200"/>
                <a:gd name="T2" fmla="*/ 0 w 22794"/>
                <a:gd name="T3" fmla="*/ 768 h 43200"/>
                <a:gd name="T4" fmla="*/ 21 w 22794"/>
                <a:gd name="T5" fmla="*/ 385 h 43200"/>
                <a:gd name="T6" fmla="*/ 0 60000 65536"/>
                <a:gd name="T7" fmla="*/ 0 60000 65536"/>
                <a:gd name="T8" fmla="*/ 0 60000 65536"/>
                <a:gd name="T9" fmla="*/ 0 w 22794"/>
                <a:gd name="T10" fmla="*/ 0 h 43200"/>
                <a:gd name="T11" fmla="*/ 22794 w 2279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rgbClr val="DDDDDD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Line 35"/>
            <p:cNvSpPr>
              <a:spLocks noChangeShapeType="1"/>
            </p:cNvSpPr>
            <p:nvPr/>
          </p:nvSpPr>
          <p:spPr bwMode="gray">
            <a:xfrm flipH="1">
              <a:off x="5071" y="2405"/>
              <a:ext cx="689" cy="0"/>
            </a:xfrm>
            <a:prstGeom prst="line">
              <a:avLst/>
            </a:pr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rgbClr val="DDDDDD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Line 36"/>
            <p:cNvSpPr>
              <a:spLocks noChangeShapeType="1"/>
            </p:cNvSpPr>
            <p:nvPr/>
          </p:nvSpPr>
          <p:spPr bwMode="gray">
            <a:xfrm flipH="1">
              <a:off x="1377" y="2405"/>
              <a:ext cx="523" cy="0"/>
            </a:xfrm>
            <a:prstGeom prst="line">
              <a:avLst/>
            </a:pr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rgbClr val="DDDDDD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AutoShape 37"/>
            <p:cNvSpPr>
              <a:spLocks/>
            </p:cNvSpPr>
            <p:nvPr/>
          </p:nvSpPr>
          <p:spPr bwMode="gray">
            <a:xfrm rot="5400000">
              <a:off x="815" y="2211"/>
              <a:ext cx="400" cy="769"/>
            </a:xfrm>
            <a:custGeom>
              <a:avLst/>
              <a:gdLst>
                <a:gd name="T0" fmla="*/ 13 w 22794"/>
                <a:gd name="T1" fmla="*/ 0 h 43200"/>
                <a:gd name="T2" fmla="*/ 0 w 22794"/>
                <a:gd name="T3" fmla="*/ 768 h 43200"/>
                <a:gd name="T4" fmla="*/ 21 w 22794"/>
                <a:gd name="T5" fmla="*/ 385 h 43200"/>
                <a:gd name="T6" fmla="*/ 0 60000 65536"/>
                <a:gd name="T7" fmla="*/ 0 60000 65536"/>
                <a:gd name="T8" fmla="*/ 0 60000 65536"/>
                <a:gd name="T9" fmla="*/ 0 w 22794"/>
                <a:gd name="T10" fmla="*/ 0 h 43200"/>
                <a:gd name="T11" fmla="*/ 22794 w 2279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rgbClr val="DDDDDD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86" name="Picture 84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4913" y="2413793"/>
            <a:ext cx="825500" cy="377825"/>
          </a:xfrm>
          <a:prstGeom prst="rect">
            <a:avLst/>
          </a:prstGeom>
          <a:noFill/>
        </p:spPr>
      </p:pic>
      <p:pic>
        <p:nvPicPr>
          <p:cNvPr id="87" name="Picture 85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1350" y="2404268"/>
            <a:ext cx="825500" cy="377825"/>
          </a:xfrm>
          <a:prstGeom prst="rect">
            <a:avLst/>
          </a:prstGeom>
          <a:noFill/>
        </p:spPr>
      </p:pic>
      <p:pic>
        <p:nvPicPr>
          <p:cNvPr id="88" name="Picture 86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4925" y="2423318"/>
            <a:ext cx="825500" cy="377825"/>
          </a:xfrm>
          <a:prstGeom prst="rect">
            <a:avLst/>
          </a:prstGeom>
          <a:noFill/>
        </p:spPr>
      </p:pic>
      <p:pic>
        <p:nvPicPr>
          <p:cNvPr id="89" name="Picture 87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7075" y="2413793"/>
            <a:ext cx="825500" cy="377825"/>
          </a:xfrm>
          <a:prstGeom prst="rect">
            <a:avLst/>
          </a:prstGeom>
          <a:noFill/>
        </p:spPr>
      </p:pic>
      <p:sp>
        <p:nvSpPr>
          <p:cNvPr id="90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第三节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制定大客户计划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/>
              <a:t>三、制定大客户计划的技巧</a:t>
            </a:r>
            <a:endParaRPr lang="zh-CN" altLang="zh-CN" sz="2800" dirty="0" smtClean="0"/>
          </a:p>
          <a:p>
            <a:pPr lvl="0"/>
            <a:r>
              <a:rPr lang="zh-CN" altLang="zh-CN" dirty="0" smtClean="0"/>
              <a:t>大客户计划不要太长，不要出现像电话薄形式的任何内容。</a:t>
            </a:r>
            <a:r>
              <a:rPr lang="en-US" altLang="zh-CN" dirty="0" smtClean="0"/>
              <a:t>6</a:t>
            </a:r>
            <a:r>
              <a:rPr lang="zh-CN" altLang="zh-CN" dirty="0" smtClean="0"/>
              <a:t>页就很好，</a:t>
            </a:r>
            <a:r>
              <a:rPr lang="en-US" altLang="zh-CN" dirty="0" smtClean="0"/>
              <a:t>4</a:t>
            </a:r>
            <a:r>
              <a:rPr lang="zh-CN" altLang="zh-CN" dirty="0" smtClean="0"/>
              <a:t>页更好</a:t>
            </a:r>
            <a:r>
              <a:rPr lang="zh-CN" altLang="en-US" dirty="0" smtClean="0"/>
              <a:t>。</a:t>
            </a:r>
            <a:endParaRPr lang="zh-CN" altLang="zh-CN" dirty="0" smtClean="0"/>
          </a:p>
          <a:p>
            <a:pPr lvl="0"/>
            <a:r>
              <a:rPr lang="zh-CN" altLang="zh-CN" dirty="0" smtClean="0"/>
              <a:t>计划要更新。（这就意味着要简短，最好使用易于修改的媒体）</a:t>
            </a:r>
            <a:r>
              <a:rPr lang="zh-CN" altLang="en-US" dirty="0" smtClean="0"/>
              <a:t>。</a:t>
            </a:r>
            <a:endParaRPr lang="zh-CN" altLang="zh-CN" dirty="0" smtClean="0"/>
          </a:p>
          <a:p>
            <a:pPr lvl="0"/>
            <a:r>
              <a:rPr lang="zh-CN" altLang="zh-CN" dirty="0" smtClean="0"/>
              <a:t>不必一次写完</a:t>
            </a:r>
            <a:r>
              <a:rPr lang="zh-CN" altLang="en-US" dirty="0" smtClean="0"/>
              <a:t>。</a:t>
            </a:r>
            <a:endParaRPr lang="zh-CN" altLang="zh-CN" dirty="0" smtClean="0"/>
          </a:p>
          <a:p>
            <a:pPr lvl="0"/>
            <a:r>
              <a:rPr lang="zh-CN" altLang="zh-CN" dirty="0" smtClean="0"/>
              <a:t>一开始要有明确地指出方向和目标。这样看计划的人才能知道你要做什么。</a:t>
            </a:r>
            <a:r>
              <a:rPr lang="en-US" altLang="zh-CN" dirty="0" smtClean="0"/>
              <a:t> </a:t>
            </a:r>
            <a:endParaRPr lang="zh-CN" altLang="zh-CN" dirty="0" smtClean="0"/>
          </a:p>
          <a:p>
            <a:pPr lvl="0"/>
            <a:r>
              <a:rPr lang="zh-CN" altLang="zh-CN" dirty="0" smtClean="0"/>
              <a:t>明确实施计划所要求的活动以及活动负责人</a:t>
            </a:r>
            <a:r>
              <a:rPr lang="zh-CN" altLang="en-US" dirty="0" smtClean="0"/>
              <a:t>。</a:t>
            </a:r>
            <a:endParaRPr lang="zh-CN" altLang="zh-CN" dirty="0" smtClean="0"/>
          </a:p>
          <a:p>
            <a:pPr lvl="0"/>
            <a:r>
              <a:rPr lang="zh-CN" altLang="zh-CN" dirty="0" smtClean="0"/>
              <a:t>提供客户的背景信息，可以用计划附件的形式，否则大量数据会掩盖方向和行动</a:t>
            </a:r>
            <a:r>
              <a:rPr lang="zh-CN" altLang="en-US" dirty="0" smtClean="0"/>
              <a:t>。</a:t>
            </a:r>
            <a:endParaRPr lang="zh-CN" altLang="zh-CN" dirty="0" smtClean="0"/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第三节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制定大客户计划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第四节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与大客户建立伙伴关系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/>
              <a:t>一、建立大客户伙伴关系的重要性</a:t>
            </a:r>
            <a:endParaRPr lang="zh-CN" altLang="zh-CN" sz="2800" dirty="0" smtClean="0"/>
          </a:p>
          <a:p>
            <a:pPr>
              <a:buNone/>
            </a:pPr>
            <a:endParaRPr lang="zh-CN" alt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01960" y="2348880"/>
            <a:ext cx="7010400" cy="4104455"/>
            <a:chOff x="1028700" y="1828800"/>
            <a:chExt cx="7010400" cy="4046538"/>
          </a:xfrm>
        </p:grpSpPr>
        <p:sp>
          <p:nvSpPr>
            <p:cNvPr id="5" name="AutoShape 5"/>
            <p:cNvSpPr>
              <a:spLocks/>
            </p:cNvSpPr>
            <p:nvPr/>
          </p:nvSpPr>
          <p:spPr bwMode="gray">
            <a:xfrm>
              <a:off x="1028700" y="2779713"/>
              <a:ext cx="2019300" cy="962025"/>
            </a:xfrm>
            <a:custGeom>
              <a:avLst/>
              <a:gdLst>
                <a:gd name="T0" fmla="*/ 76594 w 2320"/>
                <a:gd name="T1" fmla="*/ 845416 h 792"/>
                <a:gd name="T2" fmla="*/ 76594 w 2320"/>
                <a:gd name="T3" fmla="*/ 0 h 792"/>
                <a:gd name="T4" fmla="*/ 0 w 2320"/>
                <a:gd name="T5" fmla="*/ 0 h 792"/>
                <a:gd name="T6" fmla="*/ 0 w 2320"/>
                <a:gd name="T7" fmla="*/ 962025 h 792"/>
                <a:gd name="T8" fmla="*/ 2019300 w 2320"/>
                <a:gd name="T9" fmla="*/ 962025 h 792"/>
                <a:gd name="T10" fmla="*/ 2019300 w 2320"/>
                <a:gd name="T11" fmla="*/ 845416 h 792"/>
                <a:gd name="T12" fmla="*/ 76594 w 2320"/>
                <a:gd name="T13" fmla="*/ 84541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rgbClr val="66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" name="AutoShape 6"/>
            <p:cNvSpPr>
              <a:spLocks/>
            </p:cNvSpPr>
            <p:nvPr/>
          </p:nvSpPr>
          <p:spPr bwMode="gray">
            <a:xfrm rot="10800000">
              <a:off x="6096000" y="1828800"/>
              <a:ext cx="1924050" cy="962025"/>
            </a:xfrm>
            <a:custGeom>
              <a:avLst/>
              <a:gdLst>
                <a:gd name="T0" fmla="*/ 72981 w 2320"/>
                <a:gd name="T1" fmla="*/ 845416 h 792"/>
                <a:gd name="T2" fmla="*/ 72981 w 2320"/>
                <a:gd name="T3" fmla="*/ 0 h 792"/>
                <a:gd name="T4" fmla="*/ 0 w 2320"/>
                <a:gd name="T5" fmla="*/ 0 h 792"/>
                <a:gd name="T6" fmla="*/ 0 w 2320"/>
                <a:gd name="T7" fmla="*/ 962025 h 792"/>
                <a:gd name="T8" fmla="*/ 1924050 w 2320"/>
                <a:gd name="T9" fmla="*/ 962025 h 792"/>
                <a:gd name="T10" fmla="*/ 1924050 w 2320"/>
                <a:gd name="T11" fmla="*/ 845416 h 792"/>
                <a:gd name="T12" fmla="*/ 72981 w 2320"/>
                <a:gd name="T13" fmla="*/ 84541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rgbClr val="66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gray">
            <a:xfrm>
              <a:off x="1208088" y="2018307"/>
              <a:ext cx="6629400" cy="1523490"/>
            </a:xfrm>
            <a:prstGeom prst="rect">
              <a:avLst/>
            </a:prstGeom>
            <a:solidFill>
              <a:srgbClr val="0066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-2453608" rotWithShape="0">
                <a:srgbClr val="333333">
                  <a:alpha val="50000"/>
                </a:srgbClr>
              </a:outerShdw>
            </a:effectLst>
          </p:spPr>
          <p:txBody>
            <a:bodyPr anchor="ctr"/>
            <a:lstStyle/>
            <a:p>
              <a:r>
                <a:rPr lang="zh-CN" altLang="zh-CN" sz="2200" dirty="0" smtClean="0">
                  <a:solidFill>
                    <a:schemeClr val="bg1"/>
                  </a:solidFill>
                </a:rPr>
                <a:t>所谓伙伴关系包括两种情况，一为公司和终端消费者（普通消费者）之间的良好的合作关系，二为公司与公司之间的长期合作关系。我们把这两种关系统称为公司与客户之间的伙伴关系。</a:t>
              </a:r>
              <a:endParaRPr lang="zh-CN" altLang="zh-CN" sz="2200" dirty="0">
                <a:solidFill>
                  <a:schemeClr val="bg1"/>
                </a:solidFill>
              </a:endParaRPr>
            </a:p>
          </p:txBody>
        </p:sp>
        <p:sp>
          <p:nvSpPr>
            <p:cNvPr id="8" name="AutoShape 8"/>
            <p:cNvSpPr>
              <a:spLocks/>
            </p:cNvSpPr>
            <p:nvPr/>
          </p:nvSpPr>
          <p:spPr bwMode="gray">
            <a:xfrm>
              <a:off x="1047750" y="4913313"/>
              <a:ext cx="2019300" cy="962025"/>
            </a:xfrm>
            <a:custGeom>
              <a:avLst/>
              <a:gdLst>
                <a:gd name="T0" fmla="*/ 76594 w 2320"/>
                <a:gd name="T1" fmla="*/ 845416 h 792"/>
                <a:gd name="T2" fmla="*/ 76594 w 2320"/>
                <a:gd name="T3" fmla="*/ 0 h 792"/>
                <a:gd name="T4" fmla="*/ 0 w 2320"/>
                <a:gd name="T5" fmla="*/ 0 h 792"/>
                <a:gd name="T6" fmla="*/ 0 w 2320"/>
                <a:gd name="T7" fmla="*/ 962025 h 792"/>
                <a:gd name="T8" fmla="*/ 2019300 w 2320"/>
                <a:gd name="T9" fmla="*/ 962025 h 792"/>
                <a:gd name="T10" fmla="*/ 2019300 w 2320"/>
                <a:gd name="T11" fmla="*/ 845416 h 792"/>
                <a:gd name="T12" fmla="*/ 76594 w 2320"/>
                <a:gd name="T13" fmla="*/ 84541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rgbClr val="DFE29A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" name="AutoShape 9"/>
            <p:cNvSpPr>
              <a:spLocks/>
            </p:cNvSpPr>
            <p:nvPr/>
          </p:nvSpPr>
          <p:spPr bwMode="gray">
            <a:xfrm rot="10800000">
              <a:off x="6115050" y="3962400"/>
              <a:ext cx="1924050" cy="962025"/>
            </a:xfrm>
            <a:custGeom>
              <a:avLst/>
              <a:gdLst>
                <a:gd name="T0" fmla="*/ 72981 w 2320"/>
                <a:gd name="T1" fmla="*/ 845416 h 792"/>
                <a:gd name="T2" fmla="*/ 72981 w 2320"/>
                <a:gd name="T3" fmla="*/ 0 h 792"/>
                <a:gd name="T4" fmla="*/ 0 w 2320"/>
                <a:gd name="T5" fmla="*/ 0 h 792"/>
                <a:gd name="T6" fmla="*/ 0 w 2320"/>
                <a:gd name="T7" fmla="*/ 962025 h 792"/>
                <a:gd name="T8" fmla="*/ 1924050 w 2320"/>
                <a:gd name="T9" fmla="*/ 962025 h 792"/>
                <a:gd name="T10" fmla="*/ 1924050 w 2320"/>
                <a:gd name="T11" fmla="*/ 845416 h 792"/>
                <a:gd name="T12" fmla="*/ 72981 w 2320"/>
                <a:gd name="T13" fmla="*/ 84541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rgbClr val="DFE29A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gray">
            <a:xfrm>
              <a:off x="1227138" y="4151193"/>
              <a:ext cx="6629400" cy="1523490"/>
            </a:xfrm>
            <a:prstGeom prst="rect">
              <a:avLst/>
            </a:prstGeom>
            <a:solidFill>
              <a:srgbClr val="0099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-2453608" rotWithShape="0">
                <a:srgbClr val="333333">
                  <a:alpha val="50000"/>
                </a:srgbClr>
              </a:outerShdw>
            </a:effectLst>
          </p:spPr>
          <p:txBody>
            <a:bodyPr anchor="ctr"/>
            <a:lstStyle/>
            <a:p>
              <a:r>
                <a:rPr lang="zh-CN" altLang="zh-CN" sz="2200" dirty="0" smtClean="0">
                  <a:solidFill>
                    <a:schemeClr val="bg1"/>
                  </a:solidFill>
                </a:rPr>
                <a:t>伙伴关系是客户忠诚的终极形式。一个规模再大的公司，它的资金、人力资源都是非常有限的。为了更有效地利用其他公司的资源，公司之间越来越需要相互依靠，建立伙伴关系也就变得越来越重要。</a:t>
              </a:r>
              <a:endParaRPr lang="zh-CN" altLang="en-US" sz="220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/>
              <a:t>二、建立大客户伙伴关系的途径</a:t>
            </a:r>
            <a:endParaRPr lang="zh-CN" altLang="zh-CN" sz="2800" dirty="0" smtClean="0"/>
          </a:p>
          <a:p>
            <a:pPr>
              <a:buNone/>
            </a:pPr>
            <a:r>
              <a:rPr lang="en-US" altLang="zh-CN" sz="2800" dirty="0" smtClean="0"/>
              <a:t>             </a:t>
            </a:r>
            <a:r>
              <a:rPr lang="zh-CN" altLang="zh-CN" sz="2800" dirty="0" smtClean="0"/>
              <a:t>一般而言，合作伙伴关系可以通过技术上的相互支持来实现，这种合作伙伴关系较为紧密，而且更重要的一点是，这种伙伴关系对建立客户忠诚也是大有帮助的。</a:t>
            </a:r>
            <a:endParaRPr lang="zh-CN" altLang="en-US" sz="2800" dirty="0"/>
          </a:p>
        </p:txBody>
      </p:sp>
      <p:pic>
        <p:nvPicPr>
          <p:cNvPr id="1026" name="Picture 2" descr="C:\Documents and Settings\Administrator\Local Settings\Temporary Internet Files\Content.IE5\LM0EHKBX\MP9004394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080" y="4653136"/>
            <a:ext cx="2880360" cy="1930216"/>
          </a:xfrm>
          <a:prstGeom prst="rect">
            <a:avLst/>
          </a:prstGeom>
          <a:noFill/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第四节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与大客户建立伙伴关系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>
                <a:latin typeface="+mn-ea"/>
              </a:rPr>
              <a:t>三、与客户建立长期伙伴关系</a:t>
            </a:r>
            <a:endParaRPr lang="en-US" altLang="zh-CN" sz="2800" b="1" dirty="0" smtClean="0">
              <a:latin typeface="+mn-ea"/>
            </a:endParaRPr>
          </a:p>
          <a:p>
            <a:r>
              <a:rPr lang="zh-CN" altLang="zh-CN" sz="2800" dirty="0" smtClean="0">
                <a:latin typeface="+mn-ea"/>
              </a:rPr>
              <a:t>在各种消费场合，我们经常见到制造商为客户提供的免费保修服务。免费保修服务可以说是与客户确定伙伴关系的具体方式。</a:t>
            </a:r>
            <a:endParaRPr lang="en-US" altLang="zh-CN" sz="2800" dirty="0" smtClean="0">
              <a:latin typeface="+mn-ea"/>
            </a:endParaRPr>
          </a:p>
          <a:p>
            <a:r>
              <a:rPr lang="zh-CN" altLang="zh-CN" sz="2800" dirty="0" smtClean="0">
                <a:latin typeface="+mn-ea"/>
              </a:rPr>
              <a:t>企业可以利用数据库建立客户档案，并以此与客户保持长久的联系</a:t>
            </a:r>
            <a:r>
              <a:rPr lang="zh-CN" altLang="en-US" sz="2800" dirty="0" smtClean="0">
                <a:latin typeface="+mn-ea"/>
              </a:rPr>
              <a:t>。</a:t>
            </a:r>
            <a:endParaRPr lang="zh-CN" altLang="zh-CN" sz="2800" dirty="0" smtClean="0">
              <a:latin typeface="+mn-ea"/>
            </a:endParaRPr>
          </a:p>
          <a:p>
            <a:endParaRPr lang="zh-CN" altLang="en-US" dirty="0"/>
          </a:p>
        </p:txBody>
      </p:sp>
      <p:pic>
        <p:nvPicPr>
          <p:cNvPr id="2050" name="Picture 2" descr="C:\Documents and Settings\Administrator\Local Settings\Temporary Internet Files\Content.IE5\7LM530KX\MP9004394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677112"/>
            <a:ext cx="1920240" cy="1920240"/>
          </a:xfrm>
          <a:prstGeom prst="rect">
            <a:avLst/>
          </a:prstGeom>
          <a:noFill/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第四节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与大客户建立伙伴关系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97360" y="2093168"/>
            <a:ext cx="6491064" cy="4648200"/>
          </a:xfrm>
        </p:spPr>
        <p:txBody>
          <a:bodyPr/>
          <a:lstStyle/>
          <a:p>
            <a:r>
              <a:rPr lang="zh-CN" altLang="zh-CN" sz="3200" dirty="0" smtClean="0">
                <a:latin typeface="+mj-ea"/>
                <a:ea typeface="+mj-ea"/>
              </a:rPr>
              <a:t>第一节  识别和选择大客户</a:t>
            </a:r>
          </a:p>
          <a:p>
            <a:r>
              <a:rPr lang="zh-CN" altLang="zh-CN" sz="3200" dirty="0" smtClean="0">
                <a:latin typeface="+mj-ea"/>
                <a:ea typeface="+mj-ea"/>
              </a:rPr>
              <a:t>第二节  大客户分析</a:t>
            </a:r>
          </a:p>
          <a:p>
            <a:r>
              <a:rPr lang="zh-CN" altLang="zh-CN" sz="3200" dirty="0" smtClean="0">
                <a:latin typeface="+mj-ea"/>
                <a:ea typeface="+mj-ea"/>
              </a:rPr>
              <a:t>第三节  制定大客户计划</a:t>
            </a:r>
          </a:p>
          <a:p>
            <a:r>
              <a:rPr lang="zh-CN" altLang="zh-CN" sz="3200" dirty="0" smtClean="0">
                <a:latin typeface="+mj-ea"/>
                <a:ea typeface="+mj-ea"/>
              </a:rPr>
              <a:t>第四节  与大客户建立伙伴关系</a:t>
            </a:r>
          </a:p>
          <a:p>
            <a:r>
              <a:rPr lang="zh-CN" altLang="zh-CN" sz="3200" dirty="0" smtClean="0">
                <a:latin typeface="+mj-ea"/>
                <a:ea typeface="+mj-ea"/>
              </a:rPr>
              <a:t>第五节</a:t>
            </a:r>
            <a:r>
              <a:rPr lang="en-US" altLang="zh-CN" sz="3200" dirty="0" smtClean="0">
                <a:latin typeface="+mj-ea"/>
                <a:ea typeface="+mj-ea"/>
              </a:rPr>
              <a:t>  </a:t>
            </a:r>
            <a:r>
              <a:rPr lang="zh-CN" altLang="zh-CN" sz="3200" dirty="0" smtClean="0">
                <a:latin typeface="+mj-ea"/>
                <a:ea typeface="+mj-ea"/>
              </a:rPr>
              <a:t>为大客户服务</a:t>
            </a:r>
          </a:p>
          <a:p>
            <a:r>
              <a:rPr lang="zh-CN" altLang="zh-CN" sz="3200" dirty="0" smtClean="0">
                <a:latin typeface="+mj-ea"/>
                <a:ea typeface="+mj-ea"/>
              </a:rPr>
              <a:t>第六节</a:t>
            </a:r>
            <a:r>
              <a:rPr lang="en-US" altLang="zh-CN" sz="3200" dirty="0" smtClean="0">
                <a:latin typeface="+mj-ea"/>
                <a:ea typeface="+mj-ea"/>
              </a:rPr>
              <a:t>  </a:t>
            </a:r>
            <a:r>
              <a:rPr lang="zh-CN" altLang="zh-CN" sz="3200" dirty="0" smtClean="0">
                <a:latin typeface="+mj-ea"/>
                <a:ea typeface="+mj-ea"/>
              </a:rPr>
              <a:t>实践指导</a:t>
            </a:r>
          </a:p>
          <a:p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 bwMode="gray">
          <a:xfrm>
            <a:off x="755576" y="908720"/>
            <a:ext cx="77724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4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第四章</a:t>
            </a:r>
            <a:r>
              <a:rPr kumimoji="0" lang="en-US" altLang="zh-CN" sz="4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 </a:t>
            </a:r>
            <a:r>
              <a:rPr kumimoji="0" lang="zh-CN" altLang="zh-CN" sz="4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大客户管理</a:t>
            </a:r>
            <a:br>
              <a:rPr kumimoji="0" lang="zh-CN" altLang="zh-CN" sz="4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</a:b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/>
              <a:t>四、改善大客户伙伴关系</a:t>
            </a:r>
            <a:endParaRPr lang="zh-CN" altLang="zh-CN" sz="2800" dirty="0" smtClean="0"/>
          </a:p>
          <a:p>
            <a:r>
              <a:rPr lang="zh-CN" altLang="zh-CN" sz="2800" dirty="0" smtClean="0"/>
              <a:t>与客户建立伙伴关系是客户忠诚的终极形式。这种“终极”的忠诚度企业来说是非常宝贵的资源，而且得来不易。所以，企业应当珍惜这种来之不易的宝贵资源，尽力维持这种关系的存在，推动其向良性的方向发展，并懂得在必要的时候加以改善。</a:t>
            </a:r>
          </a:p>
          <a:p>
            <a:endParaRPr lang="zh-CN" altLang="en-US" dirty="0"/>
          </a:p>
        </p:txBody>
      </p:sp>
      <p:pic>
        <p:nvPicPr>
          <p:cNvPr id="3074" name="Picture 2" descr="C:\Documents and Settings\Administrator\Local Settings\Temporary Internet Files\Content.IE5\3CM4PH98\MP9004278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25144"/>
            <a:ext cx="2270760" cy="1950720"/>
          </a:xfrm>
          <a:prstGeom prst="rect">
            <a:avLst/>
          </a:prstGeom>
          <a:noFill/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第四节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与大客户建立伙伴关系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第五节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为大客户服务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/>
              <a:t>一、为大客户服务的战略</a:t>
            </a:r>
            <a:endParaRPr lang="zh-CN" altLang="zh-CN" sz="2800" dirty="0" smtClean="0"/>
          </a:p>
          <a:p>
            <a:endParaRPr lang="zh-CN" alt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gray">
          <a:xfrm flipH="1">
            <a:off x="-48196" y="6525344"/>
            <a:ext cx="3324052" cy="304106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gray">
          <a:xfrm flipH="1">
            <a:off x="-48196" y="5877272"/>
            <a:ext cx="2892004" cy="952178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-2" y="2360190"/>
            <a:ext cx="7020667" cy="4497810"/>
            <a:chOff x="-2" y="2360190"/>
            <a:chExt cx="7020667" cy="4497810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gray">
            <a:xfrm flipH="1">
              <a:off x="0" y="4650432"/>
              <a:ext cx="501080" cy="2207568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1463105" y="4045595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4AADB2"/>
                </a:gs>
                <a:gs pos="100000">
                  <a:srgbClr val="367E82"/>
                </a:gs>
              </a:gsLst>
              <a:lin ang="5400000" scaled="1"/>
            </a:gradFill>
            <a:ln w="9525">
              <a:solidFill>
                <a:srgbClr val="4AAD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>
              <a:off x="2320355" y="4688532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4AADB2"/>
                </a:gs>
                <a:gs pos="100000">
                  <a:srgbClr val="285E60"/>
                </a:gs>
              </a:gsLst>
              <a:lin ang="5400000" scaled="1"/>
            </a:gradFill>
            <a:ln w="9525">
              <a:solidFill>
                <a:srgbClr val="4AAD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gray">
            <a:xfrm>
              <a:off x="2820418" y="5760095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4AADB2"/>
                </a:gs>
                <a:gs pos="100000">
                  <a:srgbClr val="0E2122"/>
                </a:gs>
              </a:gsLst>
              <a:lin ang="5400000" scaled="1"/>
            </a:gradFill>
            <a:ln w="9525">
              <a:solidFill>
                <a:srgbClr val="4AAD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gray">
            <a:xfrm flipH="1">
              <a:off x="0" y="4221088"/>
              <a:ext cx="1475656" cy="263691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gray">
            <a:xfrm flipH="1">
              <a:off x="0" y="2996952"/>
              <a:ext cx="1691680" cy="386104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gray">
            <a:xfrm flipH="1">
              <a:off x="-2" y="3861047"/>
              <a:ext cx="2483769" cy="2996953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gray">
            <a:xfrm flipH="1">
              <a:off x="0" y="5045721"/>
              <a:ext cx="3106167" cy="1812279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gray">
            <a:xfrm>
              <a:off x="3249043" y="6117282"/>
              <a:ext cx="657225" cy="657225"/>
            </a:xfrm>
            <a:custGeom>
              <a:avLst/>
              <a:gdLst>
                <a:gd name="T0" fmla="*/ 328613 w 21600"/>
                <a:gd name="T1" fmla="*/ 0 h 21600"/>
                <a:gd name="T2" fmla="*/ 96241 w 21600"/>
                <a:gd name="T3" fmla="*/ 96241 h 21600"/>
                <a:gd name="T4" fmla="*/ 0 w 21600"/>
                <a:gd name="T5" fmla="*/ 328613 h 21600"/>
                <a:gd name="T6" fmla="*/ 96241 w 21600"/>
                <a:gd name="T7" fmla="*/ 560984 h 21600"/>
                <a:gd name="T8" fmla="*/ 328613 w 21600"/>
                <a:gd name="T9" fmla="*/ 657225 h 21600"/>
                <a:gd name="T10" fmla="*/ 560984 w 21600"/>
                <a:gd name="T11" fmla="*/ 560984 h 21600"/>
                <a:gd name="T12" fmla="*/ 657225 w 21600"/>
                <a:gd name="T13" fmla="*/ 328613 h 21600"/>
                <a:gd name="T14" fmla="*/ 560984 w 21600"/>
                <a:gd name="T15" fmla="*/ 9624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0AD2E"/>
                </a:gs>
                <a:gs pos="100000">
                  <a:srgbClr val="725817"/>
                </a:gs>
              </a:gsLst>
              <a:lin ang="5400000" scaled="1"/>
            </a:gradFill>
            <a:ln w="9525">
              <a:solidFill>
                <a:srgbClr val="FEFFFF"/>
              </a:solidFill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gray">
            <a:xfrm>
              <a:off x="1466503" y="2360190"/>
              <a:ext cx="657225" cy="657225"/>
            </a:xfrm>
            <a:custGeom>
              <a:avLst/>
              <a:gdLst>
                <a:gd name="T0" fmla="*/ 328613 w 21600"/>
                <a:gd name="T1" fmla="*/ 0 h 21600"/>
                <a:gd name="T2" fmla="*/ 96241 w 21600"/>
                <a:gd name="T3" fmla="*/ 96241 h 21600"/>
                <a:gd name="T4" fmla="*/ 0 w 21600"/>
                <a:gd name="T5" fmla="*/ 328613 h 21600"/>
                <a:gd name="T6" fmla="*/ 96241 w 21600"/>
                <a:gd name="T7" fmla="*/ 560984 h 21600"/>
                <a:gd name="T8" fmla="*/ 328613 w 21600"/>
                <a:gd name="T9" fmla="*/ 657225 h 21600"/>
                <a:gd name="T10" fmla="*/ 560984 w 21600"/>
                <a:gd name="T11" fmla="*/ 560984 h 21600"/>
                <a:gd name="T12" fmla="*/ 657225 w 21600"/>
                <a:gd name="T13" fmla="*/ 328613 h 21600"/>
                <a:gd name="T14" fmla="*/ 560984 w 21600"/>
                <a:gd name="T15" fmla="*/ 9624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3F5DC"/>
                </a:gs>
                <a:gs pos="100000">
                  <a:srgbClr val="72CC4E"/>
                </a:gs>
              </a:gsLst>
              <a:lin ang="5400000" scaled="1"/>
            </a:gradFill>
            <a:ln w="9525">
              <a:solidFill>
                <a:srgbClr val="FEFFFF"/>
              </a:solidFill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gray">
            <a:xfrm>
              <a:off x="2248918" y="3259782"/>
              <a:ext cx="657225" cy="657225"/>
            </a:xfrm>
            <a:custGeom>
              <a:avLst/>
              <a:gdLst>
                <a:gd name="T0" fmla="*/ 328613 w 21600"/>
                <a:gd name="T1" fmla="*/ 0 h 21600"/>
                <a:gd name="T2" fmla="*/ 96241 w 21600"/>
                <a:gd name="T3" fmla="*/ 96241 h 21600"/>
                <a:gd name="T4" fmla="*/ 0 w 21600"/>
                <a:gd name="T5" fmla="*/ 328613 h 21600"/>
                <a:gd name="T6" fmla="*/ 96241 w 21600"/>
                <a:gd name="T7" fmla="*/ 560984 h 21600"/>
                <a:gd name="T8" fmla="*/ 328613 w 21600"/>
                <a:gd name="T9" fmla="*/ 657225 h 21600"/>
                <a:gd name="T10" fmla="*/ 560984 w 21600"/>
                <a:gd name="T11" fmla="*/ 560984 h 21600"/>
                <a:gd name="T12" fmla="*/ 657225 w 21600"/>
                <a:gd name="T13" fmla="*/ 328613 h 21600"/>
                <a:gd name="T14" fmla="*/ 560984 w 21600"/>
                <a:gd name="T15" fmla="*/ 9624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CBE8E9"/>
                </a:gs>
                <a:gs pos="100000">
                  <a:srgbClr val="4AADB2"/>
                </a:gs>
              </a:gsLst>
              <a:lin ang="5400000" scaled="1"/>
            </a:gradFill>
            <a:ln w="9525">
              <a:solidFill>
                <a:srgbClr val="FEFFFF"/>
              </a:solidFill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AutoShape 18"/>
            <p:cNvSpPr>
              <a:spLocks noChangeArrowheads="1"/>
            </p:cNvSpPr>
            <p:nvPr/>
          </p:nvSpPr>
          <p:spPr bwMode="gray">
            <a:xfrm>
              <a:off x="2891855" y="4617095"/>
              <a:ext cx="657225" cy="657225"/>
            </a:xfrm>
            <a:custGeom>
              <a:avLst/>
              <a:gdLst>
                <a:gd name="T0" fmla="*/ 328613 w 21600"/>
                <a:gd name="T1" fmla="*/ 0 h 21600"/>
                <a:gd name="T2" fmla="*/ 96241 w 21600"/>
                <a:gd name="T3" fmla="*/ 96241 h 21600"/>
                <a:gd name="T4" fmla="*/ 0 w 21600"/>
                <a:gd name="T5" fmla="*/ 328613 h 21600"/>
                <a:gd name="T6" fmla="*/ 96241 w 21600"/>
                <a:gd name="T7" fmla="*/ 560984 h 21600"/>
                <a:gd name="T8" fmla="*/ 328613 w 21600"/>
                <a:gd name="T9" fmla="*/ 657225 h 21600"/>
                <a:gd name="T10" fmla="*/ 560984 w 21600"/>
                <a:gd name="T11" fmla="*/ 560984 h 21600"/>
                <a:gd name="T12" fmla="*/ 657225 w 21600"/>
                <a:gd name="T13" fmla="*/ 328613 h 21600"/>
                <a:gd name="T14" fmla="*/ 560984 w 21600"/>
                <a:gd name="T15" fmla="*/ 9624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29734"/>
                </a:gs>
                <a:gs pos="100000">
                  <a:srgbClr val="B37829"/>
                </a:gs>
              </a:gsLst>
              <a:lin ang="5400000" scaled="1"/>
            </a:gradFill>
            <a:ln w="9525">
              <a:solidFill>
                <a:srgbClr val="FEFFFF"/>
              </a:solidFill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gray">
            <a:xfrm>
              <a:off x="426468" y="4420245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4AADB2"/>
                </a:gs>
                <a:gs pos="100000">
                  <a:srgbClr val="367E82"/>
                </a:gs>
              </a:gsLst>
              <a:lin ang="5400000" scaled="1"/>
            </a:gradFill>
            <a:ln w="9525">
              <a:solidFill>
                <a:srgbClr val="4AAD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2248918" y="2390974"/>
              <a:ext cx="23391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2800" dirty="0" smtClean="0"/>
                <a:t>了解客户需求</a:t>
              </a:r>
              <a:endParaRPr lang="zh-CN" altLang="zh-CN" sz="2800" dirty="0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096994" y="3337828"/>
              <a:ext cx="23391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2800" dirty="0" smtClean="0"/>
                <a:t>服务标准细化</a:t>
              </a:r>
              <a:endParaRPr lang="zh-CN" altLang="zh-CN" sz="2800" dirty="0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3606230" y="4617095"/>
              <a:ext cx="23391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2800" dirty="0" smtClean="0"/>
                <a:t>加强售后服务</a:t>
              </a:r>
              <a:endParaRPr lang="zh-CN" altLang="zh-CN" sz="2800" dirty="0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3963418" y="6165304"/>
              <a:ext cx="305724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2800" dirty="0" smtClean="0"/>
                <a:t>客户满意度的监控</a:t>
              </a:r>
              <a:endParaRPr lang="zh-CN" altLang="zh-CN" sz="2800" dirty="0"/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>
                <a:latin typeface="+mj-ea"/>
                <a:ea typeface="+mj-ea"/>
              </a:rPr>
              <a:t>二、为大客户提供满意服务的步骤</a:t>
            </a:r>
            <a:endParaRPr lang="zh-CN" altLang="zh-CN" sz="2800" dirty="0" smtClean="0">
              <a:latin typeface="+mj-ea"/>
              <a:ea typeface="+mj-ea"/>
            </a:endParaRPr>
          </a:p>
          <a:p>
            <a:r>
              <a:rPr lang="zh-CN" altLang="zh-CN" sz="2800" dirty="0" smtClean="0">
                <a:latin typeface="+mj-ea"/>
                <a:ea typeface="+mj-ea"/>
              </a:rPr>
              <a:t>（一）自上而下改进服务体系</a:t>
            </a:r>
          </a:p>
          <a:p>
            <a:r>
              <a:rPr lang="zh-CN" altLang="zh-CN" sz="2800" dirty="0" smtClean="0">
                <a:latin typeface="+mj-ea"/>
                <a:ea typeface="+mj-ea"/>
              </a:rPr>
              <a:t>（二）创造具体的优质服务目标</a:t>
            </a:r>
          </a:p>
          <a:p>
            <a:r>
              <a:rPr lang="zh-CN" altLang="zh-CN" sz="2800" dirty="0" smtClean="0">
                <a:latin typeface="+mj-ea"/>
                <a:ea typeface="+mj-ea"/>
              </a:rPr>
              <a:t>（三）雇佣重视顾客的员工</a:t>
            </a:r>
          </a:p>
          <a:p>
            <a:r>
              <a:rPr lang="zh-CN" altLang="zh-CN" sz="2800" dirty="0" smtClean="0">
                <a:latin typeface="+mj-ea"/>
                <a:ea typeface="+mj-ea"/>
              </a:rPr>
              <a:t>（四）训练员从顾客角度去理解和体谅顾客工</a:t>
            </a:r>
          </a:p>
          <a:p>
            <a:r>
              <a:rPr lang="zh-CN" altLang="zh-CN" sz="2800" dirty="0" smtClean="0">
                <a:latin typeface="+mj-ea"/>
                <a:ea typeface="+mj-ea"/>
              </a:rPr>
              <a:t>（五）激励员工提供高标准的服务</a:t>
            </a:r>
          </a:p>
          <a:p>
            <a:r>
              <a:rPr lang="zh-CN" altLang="zh-CN" sz="2800" dirty="0" smtClean="0">
                <a:latin typeface="+mj-ea"/>
                <a:ea typeface="+mj-ea"/>
              </a:rPr>
              <a:t>（六）授权员工自行解决问题</a:t>
            </a:r>
          </a:p>
          <a:p>
            <a:r>
              <a:rPr lang="zh-CN" altLang="zh-CN" sz="2800" dirty="0" smtClean="0">
                <a:latin typeface="+mj-ea"/>
                <a:ea typeface="+mj-ea"/>
              </a:rPr>
              <a:t>（七）奖励员工对顾客的英雄式行为</a:t>
            </a:r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第五节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为大客户服务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91680" y="3212976"/>
            <a:ext cx="5760640" cy="942975"/>
          </a:xfrm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en-US" altLang="zh-CN" sz="9600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Thank You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第一节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识别和选择大客户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/>
              <a:t>一、大客户的概念</a:t>
            </a:r>
            <a:endParaRPr lang="zh-CN" altLang="zh-CN" sz="2800" dirty="0" smtClean="0"/>
          </a:p>
          <a:p>
            <a:pPr>
              <a:buNone/>
            </a:pP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539552" y="2707729"/>
            <a:ext cx="6991350" cy="2377455"/>
            <a:chOff x="1143000" y="2347689"/>
            <a:chExt cx="6991350" cy="2377455"/>
          </a:xfrm>
        </p:grpSpPr>
        <p:sp>
          <p:nvSpPr>
            <p:cNvPr id="6" name="AutoShape 5"/>
            <p:cNvSpPr>
              <a:spLocks/>
            </p:cNvSpPr>
            <p:nvPr/>
          </p:nvSpPr>
          <p:spPr bwMode="gray">
            <a:xfrm>
              <a:off x="1143000" y="3903139"/>
              <a:ext cx="2019300" cy="822005"/>
            </a:xfrm>
            <a:custGeom>
              <a:avLst/>
              <a:gdLst>
                <a:gd name="T0" fmla="*/ 76594 w 2320"/>
                <a:gd name="T1" fmla="*/ 845416 h 792"/>
                <a:gd name="T2" fmla="*/ 76594 w 2320"/>
                <a:gd name="T3" fmla="*/ 0 h 792"/>
                <a:gd name="T4" fmla="*/ 0 w 2320"/>
                <a:gd name="T5" fmla="*/ 0 h 792"/>
                <a:gd name="T6" fmla="*/ 0 w 2320"/>
                <a:gd name="T7" fmla="*/ 962025 h 792"/>
                <a:gd name="T8" fmla="*/ 2019300 w 2320"/>
                <a:gd name="T9" fmla="*/ 962025 h 792"/>
                <a:gd name="T10" fmla="*/ 2019300 w 2320"/>
                <a:gd name="T11" fmla="*/ 845416 h 792"/>
                <a:gd name="T12" fmla="*/ 76594 w 2320"/>
                <a:gd name="T13" fmla="*/ 84541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rgbClr val="66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" name="AutoShape 6"/>
            <p:cNvSpPr>
              <a:spLocks/>
            </p:cNvSpPr>
            <p:nvPr/>
          </p:nvSpPr>
          <p:spPr bwMode="gray">
            <a:xfrm rot="10800000">
              <a:off x="6210300" y="2347689"/>
              <a:ext cx="1924050" cy="822005"/>
            </a:xfrm>
            <a:custGeom>
              <a:avLst/>
              <a:gdLst>
                <a:gd name="T0" fmla="*/ 72981 w 2320"/>
                <a:gd name="T1" fmla="*/ 845416 h 792"/>
                <a:gd name="T2" fmla="*/ 72981 w 2320"/>
                <a:gd name="T3" fmla="*/ 0 h 792"/>
                <a:gd name="T4" fmla="*/ 0 w 2320"/>
                <a:gd name="T5" fmla="*/ 0 h 792"/>
                <a:gd name="T6" fmla="*/ 0 w 2320"/>
                <a:gd name="T7" fmla="*/ 962025 h 792"/>
                <a:gd name="T8" fmla="*/ 1924050 w 2320"/>
                <a:gd name="T9" fmla="*/ 962025 h 792"/>
                <a:gd name="T10" fmla="*/ 1924050 w 2320"/>
                <a:gd name="T11" fmla="*/ 845416 h 792"/>
                <a:gd name="T12" fmla="*/ 72981 w 2320"/>
                <a:gd name="T13" fmla="*/ 845416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rgbClr val="66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gray">
            <a:xfrm>
              <a:off x="1322388" y="2509614"/>
              <a:ext cx="6629400" cy="1999506"/>
            </a:xfrm>
            <a:prstGeom prst="rect">
              <a:avLst/>
            </a:prstGeom>
            <a:solidFill>
              <a:srgbClr val="0066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-2453608" rotWithShape="0">
                <a:srgbClr val="333333">
                  <a:alpha val="50000"/>
                </a:srgbClr>
              </a:outerShdw>
            </a:effectLst>
          </p:spPr>
          <p:txBody>
            <a:bodyPr anchor="ctr"/>
            <a:lstStyle/>
            <a:p>
              <a:r>
                <a:rPr lang="zh-CN" altLang="zh-CN" sz="2800" dirty="0">
                  <a:solidFill>
                    <a:schemeClr val="bg1"/>
                  </a:solidFill>
                </a:rPr>
                <a:t>大客户，又称为关键客户或核心客户，是指消费量大，消费频次高，对企业整体利润贡献大，承担企业绝大部分销售量的重点客户。</a:t>
              </a: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/>
              <a:t>二、大客户的分类</a:t>
            </a:r>
            <a:endParaRPr lang="zh-CN" altLang="zh-CN" sz="2800" dirty="0" smtClean="0"/>
          </a:p>
          <a:p>
            <a:r>
              <a:rPr lang="zh-CN" altLang="zh-CN" b="1" dirty="0" smtClean="0"/>
              <a:t>（一）按照大客户与企业的关系，可将大客户分为</a:t>
            </a:r>
            <a:r>
              <a:rPr lang="zh-CN" altLang="en-US" b="1" dirty="0" smtClean="0"/>
              <a:t>：</a:t>
            </a:r>
            <a:endParaRPr lang="zh-CN" altLang="zh-CN" dirty="0" smtClean="0"/>
          </a:p>
          <a:p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395536" y="2692648"/>
            <a:ext cx="8369424" cy="4128427"/>
            <a:chOff x="395536" y="2692648"/>
            <a:chExt cx="8369424" cy="4128427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2411760" y="2692648"/>
              <a:ext cx="6192688" cy="1312416"/>
              <a:chOff x="2304" y="1200"/>
              <a:chExt cx="3102" cy="774"/>
            </a:xfrm>
          </p:grpSpPr>
          <p:sp>
            <p:nvSpPr>
              <p:cNvPr id="5" name="AutoShape 12"/>
              <p:cNvSpPr>
                <a:spLocks noChangeArrowheads="1"/>
              </p:cNvSpPr>
              <p:nvPr/>
            </p:nvSpPr>
            <p:spPr bwMode="ltGray">
              <a:xfrm>
                <a:off x="2334" y="1200"/>
                <a:ext cx="3072" cy="774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709EE2"/>
                  </a:gs>
                  <a:gs pos="100000">
                    <a:srgbClr val="E1EAF9"/>
                  </a:gs>
                </a:gsLst>
                <a:lin ang="0" scaled="1"/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6" name="AutoShape 13"/>
              <p:cNvSpPr>
                <a:spLocks noChangeArrowheads="1"/>
              </p:cNvSpPr>
              <p:nvPr/>
            </p:nvSpPr>
            <p:spPr bwMode="ltGray">
              <a:xfrm>
                <a:off x="2304" y="1488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396952" y="4077072"/>
              <a:ext cx="6188496" cy="1324570"/>
              <a:chOff x="2304" y="2058"/>
              <a:chExt cx="3102" cy="774"/>
            </a:xfrm>
          </p:grpSpPr>
          <p:sp>
            <p:nvSpPr>
              <p:cNvPr id="8" name="AutoShape 10"/>
              <p:cNvSpPr>
                <a:spLocks noChangeArrowheads="1"/>
              </p:cNvSpPr>
              <p:nvPr/>
            </p:nvSpPr>
            <p:spPr bwMode="ltGray">
              <a:xfrm>
                <a:off x="2334" y="2058"/>
                <a:ext cx="3072" cy="774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3B9D81"/>
                  </a:gs>
                  <a:gs pos="100000">
                    <a:srgbClr val="D5EAE4"/>
                  </a:gs>
                </a:gsLst>
                <a:lin ang="0" scaled="1"/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9" name="AutoShape 11"/>
              <p:cNvSpPr>
                <a:spLocks noChangeArrowheads="1"/>
              </p:cNvSpPr>
              <p:nvPr/>
            </p:nvSpPr>
            <p:spPr bwMode="ltGray">
              <a:xfrm>
                <a:off x="2304" y="2352"/>
                <a:ext cx="317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539552" y="3183359"/>
              <a:ext cx="17235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2400" b="1" dirty="0"/>
                <a:t>普通大客户</a:t>
              </a:r>
              <a:endParaRPr lang="zh-CN" altLang="en-US" sz="2400" b="1" dirty="0">
                <a:ea typeface="宋体" pitchFamily="2" charset="-122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95536" y="4551511"/>
              <a:ext cx="20313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2400" b="1" dirty="0"/>
                <a:t>伙伴式大客户</a:t>
              </a:r>
              <a:endParaRPr lang="zh-CN" altLang="en-US" sz="2400" b="1" dirty="0">
                <a:ea typeface="宋体" pitchFamily="2" charset="-122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275856" y="3009146"/>
              <a:ext cx="496855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zh-CN" sz="2000" dirty="0">
                  <a:solidFill>
                    <a:schemeClr val="tx2">
                      <a:lumMod val="50000"/>
                    </a:schemeClr>
                  </a:solidFill>
                  <a:latin typeface="+mj-ea"/>
                  <a:ea typeface="+mj-ea"/>
                </a:rPr>
                <a:t>由大客户经理与采购方的决策部门组成，主要包括一些低值易耗</a:t>
              </a:r>
              <a:r>
                <a:rPr lang="zh-CN" altLang="zh-CN" sz="2000" dirty="0" smtClean="0">
                  <a:solidFill>
                    <a:schemeClr val="tx2">
                      <a:lumMod val="50000"/>
                    </a:schemeClr>
                  </a:solidFill>
                  <a:latin typeface="+mj-ea"/>
                  <a:ea typeface="+mj-ea"/>
                </a:rPr>
                <a:t>行业</a:t>
              </a:r>
              <a:r>
                <a:rPr lang="zh-CN" altLang="en-US" sz="2000" dirty="0">
                  <a:solidFill>
                    <a:schemeClr val="tx2">
                      <a:lumMod val="50000"/>
                    </a:schemeClr>
                  </a:solidFill>
                  <a:latin typeface="+mj-ea"/>
                  <a:ea typeface="+mj-ea"/>
                </a:rPr>
                <a:t>。</a:t>
              </a: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040832" y="4241963"/>
              <a:ext cx="5544616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zh-CN" sz="2000" dirty="0">
                  <a:solidFill>
                    <a:schemeClr val="tx2">
                      <a:lumMod val="50000"/>
                    </a:schemeClr>
                  </a:solidFill>
                  <a:latin typeface="+mj-ea"/>
                  <a:ea typeface="+mj-ea"/>
                </a:rPr>
                <a:t>这类大客户涉及双方的总经理、销售经理、财务经理、物流经理，人员较多，在采购计划、成本核算等多个领域都有合作。</a:t>
              </a:r>
              <a:endParaRPr lang="zh-CN" altLang="en-US" sz="20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2417043" y="5473650"/>
              <a:ext cx="6168405" cy="1285032"/>
              <a:chOff x="2304" y="1200"/>
              <a:chExt cx="3102" cy="774"/>
            </a:xfrm>
          </p:grpSpPr>
          <p:sp>
            <p:nvSpPr>
              <p:cNvPr id="15" name="AutoShape 12"/>
              <p:cNvSpPr>
                <a:spLocks noChangeArrowheads="1"/>
              </p:cNvSpPr>
              <p:nvPr/>
            </p:nvSpPr>
            <p:spPr bwMode="ltGray">
              <a:xfrm>
                <a:off x="2334" y="1200"/>
                <a:ext cx="3072" cy="774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709EE2"/>
                  </a:gs>
                  <a:gs pos="100000">
                    <a:srgbClr val="E1EAF9"/>
                  </a:gs>
                </a:gsLst>
                <a:lin ang="0" scaled="1"/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6" name="AutoShape 13"/>
              <p:cNvSpPr>
                <a:spLocks noChangeArrowheads="1"/>
              </p:cNvSpPr>
              <p:nvPr/>
            </p:nvSpPr>
            <p:spPr bwMode="ltGray">
              <a:xfrm>
                <a:off x="2304" y="1488"/>
                <a:ext cx="284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395536" y="5910386"/>
              <a:ext cx="20313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2400" b="1" dirty="0"/>
                <a:t>战略型大客户</a:t>
              </a:r>
              <a:endParaRPr lang="zh-CN" altLang="en-US" sz="2400" b="1" dirty="0">
                <a:ea typeface="宋体" pitchFamily="2" charset="-122"/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2824808" y="5497636"/>
              <a:ext cx="5940152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zh-CN" sz="2000" dirty="0">
                  <a:solidFill>
                    <a:schemeClr val="tx2">
                      <a:lumMod val="50000"/>
                    </a:schemeClr>
                  </a:solidFill>
                  <a:latin typeface="+mj-ea"/>
                  <a:ea typeface="+mj-ea"/>
                </a:rPr>
                <a:t>这类大客户既涉及人员，又涉及企业，包括基层销售员、采购员，高层董事长、总经理，大多成立产品研发小组、财务小组、市场营销小组、董事会联合会等组织，建立专门的合作关系处理机构。</a:t>
              </a:r>
              <a:endParaRPr lang="zh-CN" altLang="en-US" sz="20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第一节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识别和选择大客户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 smtClean="0"/>
              <a:t>（二）按照大客户对企业的影响程度，可将大客户分为</a:t>
            </a:r>
            <a:r>
              <a:rPr lang="zh-CN" altLang="en-US" b="1" dirty="0" smtClean="0"/>
              <a:t>：</a:t>
            </a:r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899592" y="2511549"/>
            <a:ext cx="7128792" cy="3941787"/>
            <a:chOff x="467544" y="2295525"/>
            <a:chExt cx="7128792" cy="3941787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2579092" y="3700760"/>
              <a:ext cx="5017244" cy="1133475"/>
              <a:chOff x="2304" y="1200"/>
              <a:chExt cx="3102" cy="774"/>
            </a:xfrm>
          </p:grpSpPr>
          <p:sp>
            <p:nvSpPr>
              <p:cNvPr id="5" name="AutoShape 12"/>
              <p:cNvSpPr>
                <a:spLocks noChangeArrowheads="1"/>
              </p:cNvSpPr>
              <p:nvPr/>
            </p:nvSpPr>
            <p:spPr bwMode="ltGray">
              <a:xfrm>
                <a:off x="2334" y="1200"/>
                <a:ext cx="3072" cy="774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709EE2"/>
                  </a:gs>
                  <a:gs pos="100000">
                    <a:srgbClr val="E1EAF9"/>
                  </a:gs>
                </a:gsLst>
                <a:lin ang="0" scaled="1"/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6" name="AutoShape 13"/>
              <p:cNvSpPr>
                <a:spLocks noChangeArrowheads="1"/>
              </p:cNvSpPr>
              <p:nvPr/>
            </p:nvSpPr>
            <p:spPr bwMode="ltGray">
              <a:xfrm>
                <a:off x="2304" y="1488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579092" y="2295525"/>
              <a:ext cx="5017244" cy="1133475"/>
              <a:chOff x="2304" y="2058"/>
              <a:chExt cx="3102" cy="774"/>
            </a:xfrm>
          </p:grpSpPr>
          <p:sp>
            <p:nvSpPr>
              <p:cNvPr id="8" name="AutoShape 10"/>
              <p:cNvSpPr>
                <a:spLocks noChangeArrowheads="1"/>
              </p:cNvSpPr>
              <p:nvPr/>
            </p:nvSpPr>
            <p:spPr bwMode="ltGray">
              <a:xfrm>
                <a:off x="2334" y="2058"/>
                <a:ext cx="3072" cy="774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3B9D81"/>
                  </a:gs>
                  <a:gs pos="100000">
                    <a:srgbClr val="D5EAE4"/>
                  </a:gs>
                </a:gsLst>
                <a:lin ang="0" scaled="1"/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9" name="AutoShape 11"/>
              <p:cNvSpPr>
                <a:spLocks noChangeArrowheads="1"/>
              </p:cNvSpPr>
              <p:nvPr/>
            </p:nvSpPr>
            <p:spPr bwMode="ltGray">
              <a:xfrm>
                <a:off x="2304" y="2352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524451" y="4081760"/>
              <a:ext cx="20313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2400" b="1" dirty="0"/>
                <a:t>选择型大客户</a:t>
              </a:r>
              <a:endParaRPr lang="zh-CN" altLang="en-US" sz="2400" b="1" dirty="0">
                <a:ea typeface="宋体" pitchFamily="2" charset="-122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539552" y="2708920"/>
              <a:ext cx="20313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2400" b="1" dirty="0"/>
                <a:t>垄断型大客户</a:t>
              </a:r>
              <a:endParaRPr lang="zh-CN" altLang="en-US" sz="2400" b="1" dirty="0">
                <a:ea typeface="宋体" pitchFamily="2" charset="-122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131840" y="3781489"/>
              <a:ext cx="4104456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zh-CN" altLang="zh-CN" sz="2000" dirty="0">
                  <a:solidFill>
                    <a:schemeClr val="tx2">
                      <a:lumMod val="50000"/>
                    </a:schemeClr>
                  </a:solidFill>
                  <a:latin typeface="+mj-ea"/>
                  <a:ea typeface="+mj-ea"/>
                </a:rPr>
                <a:t>通过代工或贴牌生产获得。如果失去这一类型的客户， 往往会使得企业部分市场出现空白，市场</a:t>
              </a:r>
              <a:r>
                <a:rPr lang="zh-CN" altLang="zh-CN" sz="2000" dirty="0" smtClean="0">
                  <a:solidFill>
                    <a:schemeClr val="tx2">
                      <a:lumMod val="50000"/>
                    </a:schemeClr>
                  </a:solidFill>
                  <a:latin typeface="+mj-ea"/>
                  <a:ea typeface="+mj-ea"/>
                </a:rPr>
                <a:t>混乱</a:t>
              </a:r>
              <a:r>
                <a:rPr lang="zh-CN" altLang="en-US" sz="2000" dirty="0" smtClean="0">
                  <a:solidFill>
                    <a:schemeClr val="tx2">
                      <a:lumMod val="50000"/>
                    </a:schemeClr>
                  </a:solidFill>
                  <a:latin typeface="+mj-ea"/>
                  <a:ea typeface="+mj-ea"/>
                </a:rPr>
                <a:t>。</a:t>
              </a:r>
              <a:endParaRPr lang="zh-CN" altLang="zh-CN" sz="20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131840" y="2348880"/>
              <a:ext cx="424847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zh-CN" altLang="zh-CN" sz="2000" dirty="0">
                  <a:solidFill>
                    <a:schemeClr val="tx2">
                      <a:lumMod val="50000"/>
                    </a:schemeClr>
                  </a:solidFill>
                </a:rPr>
                <a:t>独家买断某一类产品。如果企业失去这一类型的客户，往往会导致企业生产能力过剩，产品积压，资源浪费</a:t>
              </a:r>
              <a:r>
                <a:rPr lang="zh-CN" altLang="zh-CN" sz="2000" dirty="0"/>
                <a:t>。</a:t>
              </a:r>
            </a:p>
          </p:txBody>
        </p:sp>
        <p:grpSp>
          <p:nvGrpSpPr>
            <p:cNvPr id="14" name="Group 4"/>
            <p:cNvGrpSpPr>
              <a:grpSpLocks/>
            </p:cNvGrpSpPr>
            <p:nvPr/>
          </p:nvGrpSpPr>
          <p:grpSpPr bwMode="auto">
            <a:xfrm>
              <a:off x="2560092" y="5103837"/>
              <a:ext cx="5017244" cy="1133475"/>
              <a:chOff x="2304" y="2058"/>
              <a:chExt cx="3102" cy="774"/>
            </a:xfrm>
          </p:grpSpPr>
          <p:sp>
            <p:nvSpPr>
              <p:cNvPr id="15" name="AutoShape 10"/>
              <p:cNvSpPr>
                <a:spLocks noChangeArrowheads="1"/>
              </p:cNvSpPr>
              <p:nvPr/>
            </p:nvSpPr>
            <p:spPr bwMode="ltGray">
              <a:xfrm>
                <a:off x="2334" y="2058"/>
                <a:ext cx="3072" cy="774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3B9D81"/>
                  </a:gs>
                  <a:gs pos="100000">
                    <a:srgbClr val="D5EAE4"/>
                  </a:gs>
                </a:gsLst>
                <a:lin ang="0" scaled="1"/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6" name="AutoShape 11"/>
              <p:cNvSpPr>
                <a:spLocks noChangeArrowheads="1"/>
              </p:cNvSpPr>
              <p:nvPr/>
            </p:nvSpPr>
            <p:spPr bwMode="ltGray">
              <a:xfrm>
                <a:off x="2304" y="2352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67544" y="5487615"/>
              <a:ext cx="20313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2400" b="1" dirty="0"/>
                <a:t>密集型大客户</a:t>
              </a:r>
              <a:endParaRPr lang="zh-CN" altLang="en-US" sz="2400" b="1" dirty="0">
                <a:ea typeface="宋体" pitchFamily="2" charset="-122"/>
              </a:endParaRP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3203848" y="5157192"/>
              <a:ext cx="411432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zh-CN" sz="2000" dirty="0">
                  <a:solidFill>
                    <a:schemeClr val="tx2">
                      <a:lumMod val="50000"/>
                    </a:schemeClr>
                  </a:solidFill>
                </a:rPr>
                <a:t>通过包销方式获得独家推广权。如果失去这类客户，企业可能会出现不良口碑，引发其他客户“叛离”。</a:t>
              </a:r>
              <a:endParaRPr lang="zh-CN" altLang="en-US" sz="2000" b="1" dirty="0">
                <a:solidFill>
                  <a:schemeClr val="tx2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第一节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识别和选择大客户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sz="2800" b="1" dirty="0" smtClean="0"/>
              <a:t>三、大客户的特征</a:t>
            </a:r>
            <a:endParaRPr lang="zh-CN" altLang="zh-CN" sz="2800" dirty="0" smtClean="0"/>
          </a:p>
          <a:p>
            <a:r>
              <a:rPr lang="zh-CN" altLang="zh-CN" sz="2800" dirty="0" smtClean="0"/>
              <a:t>（一）购买次数频繁、单次数量多</a:t>
            </a:r>
          </a:p>
          <a:p>
            <a:r>
              <a:rPr lang="zh-CN" altLang="zh-CN" sz="2800" dirty="0" smtClean="0"/>
              <a:t>（二）销售管理工作复杂</a:t>
            </a:r>
          </a:p>
          <a:p>
            <a:r>
              <a:rPr lang="zh-CN" altLang="zh-CN" sz="2800" dirty="0" smtClean="0"/>
              <a:t>（三）采购的集中性很强</a:t>
            </a:r>
          </a:p>
          <a:p>
            <a:r>
              <a:rPr lang="zh-CN" altLang="zh-CN" sz="2800" dirty="0" smtClean="0"/>
              <a:t>（四）服务要求高</a:t>
            </a:r>
          </a:p>
          <a:p>
            <a:r>
              <a:rPr lang="zh-CN" altLang="zh-CN" sz="2800" dirty="0" smtClean="0"/>
              <a:t>（五）建立长期采购意愿</a:t>
            </a:r>
          </a:p>
          <a:p>
            <a:r>
              <a:rPr lang="zh-CN" altLang="zh-CN" sz="2800" dirty="0" smtClean="0"/>
              <a:t>（六）采购目的性强</a:t>
            </a:r>
          </a:p>
          <a:p>
            <a:r>
              <a:rPr lang="zh-CN" altLang="zh-CN" sz="2800" dirty="0" smtClean="0"/>
              <a:t>（七）采购主体复杂</a:t>
            </a:r>
          </a:p>
          <a:p>
            <a:r>
              <a:rPr lang="zh-CN" altLang="zh-CN" sz="2800" dirty="0" smtClean="0"/>
              <a:t>（八）采购方式固定</a:t>
            </a:r>
          </a:p>
          <a:p>
            <a:r>
              <a:rPr lang="zh-CN" altLang="zh-CN" sz="2800" dirty="0" smtClean="0"/>
              <a:t>（九）采购后续要求复杂</a:t>
            </a:r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第一节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识别和选择大客户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67700" cy="4648200"/>
          </a:xfrm>
        </p:spPr>
        <p:txBody>
          <a:bodyPr/>
          <a:lstStyle/>
          <a:p>
            <a:pPr>
              <a:buNone/>
            </a:pPr>
            <a:r>
              <a:rPr lang="zh-CN" altLang="zh-CN" sz="2800" b="1" dirty="0" smtClean="0"/>
              <a:t>四、大客户识别</a:t>
            </a:r>
            <a:endParaRPr lang="zh-CN" altLang="zh-CN" sz="2800" dirty="0" smtClean="0"/>
          </a:p>
          <a:p>
            <a:r>
              <a:rPr lang="zh-CN" altLang="zh-CN" sz="2800" b="1" dirty="0" smtClean="0"/>
              <a:t>（一）客户资料收集</a:t>
            </a:r>
            <a:endParaRPr lang="zh-CN" altLang="zh-CN" sz="2800" dirty="0" smtClean="0"/>
          </a:p>
          <a:p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1214438" y="2564904"/>
            <a:ext cx="6475412" cy="4032448"/>
            <a:chOff x="1214438" y="2564904"/>
            <a:chExt cx="6475412" cy="4032448"/>
          </a:xfrm>
        </p:grpSpPr>
        <p:sp>
          <p:nvSpPr>
            <p:cNvPr id="5" name="AutoShape 14"/>
            <p:cNvSpPr>
              <a:spLocks noChangeArrowheads="1"/>
            </p:cNvSpPr>
            <p:nvPr/>
          </p:nvSpPr>
          <p:spPr bwMode="gray">
            <a:xfrm>
              <a:off x="1214438" y="5112841"/>
              <a:ext cx="6361112" cy="148451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046283" y="4850904"/>
              <a:ext cx="4686271" cy="588951"/>
              <a:chOff x="1388" y="1159"/>
              <a:chExt cx="2952" cy="228"/>
            </a:xfrm>
          </p:grpSpPr>
          <p:sp>
            <p:nvSpPr>
              <p:cNvPr id="9" name="AutoShape 18"/>
              <p:cNvSpPr>
                <a:spLocks noChangeArrowheads="1"/>
              </p:cNvSpPr>
              <p:nvPr/>
            </p:nvSpPr>
            <p:spPr bwMode="ltGray">
              <a:xfrm>
                <a:off x="1388" y="1159"/>
                <a:ext cx="2952" cy="228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5AB14B"/>
                  </a:gs>
                  <a:gs pos="50000">
                    <a:srgbClr val="53A345"/>
                  </a:gs>
                  <a:gs pos="100000">
                    <a:srgbClr val="5AB14B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/>
              </a:p>
            </p:txBody>
          </p:sp>
          <p:grpSp>
            <p:nvGrpSpPr>
              <p:cNvPr id="10" name="Group 19"/>
              <p:cNvGrpSpPr>
                <a:grpSpLocks/>
              </p:cNvGrpSpPr>
              <p:nvPr/>
            </p:nvGrpSpPr>
            <p:grpSpPr bwMode="auto">
              <a:xfrm>
                <a:off x="1395" y="1166"/>
                <a:ext cx="2941" cy="211"/>
                <a:chOff x="1395" y="1166"/>
                <a:chExt cx="2941" cy="211"/>
              </a:xfrm>
            </p:grpSpPr>
            <p:sp>
              <p:nvSpPr>
                <p:cNvPr id="11" name="AutoShape 20"/>
                <p:cNvSpPr>
                  <a:spLocks noChangeArrowheads="1"/>
                </p:cNvSpPr>
                <p:nvPr/>
              </p:nvSpPr>
              <p:spPr bwMode="ltGray">
                <a:xfrm>
                  <a:off x="1395" y="1322"/>
                  <a:ext cx="2941" cy="5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5AB14B">
                        <a:alpha val="0"/>
                      </a:srgbClr>
                    </a:gs>
                    <a:gs pos="100000">
                      <a:srgbClr val="DEEFDB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zh-CN" altLang="en-US"/>
                </a:p>
              </p:txBody>
            </p:sp>
            <p:sp>
              <p:nvSpPr>
                <p:cNvPr id="12" name="AutoShape 21"/>
                <p:cNvSpPr>
                  <a:spLocks noChangeArrowheads="1"/>
                </p:cNvSpPr>
                <p:nvPr/>
              </p:nvSpPr>
              <p:spPr bwMode="ltGray">
                <a:xfrm>
                  <a:off x="1395" y="1166"/>
                  <a:ext cx="2941" cy="5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DAEED7"/>
                    </a:gs>
                    <a:gs pos="100000">
                      <a:srgbClr val="5AB14B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zh-CN" altLang="en-US"/>
                </a:p>
              </p:txBody>
            </p:sp>
          </p:grpSp>
        </p:grp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3223170" y="4922341"/>
              <a:ext cx="32210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2400" b="1" dirty="0"/>
                <a:t>收集客户资料</a:t>
              </a:r>
              <a:endParaRPr lang="zh-CN" altLang="zh-CN" sz="2400" dirty="0"/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1260475" y="5673442"/>
              <a:ext cx="642937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ts val="1200"/>
                </a:spcBef>
              </a:pPr>
              <a:r>
                <a:rPr lang="zh-CN" altLang="zh-CN" sz="2000" dirty="0"/>
                <a:t>客户所在行业的基本</a:t>
              </a:r>
              <a:r>
                <a:rPr lang="zh-CN" altLang="zh-CN" sz="2000" dirty="0" smtClean="0"/>
                <a:t>情况</a:t>
              </a:r>
              <a:r>
                <a:rPr lang="zh-CN" altLang="en-US" sz="2000" dirty="0" smtClean="0"/>
                <a:t>；</a:t>
              </a:r>
              <a:r>
                <a:rPr lang="zh-CN" altLang="zh-CN" sz="2000" dirty="0"/>
                <a:t>客户的公司</a:t>
              </a:r>
              <a:r>
                <a:rPr lang="zh-CN" altLang="zh-CN" sz="2000" dirty="0" smtClean="0"/>
                <a:t>体制</a:t>
              </a:r>
              <a:r>
                <a:rPr lang="zh-CN" altLang="en-US" sz="2000" dirty="0" smtClean="0"/>
                <a:t>；</a:t>
              </a:r>
              <a:r>
                <a:rPr lang="zh-CN" altLang="zh-CN" sz="2000" dirty="0"/>
                <a:t>客户的组织</a:t>
              </a:r>
              <a:r>
                <a:rPr lang="zh-CN" altLang="zh-CN" sz="2000" dirty="0" smtClean="0"/>
                <a:t>结构</a:t>
              </a:r>
              <a:r>
                <a:rPr lang="zh-CN" altLang="en-US" sz="2000" dirty="0" smtClean="0"/>
                <a:t>；</a:t>
              </a:r>
              <a:r>
                <a:rPr lang="zh-CN" altLang="zh-CN" sz="2000" dirty="0"/>
                <a:t>客户的经营</a:t>
              </a:r>
              <a:r>
                <a:rPr lang="zh-CN" altLang="zh-CN" sz="2000" dirty="0" smtClean="0"/>
                <a:t>情况</a:t>
              </a:r>
              <a:r>
                <a:rPr lang="zh-CN" altLang="en-US" sz="2000" dirty="0" smtClean="0"/>
                <a:t>；</a:t>
              </a:r>
              <a:r>
                <a:rPr lang="zh-CN" altLang="zh-CN" sz="2000" dirty="0"/>
                <a:t>客户的财务支付</a:t>
              </a:r>
              <a:r>
                <a:rPr lang="zh-CN" altLang="zh-CN" sz="2000" dirty="0" smtClean="0"/>
                <a:t>情况</a:t>
              </a:r>
              <a:r>
                <a:rPr lang="zh-CN" altLang="en-US" sz="2000" dirty="0" smtClean="0"/>
                <a:t>。</a:t>
              </a:r>
              <a:endParaRPr lang="zh-CN" altLang="en-US" sz="2000" dirty="0">
                <a:solidFill>
                  <a:srgbClr val="051034"/>
                </a:solidFill>
              </a:endParaRPr>
            </a:p>
          </p:txBody>
        </p:sp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1214438" y="2564904"/>
              <a:ext cx="6361112" cy="2088232"/>
              <a:chOff x="1443038" y="3132138"/>
              <a:chExt cx="6361113" cy="1249295"/>
            </a:xfrm>
          </p:grpSpPr>
          <p:sp>
            <p:nvSpPr>
              <p:cNvPr id="14" name="AutoShape 8"/>
              <p:cNvSpPr>
                <a:spLocks noChangeArrowheads="1"/>
              </p:cNvSpPr>
              <p:nvPr/>
            </p:nvSpPr>
            <p:spPr bwMode="gray">
              <a:xfrm>
                <a:off x="1443038" y="3282053"/>
                <a:ext cx="6361113" cy="109938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rgbClr val="DDDDDD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zh-CN" altLang="en-US"/>
              </a:p>
            </p:txBody>
          </p:sp>
          <p:grpSp>
            <p:nvGrpSpPr>
              <p:cNvPr id="15" name="Group 9"/>
              <p:cNvGrpSpPr>
                <a:grpSpLocks/>
              </p:cNvGrpSpPr>
              <p:nvPr/>
            </p:nvGrpSpPr>
            <p:grpSpPr bwMode="auto">
              <a:xfrm>
                <a:off x="2200275" y="3132138"/>
                <a:ext cx="4686300" cy="361950"/>
                <a:chOff x="720" y="1392"/>
                <a:chExt cx="4058" cy="480"/>
              </a:xfrm>
            </p:grpSpPr>
            <p:sp>
              <p:nvSpPr>
                <p:cNvPr id="16" name="AutoShape 10"/>
                <p:cNvSpPr>
                  <a:spLocks noChangeArrowheads="1"/>
                </p:cNvSpPr>
                <p:nvPr/>
              </p:nvSpPr>
              <p:spPr bwMode="ltGray">
                <a:xfrm>
                  <a:off x="720" y="1392"/>
                  <a:ext cx="4058" cy="480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rgbClr val="2F7ADF"/>
                    </a:gs>
                    <a:gs pos="50000">
                      <a:srgbClr val="2B70CE"/>
                    </a:gs>
                    <a:gs pos="100000">
                      <a:srgbClr val="2F7ADF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zh-CN" altLang="en-US"/>
                </a:p>
              </p:txBody>
            </p:sp>
            <p:grpSp>
              <p:nvGrpSpPr>
                <p:cNvPr id="17" name="Group 11"/>
                <p:cNvGrpSpPr>
                  <a:grpSpLocks/>
                </p:cNvGrpSpPr>
                <p:nvPr/>
              </p:nvGrpSpPr>
              <p:grpSpPr bwMode="auto">
                <a:xfrm>
                  <a:off x="730" y="1407"/>
                  <a:ext cx="4043" cy="446"/>
                  <a:chOff x="744" y="1407"/>
                  <a:chExt cx="3988" cy="446"/>
                </a:xfrm>
              </p:grpSpPr>
              <p:sp>
                <p:nvSpPr>
                  <p:cNvPr id="18" name="AutoShape 12"/>
                  <p:cNvSpPr>
                    <a:spLocks noChangeArrowheads="1"/>
                  </p:cNvSpPr>
                  <p:nvPr/>
                </p:nvSpPr>
                <p:spPr bwMode="ltGray">
                  <a:xfrm>
                    <a:off x="744" y="1737"/>
                    <a:ext cx="3988" cy="11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2F7ADF">
                          <a:alpha val="0"/>
                        </a:srgbClr>
                      </a:gs>
                      <a:gs pos="100000">
                        <a:srgbClr val="D7E5F9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zh-CN" altLang="en-US"/>
                  </a:p>
                </p:txBody>
              </p:sp>
              <p:sp>
                <p:nvSpPr>
                  <p:cNvPr id="19" name="AutoShape 13"/>
                  <p:cNvSpPr>
                    <a:spLocks noChangeArrowheads="1"/>
                  </p:cNvSpPr>
                  <p:nvPr/>
                </p:nvSpPr>
                <p:spPr bwMode="ltGray">
                  <a:xfrm>
                    <a:off x="744" y="1407"/>
                    <a:ext cx="3988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DEEAFA"/>
                      </a:gs>
                      <a:gs pos="100000">
                        <a:srgbClr val="2F7ADF">
                          <a:alpha val="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zh-CN" altLang="en-US"/>
                  </a:p>
                </p:txBody>
              </p:sp>
            </p:grpSp>
          </p:grpSp>
        </p:grp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940789" y="2668850"/>
              <a:ext cx="23503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2400" b="1" dirty="0"/>
                <a:t>客户资料的来源</a:t>
              </a:r>
              <a:endParaRPr lang="zh-CN" altLang="zh-CN" sz="2400" dirty="0"/>
            </a:p>
          </p:txBody>
        </p:sp>
      </p:grp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259632" y="3132251"/>
            <a:ext cx="63367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（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）</a:t>
            </a:r>
            <a:r>
              <a:rPr lang="zh-CN" altLang="zh-CN" sz="2000" dirty="0" smtClean="0"/>
              <a:t>内部</a:t>
            </a:r>
            <a:r>
              <a:rPr lang="zh-CN" altLang="zh-CN" sz="2000" dirty="0"/>
              <a:t>资料</a:t>
            </a:r>
            <a:r>
              <a:rPr lang="zh-CN" altLang="zh-CN" sz="2000" dirty="0" smtClean="0"/>
              <a:t>来源</a:t>
            </a:r>
            <a:r>
              <a:rPr lang="zh-CN" altLang="en-US" sz="2000" dirty="0" smtClean="0"/>
              <a:t>；（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）</a:t>
            </a:r>
            <a:r>
              <a:rPr lang="zh-CN" altLang="zh-CN" sz="2000" dirty="0" smtClean="0"/>
              <a:t>机构</a:t>
            </a:r>
            <a:r>
              <a:rPr lang="zh-CN" altLang="zh-CN" sz="2000" dirty="0"/>
              <a:t>资料</a:t>
            </a:r>
            <a:r>
              <a:rPr lang="zh-CN" altLang="zh-CN" sz="2000" dirty="0" smtClean="0"/>
              <a:t>来源</a:t>
            </a:r>
            <a:r>
              <a:rPr lang="zh-CN" altLang="en-US" sz="2000" dirty="0" smtClean="0"/>
              <a:t>；</a:t>
            </a:r>
            <a:r>
              <a:rPr lang="zh-CN" altLang="zh-CN" sz="2000" dirty="0"/>
              <a:t>（</a:t>
            </a:r>
            <a:r>
              <a:rPr lang="en-US" altLang="zh-CN" sz="2000" dirty="0"/>
              <a:t>3</a:t>
            </a:r>
            <a:r>
              <a:rPr lang="zh-CN" altLang="zh-CN" sz="2000" dirty="0"/>
              <a:t>）图书馆资料</a:t>
            </a:r>
            <a:r>
              <a:rPr lang="zh-CN" altLang="zh-CN" sz="2000" dirty="0" smtClean="0"/>
              <a:t>来源</a:t>
            </a:r>
            <a:r>
              <a:rPr lang="zh-CN" altLang="en-US" sz="2000" dirty="0" smtClean="0"/>
              <a:t>；</a:t>
            </a:r>
            <a:r>
              <a:rPr lang="zh-CN" altLang="zh-CN" sz="2000" dirty="0" smtClean="0"/>
              <a:t>（</a:t>
            </a:r>
            <a:r>
              <a:rPr lang="en-US" altLang="zh-CN" sz="2000" dirty="0" smtClean="0"/>
              <a:t>4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政府机关资料</a:t>
            </a:r>
            <a:r>
              <a:rPr lang="zh-CN" altLang="zh-CN" sz="2000" dirty="0" smtClean="0"/>
              <a:t>来源</a:t>
            </a:r>
            <a:r>
              <a:rPr lang="zh-CN" altLang="en-US" sz="2000" dirty="0" smtClean="0"/>
              <a:t>；</a:t>
            </a:r>
            <a:r>
              <a:rPr lang="zh-CN" altLang="zh-CN" sz="2000" dirty="0" smtClean="0"/>
              <a:t>（</a:t>
            </a:r>
            <a:r>
              <a:rPr lang="en-US" altLang="zh-CN" sz="2000" dirty="0"/>
              <a:t>5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商会资料</a:t>
            </a:r>
            <a:r>
              <a:rPr lang="zh-CN" altLang="zh-CN" sz="2000" dirty="0" smtClean="0"/>
              <a:t>来源</a:t>
            </a:r>
            <a:r>
              <a:rPr lang="zh-CN" altLang="en-US" sz="2000" dirty="0" smtClean="0"/>
              <a:t>；</a:t>
            </a:r>
            <a:r>
              <a:rPr lang="zh-CN" altLang="zh-CN" sz="2000" dirty="0" smtClean="0"/>
              <a:t>（</a:t>
            </a:r>
            <a:r>
              <a:rPr lang="en-US" altLang="zh-CN" sz="2000" dirty="0" smtClean="0"/>
              <a:t>6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行业协会资料</a:t>
            </a:r>
            <a:r>
              <a:rPr lang="zh-CN" altLang="zh-CN" sz="2000" dirty="0" smtClean="0"/>
              <a:t>来源</a:t>
            </a:r>
            <a:r>
              <a:rPr lang="zh-CN" altLang="en-US" sz="2000" dirty="0" smtClean="0"/>
              <a:t>；</a:t>
            </a:r>
            <a:r>
              <a:rPr lang="zh-CN" altLang="zh-CN" sz="2000" dirty="0" smtClean="0"/>
              <a:t>（</a:t>
            </a:r>
            <a:r>
              <a:rPr lang="en-US" altLang="zh-CN" sz="2000" dirty="0" smtClean="0"/>
              <a:t>7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新闻出版机构资料</a:t>
            </a:r>
            <a:r>
              <a:rPr lang="zh-CN" altLang="zh-CN" sz="2000" dirty="0" smtClean="0"/>
              <a:t>来源</a:t>
            </a:r>
            <a:r>
              <a:rPr lang="zh-CN" altLang="en-US" sz="2000" dirty="0" smtClean="0"/>
              <a:t>；</a:t>
            </a:r>
            <a:r>
              <a:rPr lang="zh-CN" altLang="zh-CN" sz="2000" dirty="0" smtClean="0"/>
              <a:t>（</a:t>
            </a:r>
            <a:r>
              <a:rPr lang="en-US" altLang="zh-CN" sz="2000" dirty="0" smtClean="0"/>
              <a:t>8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银行资料</a:t>
            </a:r>
            <a:r>
              <a:rPr lang="zh-CN" altLang="zh-CN" sz="2000" dirty="0" smtClean="0"/>
              <a:t>来源</a:t>
            </a:r>
            <a:r>
              <a:rPr lang="zh-CN" altLang="en-US" sz="2000" dirty="0" smtClean="0"/>
              <a:t>；</a:t>
            </a:r>
            <a:r>
              <a:rPr lang="zh-CN" altLang="zh-CN" sz="2000" dirty="0" smtClean="0"/>
              <a:t>（</a:t>
            </a:r>
            <a:r>
              <a:rPr lang="en-US" altLang="zh-CN" sz="2000" dirty="0" smtClean="0"/>
              <a:t>9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消费者组合资料</a:t>
            </a:r>
            <a:r>
              <a:rPr lang="zh-CN" altLang="zh-CN" sz="2000" dirty="0" smtClean="0"/>
              <a:t>来源</a:t>
            </a:r>
            <a:r>
              <a:rPr lang="zh-CN" altLang="en-US" sz="2000" dirty="0" smtClean="0"/>
              <a:t>；</a:t>
            </a:r>
            <a:r>
              <a:rPr lang="zh-CN" altLang="zh-CN" sz="2000" dirty="0" smtClean="0"/>
              <a:t>（</a:t>
            </a:r>
            <a:r>
              <a:rPr lang="en-US" altLang="zh-CN" sz="2000" dirty="0" smtClean="0"/>
              <a:t>10</a:t>
            </a:r>
            <a:r>
              <a:rPr lang="zh-CN" altLang="zh-CN" sz="2000" dirty="0" smtClean="0"/>
              <a:t>）</a:t>
            </a:r>
            <a:r>
              <a:rPr lang="zh-CN" altLang="zh-CN" sz="2000" dirty="0"/>
              <a:t>企业公司资料来源</a:t>
            </a:r>
          </a:p>
          <a:p>
            <a:endParaRPr lang="zh-CN" altLang="zh-CN" sz="2000" dirty="0"/>
          </a:p>
          <a:p>
            <a:endParaRPr lang="zh-CN" altLang="zh-CN" sz="2000" dirty="0"/>
          </a:p>
          <a:p>
            <a:endParaRPr lang="zh-CN" altLang="zh-CN" sz="2000" dirty="0"/>
          </a:p>
          <a:p>
            <a:endParaRPr lang="zh-CN" altLang="zh-CN" sz="2000" dirty="0"/>
          </a:p>
          <a:p>
            <a:endParaRPr lang="zh-CN" altLang="zh-CN" sz="2400" dirty="0"/>
          </a:p>
          <a:p>
            <a:endParaRPr lang="zh-CN" altLang="zh-CN" sz="2400" dirty="0"/>
          </a:p>
          <a:p>
            <a:endParaRPr lang="zh-CN" altLang="zh-CN" sz="2400" dirty="0"/>
          </a:p>
          <a:p>
            <a:endParaRPr lang="zh-CN" altLang="zh-CN" sz="2400" dirty="0"/>
          </a:p>
        </p:txBody>
      </p:sp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第一节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识别和选择大客户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2800" b="1" dirty="0" smtClean="0"/>
              <a:t>（二）客户的筛选</a:t>
            </a:r>
            <a:endParaRPr lang="zh-CN" altLang="zh-CN" sz="2800" dirty="0" smtClean="0"/>
          </a:p>
          <a:p>
            <a:r>
              <a:rPr lang="en-US" altLang="zh-CN" sz="2800" b="1" dirty="0" smtClean="0">
                <a:latin typeface="+mj-ea"/>
                <a:ea typeface="+mj-ea"/>
              </a:rPr>
              <a:t>1.</a:t>
            </a:r>
            <a:r>
              <a:rPr lang="zh-CN" altLang="zh-CN" sz="2800" b="1" dirty="0" smtClean="0">
                <a:latin typeface="+mj-ea"/>
                <a:ea typeface="+mj-ea"/>
              </a:rPr>
              <a:t>目标大客户的评估标准</a:t>
            </a:r>
            <a:endParaRPr lang="zh-CN" altLang="zh-CN" sz="2800" dirty="0" smtClean="0">
              <a:latin typeface="+mj-ea"/>
              <a:ea typeface="+mj-ea"/>
            </a:endParaRPr>
          </a:p>
          <a:p>
            <a:endParaRPr lang="zh-CN" altLang="en-US" dirty="0"/>
          </a:p>
        </p:txBody>
      </p:sp>
      <p:grpSp>
        <p:nvGrpSpPr>
          <p:cNvPr id="66" name="组合 65"/>
          <p:cNvGrpSpPr/>
          <p:nvPr/>
        </p:nvGrpSpPr>
        <p:grpSpPr>
          <a:xfrm>
            <a:off x="1043608" y="2755155"/>
            <a:ext cx="6707187" cy="3986213"/>
            <a:chOff x="1043608" y="2755155"/>
            <a:chExt cx="6707187" cy="3986213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gray">
            <a:xfrm>
              <a:off x="3596308" y="5077668"/>
              <a:ext cx="1600200" cy="1663700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62D04"/>
                </a:gs>
                <a:gs pos="50000">
                  <a:srgbClr val="596909"/>
                </a:gs>
                <a:gs pos="100000">
                  <a:srgbClr val="262D04"/>
                </a:gs>
              </a:gsLst>
              <a:lin ang="2700000" scaled="1"/>
            </a:gradFill>
            <a:ln w="57150">
              <a:solidFill>
                <a:srgbClr val="CDDCE9"/>
              </a:solidFill>
              <a:miter lim="800000"/>
              <a:headEnd/>
              <a:tailEnd/>
            </a:ln>
            <a:effectLst>
              <a:prstShdw prst="shdw17" dist="17961" dir="2700000">
                <a:srgbClr val="7B848C"/>
              </a:prst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3583608" y="2755155"/>
              <a:ext cx="1600200" cy="1665288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315822"/>
                </a:gs>
                <a:gs pos="50000">
                  <a:srgbClr val="72CC4E"/>
                </a:gs>
                <a:gs pos="100000">
                  <a:srgbClr val="315822"/>
                </a:gs>
              </a:gsLst>
              <a:lin ang="2700000" scaled="1"/>
            </a:gradFill>
            <a:ln w="57150">
              <a:solidFill>
                <a:srgbClr val="CDDCE9"/>
              </a:solidFill>
              <a:miter lim="800000"/>
              <a:headEnd/>
              <a:tailEnd/>
            </a:ln>
            <a:effectLst>
              <a:prstShdw prst="shdw17" dist="17961" dir="2700000">
                <a:srgbClr val="7B848C"/>
              </a:prst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gray">
            <a:xfrm>
              <a:off x="3779912" y="3265820"/>
              <a:ext cx="133744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/>
              <a:r>
                <a:rPr lang="zh-CN" altLang="zh-CN" sz="2800" dirty="0"/>
                <a:t>互补性</a:t>
              </a:r>
              <a:endParaRPr lang="zh-CN" altLang="en-US" sz="2800" b="1" dirty="0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ltGray">
            <a:xfrm>
              <a:off x="2513633" y="3815605"/>
              <a:ext cx="1600200" cy="1665288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614B14"/>
                </a:gs>
                <a:gs pos="50000">
                  <a:srgbClr val="E0AD2E"/>
                </a:gs>
                <a:gs pos="100000">
                  <a:srgbClr val="614B14"/>
                </a:gs>
              </a:gsLst>
              <a:lin ang="2700000" scaled="1"/>
            </a:gradFill>
            <a:ln w="57150">
              <a:solidFill>
                <a:srgbClr val="CDDCE9"/>
              </a:solidFill>
              <a:miter lim="800000"/>
              <a:headEnd/>
              <a:tailEnd/>
            </a:ln>
            <a:effectLst>
              <a:prstShdw prst="shdw17" dist="17961" dir="2700000">
                <a:srgbClr val="7B848C"/>
              </a:prst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>
              <a:off x="4698033" y="3823543"/>
              <a:ext cx="1593850" cy="1628775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614116"/>
                </a:gs>
                <a:gs pos="50000">
                  <a:srgbClr val="E29734"/>
                </a:gs>
                <a:gs pos="100000">
                  <a:srgbClr val="614116"/>
                </a:gs>
              </a:gsLst>
              <a:lin ang="2700000" scaled="1"/>
            </a:gradFill>
            <a:ln w="57150">
              <a:solidFill>
                <a:srgbClr val="CDDCE9"/>
              </a:solidFill>
              <a:miter lim="800000"/>
              <a:headEnd/>
              <a:tailEnd/>
            </a:ln>
            <a:effectLst>
              <a:prstShdw prst="shdw17" dist="17961" dir="2700000">
                <a:srgbClr val="7B848C"/>
              </a:prst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gray">
            <a:xfrm>
              <a:off x="2667620" y="4345940"/>
              <a:ext cx="137318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/>
              <a:r>
                <a:rPr lang="zh-CN" altLang="zh-CN" sz="2800" dirty="0" smtClean="0"/>
                <a:t>双赢性</a:t>
              </a:r>
              <a:endParaRPr lang="zh-CN" altLang="en-US" sz="2800" b="1" dirty="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gray">
            <a:xfrm>
              <a:off x="4810745" y="4345940"/>
              <a:ext cx="135731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/>
              <a:r>
                <a:rPr lang="zh-CN" altLang="zh-CN" sz="2800" dirty="0" smtClean="0"/>
                <a:t>整合性</a:t>
              </a:r>
              <a:endParaRPr lang="zh-CN" altLang="en-US" sz="2800" b="1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gray">
            <a:xfrm>
              <a:off x="3739183" y="5577730"/>
              <a:ext cx="136366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/>
              <a:r>
                <a:rPr lang="zh-CN" altLang="zh-CN" sz="2800" dirty="0" smtClean="0"/>
                <a:t>平等性</a:t>
              </a:r>
              <a:endParaRPr lang="zh-CN" altLang="en-US" sz="2800" b="1" dirty="0"/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3096245" y="4863355"/>
              <a:ext cx="434975" cy="457200"/>
              <a:chOff x="523" y="2809"/>
              <a:chExt cx="876" cy="882"/>
            </a:xfrm>
          </p:grpSpPr>
          <p:sp>
            <p:nvSpPr>
              <p:cNvPr id="13" name="Oval 59"/>
              <p:cNvSpPr>
                <a:spLocks noChangeArrowheads="1"/>
              </p:cNvSpPr>
              <p:nvPr/>
            </p:nvSpPr>
            <p:spPr bwMode="gray">
              <a:xfrm>
                <a:off x="523" y="2809"/>
                <a:ext cx="876" cy="876"/>
              </a:xfrm>
              <a:prstGeom prst="ellipse">
                <a:avLst/>
              </a:prstGeom>
              <a:noFill/>
              <a:ln w="19050">
                <a:solidFill>
                  <a:srgbClr val="FFFFFF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Line 60"/>
              <p:cNvSpPr>
                <a:spLocks noChangeShapeType="1"/>
              </p:cNvSpPr>
              <p:nvPr/>
            </p:nvSpPr>
            <p:spPr bwMode="gray">
              <a:xfrm>
                <a:off x="964" y="2809"/>
                <a:ext cx="0" cy="870"/>
              </a:xfrm>
              <a:prstGeom prst="line">
                <a:avLst/>
              </a:prstGeom>
              <a:noFill/>
              <a:ln w="19050">
                <a:solidFill>
                  <a:srgbClr val="FFFFFF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Line 61"/>
              <p:cNvSpPr>
                <a:spLocks noChangeShapeType="1"/>
              </p:cNvSpPr>
              <p:nvPr/>
            </p:nvSpPr>
            <p:spPr bwMode="gray">
              <a:xfrm>
                <a:off x="523" y="3244"/>
                <a:ext cx="876" cy="0"/>
              </a:xfrm>
              <a:prstGeom prst="line">
                <a:avLst/>
              </a:prstGeom>
              <a:noFill/>
              <a:ln w="19050">
                <a:solidFill>
                  <a:srgbClr val="FFFFFF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AutoShape 62"/>
              <p:cNvSpPr>
                <a:spLocks/>
              </p:cNvSpPr>
              <p:nvPr/>
            </p:nvSpPr>
            <p:spPr bwMode="gray">
              <a:xfrm>
                <a:off x="1023" y="2815"/>
                <a:ext cx="182" cy="864"/>
              </a:xfrm>
              <a:custGeom>
                <a:avLst/>
                <a:gdLst>
                  <a:gd name="T0" fmla="*/ 0 w 182"/>
                  <a:gd name="T1" fmla="*/ 0 h 864"/>
                  <a:gd name="T2" fmla="*/ 182 w 182"/>
                  <a:gd name="T3" fmla="*/ 435 h 864"/>
                  <a:gd name="T4" fmla="*/ 6 w 182"/>
                  <a:gd name="T5" fmla="*/ 864 h 864"/>
                  <a:gd name="T6" fmla="*/ 0 60000 65536"/>
                  <a:gd name="T7" fmla="*/ 0 60000 65536"/>
                  <a:gd name="T8" fmla="*/ 0 60000 65536"/>
                  <a:gd name="T9" fmla="*/ 0 w 182"/>
                  <a:gd name="T10" fmla="*/ 0 h 864"/>
                  <a:gd name="T11" fmla="*/ 182 w 182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" h="864">
                    <a:moveTo>
                      <a:pt x="0" y="0"/>
                    </a:moveTo>
                    <a:cubicBezTo>
                      <a:pt x="59" y="89"/>
                      <a:pt x="182" y="177"/>
                      <a:pt x="182" y="435"/>
                    </a:cubicBezTo>
                  </a:path>
                </a:pathLst>
              </a:custGeom>
              <a:noFill/>
              <a:ln w="19050">
                <a:solidFill>
                  <a:srgbClr val="FFFFFF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AutoShape 63"/>
              <p:cNvSpPr>
                <a:spLocks/>
              </p:cNvSpPr>
              <p:nvPr/>
            </p:nvSpPr>
            <p:spPr bwMode="gray">
              <a:xfrm>
                <a:off x="726" y="2821"/>
                <a:ext cx="197" cy="870"/>
              </a:xfrm>
              <a:custGeom>
                <a:avLst/>
                <a:gdLst>
                  <a:gd name="T0" fmla="*/ 167 w 197"/>
                  <a:gd name="T1" fmla="*/ 0 h 870"/>
                  <a:gd name="T2" fmla="*/ 0 w 197"/>
                  <a:gd name="T3" fmla="*/ 436 h 870"/>
                  <a:gd name="T4" fmla="*/ 197 w 197"/>
                  <a:gd name="T5" fmla="*/ 870 h 870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870"/>
                  <a:gd name="T11" fmla="*/ 197 w 197"/>
                  <a:gd name="T12" fmla="*/ 870 h 8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</a:path>
                </a:pathLst>
              </a:custGeom>
              <a:noFill/>
              <a:ln w="19050">
                <a:solidFill>
                  <a:srgbClr val="FFFFFF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AutoShape 64"/>
              <p:cNvSpPr>
                <a:spLocks/>
              </p:cNvSpPr>
              <p:nvPr/>
            </p:nvSpPr>
            <p:spPr bwMode="gray">
              <a:xfrm rot="5400000">
                <a:off x="892" y="3171"/>
                <a:ext cx="114" cy="653"/>
              </a:xfrm>
              <a:custGeom>
                <a:avLst/>
                <a:gdLst>
                  <a:gd name="T0" fmla="*/ 3 w 197"/>
                  <a:gd name="T1" fmla="*/ 0 h 870"/>
                  <a:gd name="T2" fmla="*/ 0 w 197"/>
                  <a:gd name="T3" fmla="*/ 59 h 870"/>
                  <a:gd name="T4" fmla="*/ 5 w 197"/>
                  <a:gd name="T5" fmla="*/ 116 h 870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870"/>
                  <a:gd name="T11" fmla="*/ 197 w 197"/>
                  <a:gd name="T12" fmla="*/ 870 h 8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</a:path>
                </a:pathLst>
              </a:custGeom>
              <a:noFill/>
              <a:ln w="19050">
                <a:solidFill>
                  <a:srgbClr val="FFFFFF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AutoShape 65"/>
              <p:cNvSpPr>
                <a:spLocks/>
              </p:cNvSpPr>
              <p:nvPr/>
            </p:nvSpPr>
            <p:spPr bwMode="gray">
              <a:xfrm rot="16200000" flipV="1">
                <a:off x="900" y="2668"/>
                <a:ext cx="114" cy="653"/>
              </a:xfrm>
              <a:custGeom>
                <a:avLst/>
                <a:gdLst>
                  <a:gd name="T0" fmla="*/ 3 w 197"/>
                  <a:gd name="T1" fmla="*/ 0 h 870"/>
                  <a:gd name="T2" fmla="*/ 0 w 197"/>
                  <a:gd name="T3" fmla="*/ 59 h 870"/>
                  <a:gd name="T4" fmla="*/ 5 w 197"/>
                  <a:gd name="T5" fmla="*/ 116 h 870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870"/>
                  <a:gd name="T11" fmla="*/ 197 w 197"/>
                  <a:gd name="T12" fmla="*/ 870 h 8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</a:path>
                </a:pathLst>
              </a:custGeom>
              <a:noFill/>
              <a:ln w="19050">
                <a:solidFill>
                  <a:srgbClr val="FFFFFF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" name="Group 12"/>
            <p:cNvGrpSpPr>
              <a:grpSpLocks/>
            </p:cNvGrpSpPr>
            <p:nvPr/>
          </p:nvGrpSpPr>
          <p:grpSpPr bwMode="auto">
            <a:xfrm>
              <a:off x="5096495" y="3934668"/>
              <a:ext cx="666750" cy="442912"/>
              <a:chOff x="3824" y="1835"/>
              <a:chExt cx="491" cy="312"/>
            </a:xfrm>
          </p:grpSpPr>
          <p:grpSp>
            <p:nvGrpSpPr>
              <p:cNvPr id="21" name="Group 54"/>
              <p:cNvGrpSpPr>
                <a:grpSpLocks/>
              </p:cNvGrpSpPr>
              <p:nvPr/>
            </p:nvGrpSpPr>
            <p:grpSpPr bwMode="auto">
              <a:xfrm>
                <a:off x="3824" y="1835"/>
                <a:ext cx="491" cy="312"/>
                <a:chOff x="347" y="2022"/>
                <a:chExt cx="491" cy="312"/>
              </a:xfrm>
            </p:grpSpPr>
            <p:sp>
              <p:nvSpPr>
                <p:cNvPr id="23" name="AutoShape 56"/>
                <p:cNvSpPr>
                  <a:spLocks/>
                </p:cNvSpPr>
                <p:nvPr/>
              </p:nvSpPr>
              <p:spPr bwMode="gray">
                <a:xfrm>
                  <a:off x="347" y="2022"/>
                  <a:ext cx="491" cy="312"/>
                </a:xfrm>
                <a:custGeom>
                  <a:avLst/>
                  <a:gdLst>
                    <a:gd name="T0" fmla="*/ 9 w 491"/>
                    <a:gd name="T1" fmla="*/ 96 h 312"/>
                    <a:gd name="T2" fmla="*/ 10 w 491"/>
                    <a:gd name="T3" fmla="*/ 159 h 312"/>
                    <a:gd name="T4" fmla="*/ 288 w 491"/>
                    <a:gd name="T5" fmla="*/ 312 h 312"/>
                    <a:gd name="T6" fmla="*/ 486 w 491"/>
                    <a:gd name="T7" fmla="*/ 184 h 312"/>
                    <a:gd name="T8" fmla="*/ 303 w 491"/>
                    <a:gd name="T9" fmla="*/ 302 h 312"/>
                    <a:gd name="T10" fmla="*/ 283 w 491"/>
                    <a:gd name="T11" fmla="*/ 246 h 312"/>
                    <a:gd name="T12" fmla="*/ 480 w 491"/>
                    <a:gd name="T13" fmla="*/ 128 h 312"/>
                    <a:gd name="T14" fmla="*/ 202 w 491"/>
                    <a:gd name="T15" fmla="*/ 0 h 312"/>
                    <a:gd name="T16" fmla="*/ 9 w 491"/>
                    <a:gd name="T17" fmla="*/ 96 h 3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1"/>
                    <a:gd name="T28" fmla="*/ 0 h 312"/>
                    <a:gd name="T29" fmla="*/ 491 w 491"/>
                    <a:gd name="T30" fmla="*/ 312 h 3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1" h="312">
                      <a:moveTo>
                        <a:pt x="9" y="96"/>
                      </a:moveTo>
                      <a:cubicBezTo>
                        <a:pt x="0" y="133"/>
                        <a:pt x="1" y="139"/>
                        <a:pt x="10" y="159"/>
                      </a:cubicBezTo>
                      <a:cubicBezTo>
                        <a:pt x="57" y="195"/>
                        <a:pt x="255" y="300"/>
                        <a:pt x="288" y="312"/>
                      </a:cubicBezTo>
                      <a:cubicBezTo>
                        <a:pt x="346" y="289"/>
                        <a:pt x="457" y="207"/>
                        <a:pt x="486" y="184"/>
                      </a:cubicBezTo>
                      <a:cubicBezTo>
                        <a:pt x="491" y="173"/>
                        <a:pt x="337" y="292"/>
                        <a:pt x="303" y="302"/>
                      </a:cubicBezTo>
                      <a:cubicBezTo>
                        <a:pt x="296" y="310"/>
                        <a:pt x="254" y="274"/>
                        <a:pt x="283" y="246"/>
                      </a:cubicBezTo>
                      <a:cubicBezTo>
                        <a:pt x="338" y="217"/>
                        <a:pt x="378" y="180"/>
                        <a:pt x="480" y="128"/>
                      </a:cubicBezTo>
                      <a:cubicBezTo>
                        <a:pt x="343" y="66"/>
                        <a:pt x="288" y="30"/>
                        <a:pt x="202" y="0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FFFFFF">
                      <a:alpha val="34901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57"/>
                <p:cNvSpPr>
                  <a:spLocks/>
                </p:cNvSpPr>
                <p:nvPr/>
              </p:nvSpPr>
              <p:spPr bwMode="gray">
                <a:xfrm>
                  <a:off x="615" y="2154"/>
                  <a:ext cx="215" cy="171"/>
                </a:xfrm>
                <a:custGeom>
                  <a:avLst/>
                  <a:gdLst>
                    <a:gd name="T0" fmla="*/ 15 w 215"/>
                    <a:gd name="T1" fmla="*/ 117 h 171"/>
                    <a:gd name="T2" fmla="*/ 23 w 215"/>
                    <a:gd name="T3" fmla="*/ 171 h 171"/>
                    <a:gd name="T4" fmla="*/ 215 w 215"/>
                    <a:gd name="T5" fmla="*/ 48 h 171"/>
                    <a:gd name="T6" fmla="*/ 203 w 215"/>
                    <a:gd name="T7" fmla="*/ 0 h 171"/>
                    <a:gd name="T8" fmla="*/ 15 w 215"/>
                    <a:gd name="T9" fmla="*/ 117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5"/>
                    <a:gd name="T16" fmla="*/ 0 h 171"/>
                    <a:gd name="T17" fmla="*/ 215 w 215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5" h="171">
                      <a:moveTo>
                        <a:pt x="15" y="117"/>
                      </a:moveTo>
                      <a:cubicBezTo>
                        <a:pt x="9" y="129"/>
                        <a:pt x="0" y="154"/>
                        <a:pt x="23" y="171"/>
                      </a:cubicBezTo>
                      <a:cubicBezTo>
                        <a:pt x="45" y="166"/>
                        <a:pt x="185" y="77"/>
                        <a:pt x="215" y="48"/>
                      </a:cubicBezTo>
                      <a:cubicBezTo>
                        <a:pt x="215" y="32"/>
                        <a:pt x="207" y="32"/>
                        <a:pt x="203" y="0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FFFFFF">
                      <a:alpha val="34901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Line 58"/>
                <p:cNvSpPr>
                  <a:spLocks noChangeShapeType="1"/>
                </p:cNvSpPr>
                <p:nvPr/>
              </p:nvSpPr>
              <p:spPr bwMode="gray">
                <a:xfrm>
                  <a:off x="368" y="2128"/>
                  <a:ext cx="253" cy="137"/>
                </a:xfrm>
                <a:prstGeom prst="line">
                  <a:avLst/>
                </a:prstGeom>
                <a:noFill/>
                <a:ln w="19050">
                  <a:solidFill>
                    <a:srgbClr val="FFFFFF">
                      <a:alpha val="34901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2" name="AutoShape 55"/>
              <p:cNvSpPr>
                <a:spLocks/>
              </p:cNvSpPr>
              <p:nvPr/>
            </p:nvSpPr>
            <p:spPr bwMode="gray">
              <a:xfrm>
                <a:off x="4169" y="2067"/>
                <a:ext cx="48" cy="44"/>
              </a:xfrm>
              <a:custGeom>
                <a:avLst/>
                <a:gdLst>
                  <a:gd name="T0" fmla="*/ 0 w 48"/>
                  <a:gd name="T1" fmla="*/ 14 h 44"/>
                  <a:gd name="T2" fmla="*/ 18 w 48"/>
                  <a:gd name="T3" fmla="*/ 0 h 44"/>
                  <a:gd name="T4" fmla="*/ 48 w 48"/>
                  <a:gd name="T5" fmla="*/ 26 h 44"/>
                  <a:gd name="T6" fmla="*/ 27 w 48"/>
                  <a:gd name="T7" fmla="*/ 44 h 44"/>
                  <a:gd name="T8" fmla="*/ 0 w 48"/>
                  <a:gd name="T9" fmla="*/ 1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4"/>
                  <a:gd name="T17" fmla="*/ 48 w 4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4">
                    <a:moveTo>
                      <a:pt x="0" y="14"/>
                    </a:moveTo>
                    <a:lnTo>
                      <a:pt x="18" y="0"/>
                    </a:lnTo>
                    <a:lnTo>
                      <a:pt x="48" y="26"/>
                    </a:lnTo>
                    <a:lnTo>
                      <a:pt x="27" y="44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9050">
                <a:solidFill>
                  <a:srgbClr val="FFFFFF">
                    <a:alpha val="34901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6" name="Group 13"/>
            <p:cNvGrpSpPr>
              <a:grpSpLocks/>
            </p:cNvGrpSpPr>
            <p:nvPr/>
          </p:nvGrpSpPr>
          <p:grpSpPr bwMode="auto">
            <a:xfrm>
              <a:off x="4096370" y="5149105"/>
              <a:ext cx="396875" cy="449263"/>
              <a:chOff x="173" y="1670"/>
              <a:chExt cx="676" cy="727"/>
            </a:xfrm>
          </p:grpSpPr>
          <p:sp>
            <p:nvSpPr>
              <p:cNvPr id="27" name="Oval 37"/>
              <p:cNvSpPr>
                <a:spLocks noChangeArrowheads="1"/>
              </p:cNvSpPr>
              <p:nvPr/>
            </p:nvSpPr>
            <p:spPr bwMode="gray">
              <a:xfrm>
                <a:off x="442" y="1670"/>
                <a:ext cx="111" cy="105"/>
              </a:xfrm>
              <a:prstGeom prst="ellipse">
                <a:avLst/>
              </a:prstGeom>
              <a:noFill/>
              <a:ln w="9525">
                <a:solidFill>
                  <a:srgbClr val="FFFFFF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" name="Oval 38"/>
              <p:cNvSpPr>
                <a:spLocks noChangeArrowheads="1"/>
              </p:cNvSpPr>
              <p:nvPr/>
            </p:nvSpPr>
            <p:spPr bwMode="gray">
              <a:xfrm>
                <a:off x="276" y="1958"/>
                <a:ext cx="157" cy="149"/>
              </a:xfrm>
              <a:prstGeom prst="ellipse">
                <a:avLst/>
              </a:prstGeom>
              <a:noFill/>
              <a:ln w="9525">
                <a:solidFill>
                  <a:srgbClr val="FFFFFF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Oval 39"/>
              <p:cNvSpPr>
                <a:spLocks noChangeArrowheads="1"/>
              </p:cNvSpPr>
              <p:nvPr/>
            </p:nvSpPr>
            <p:spPr bwMode="gray">
              <a:xfrm>
                <a:off x="570" y="1845"/>
                <a:ext cx="117" cy="111"/>
              </a:xfrm>
              <a:prstGeom prst="ellipse">
                <a:avLst/>
              </a:prstGeom>
              <a:noFill/>
              <a:ln w="9525">
                <a:solidFill>
                  <a:srgbClr val="FFFFFF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Oval 40"/>
              <p:cNvSpPr>
                <a:spLocks noChangeArrowheads="1"/>
              </p:cNvSpPr>
              <p:nvPr/>
            </p:nvSpPr>
            <p:spPr bwMode="gray">
              <a:xfrm>
                <a:off x="322" y="2319"/>
                <a:ext cx="82" cy="78"/>
              </a:xfrm>
              <a:prstGeom prst="ellipse">
                <a:avLst/>
              </a:prstGeom>
              <a:noFill/>
              <a:ln w="9525">
                <a:solidFill>
                  <a:srgbClr val="FFFFFF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" name="Line 41"/>
              <p:cNvSpPr>
                <a:spLocks noChangeShapeType="1"/>
              </p:cNvSpPr>
              <p:nvPr/>
            </p:nvSpPr>
            <p:spPr bwMode="gray">
              <a:xfrm>
                <a:off x="355" y="2106"/>
                <a:ext cx="0" cy="215"/>
              </a:xfrm>
              <a:prstGeom prst="line">
                <a:avLst/>
              </a:prstGeom>
              <a:noFill/>
              <a:ln w="12700">
                <a:solidFill>
                  <a:srgbClr val="FFFFFF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" name="Line 42"/>
              <p:cNvSpPr>
                <a:spLocks noChangeShapeType="1"/>
              </p:cNvSpPr>
              <p:nvPr/>
            </p:nvSpPr>
            <p:spPr bwMode="gray">
              <a:xfrm flipV="1">
                <a:off x="413" y="1926"/>
                <a:ext cx="175" cy="5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" name="Line 43"/>
              <p:cNvSpPr>
                <a:spLocks noChangeShapeType="1"/>
              </p:cNvSpPr>
              <p:nvPr/>
            </p:nvSpPr>
            <p:spPr bwMode="gray">
              <a:xfrm flipH="1" flipV="1">
                <a:off x="524" y="1757"/>
                <a:ext cx="69" cy="93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" name="Oval 44"/>
              <p:cNvSpPr>
                <a:spLocks noChangeArrowheads="1"/>
              </p:cNvSpPr>
              <p:nvPr/>
            </p:nvSpPr>
            <p:spPr bwMode="gray">
              <a:xfrm>
                <a:off x="767" y="1769"/>
                <a:ext cx="82" cy="78"/>
              </a:xfrm>
              <a:prstGeom prst="ellipse">
                <a:avLst/>
              </a:prstGeom>
              <a:noFill/>
              <a:ln w="9525">
                <a:solidFill>
                  <a:srgbClr val="FFFFFF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" name="Oval 45"/>
              <p:cNvSpPr>
                <a:spLocks noChangeArrowheads="1"/>
              </p:cNvSpPr>
              <p:nvPr/>
            </p:nvSpPr>
            <p:spPr bwMode="gray">
              <a:xfrm>
                <a:off x="653" y="2069"/>
                <a:ext cx="94" cy="89"/>
              </a:xfrm>
              <a:prstGeom prst="ellipse">
                <a:avLst/>
              </a:prstGeom>
              <a:noFill/>
              <a:ln w="9525">
                <a:solidFill>
                  <a:srgbClr val="FFFFFF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" name="Line 46"/>
              <p:cNvSpPr>
                <a:spLocks noChangeShapeType="1"/>
              </p:cNvSpPr>
              <p:nvPr/>
            </p:nvSpPr>
            <p:spPr bwMode="gray">
              <a:xfrm>
                <a:off x="652" y="1955"/>
                <a:ext cx="29" cy="13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Line 47"/>
              <p:cNvSpPr>
                <a:spLocks noChangeShapeType="1"/>
              </p:cNvSpPr>
              <p:nvPr/>
            </p:nvSpPr>
            <p:spPr bwMode="gray">
              <a:xfrm flipV="1">
                <a:off x="687" y="1804"/>
                <a:ext cx="87" cy="75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Oval 48"/>
              <p:cNvSpPr>
                <a:spLocks noChangeArrowheads="1"/>
              </p:cNvSpPr>
              <p:nvPr/>
            </p:nvSpPr>
            <p:spPr bwMode="gray">
              <a:xfrm>
                <a:off x="173" y="1839"/>
                <a:ext cx="82" cy="78"/>
              </a:xfrm>
              <a:prstGeom prst="ellipse">
                <a:avLst/>
              </a:prstGeom>
              <a:noFill/>
              <a:ln w="9525">
                <a:solidFill>
                  <a:srgbClr val="FFFFFF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" name="Line 49"/>
              <p:cNvSpPr>
                <a:spLocks noChangeShapeType="1"/>
              </p:cNvSpPr>
              <p:nvPr/>
            </p:nvSpPr>
            <p:spPr bwMode="gray">
              <a:xfrm>
                <a:off x="221" y="1908"/>
                <a:ext cx="70" cy="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" name="Line 50"/>
              <p:cNvSpPr>
                <a:spLocks noChangeShapeType="1"/>
              </p:cNvSpPr>
              <p:nvPr/>
            </p:nvSpPr>
            <p:spPr bwMode="gray">
              <a:xfrm flipH="1">
                <a:off x="550" y="2132"/>
                <a:ext cx="127" cy="3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" name="Oval 51"/>
              <p:cNvSpPr>
                <a:spLocks noChangeArrowheads="1"/>
              </p:cNvSpPr>
              <p:nvPr/>
            </p:nvSpPr>
            <p:spPr bwMode="gray">
              <a:xfrm>
                <a:off x="493" y="2135"/>
                <a:ext cx="82" cy="78"/>
              </a:xfrm>
              <a:prstGeom prst="ellipse">
                <a:avLst/>
              </a:prstGeom>
              <a:noFill/>
              <a:ln w="9525">
                <a:solidFill>
                  <a:srgbClr val="FFFFFF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2" name="Line 52"/>
              <p:cNvSpPr>
                <a:spLocks noChangeShapeType="1"/>
              </p:cNvSpPr>
              <p:nvPr/>
            </p:nvSpPr>
            <p:spPr bwMode="gray">
              <a:xfrm>
                <a:off x="727" y="2147"/>
                <a:ext cx="29" cy="35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" name="Oval 53"/>
              <p:cNvSpPr>
                <a:spLocks noChangeArrowheads="1"/>
              </p:cNvSpPr>
              <p:nvPr/>
            </p:nvSpPr>
            <p:spPr bwMode="gray">
              <a:xfrm>
                <a:off x="740" y="2190"/>
                <a:ext cx="82" cy="78"/>
              </a:xfrm>
              <a:prstGeom prst="ellipse">
                <a:avLst/>
              </a:prstGeom>
              <a:noFill/>
              <a:ln w="9525">
                <a:solidFill>
                  <a:srgbClr val="FFFFFF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4" name="AutoShape 14"/>
            <p:cNvSpPr>
              <a:spLocks noChangeArrowheads="1"/>
            </p:cNvSpPr>
            <p:nvPr/>
          </p:nvSpPr>
          <p:spPr bwMode="ltGray">
            <a:xfrm>
              <a:off x="1043608" y="3820368"/>
              <a:ext cx="1506537" cy="1563687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04B4D"/>
                </a:gs>
                <a:gs pos="50000">
                  <a:srgbClr val="4AADB2"/>
                </a:gs>
                <a:gs pos="100000">
                  <a:srgbClr val="204B4D"/>
                </a:gs>
              </a:gsLst>
              <a:lin ang="2700000" scaled="1"/>
            </a:gradFill>
            <a:ln w="57150">
              <a:solidFill>
                <a:srgbClr val="CDDCE9"/>
              </a:solidFill>
              <a:miter lim="800000"/>
              <a:headEnd/>
              <a:tailEnd/>
            </a:ln>
            <a:effectLst>
              <a:prstShdw prst="shdw17" dist="17961" dir="2700000">
                <a:srgbClr val="7B848C"/>
              </a:prst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AutoShape 15"/>
            <p:cNvSpPr>
              <a:spLocks noChangeArrowheads="1"/>
            </p:cNvSpPr>
            <p:nvPr/>
          </p:nvSpPr>
          <p:spPr bwMode="gray">
            <a:xfrm>
              <a:off x="6237908" y="3863230"/>
              <a:ext cx="1512887" cy="1571625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04B4D"/>
                </a:gs>
                <a:gs pos="50000">
                  <a:srgbClr val="4AADB2"/>
                </a:gs>
                <a:gs pos="100000">
                  <a:srgbClr val="204B4D"/>
                </a:gs>
              </a:gsLst>
              <a:lin ang="2700000" scaled="1"/>
            </a:gradFill>
            <a:ln w="57150">
              <a:solidFill>
                <a:srgbClr val="CDDCE9"/>
              </a:solidFill>
              <a:miter lim="800000"/>
              <a:headEnd/>
              <a:tailEnd/>
            </a:ln>
            <a:effectLst>
              <a:prstShdw prst="shdw17" dist="17961" dir="2700000">
                <a:srgbClr val="7B848C"/>
              </a:prst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6" name="Group 16"/>
            <p:cNvGrpSpPr>
              <a:grpSpLocks/>
            </p:cNvGrpSpPr>
            <p:nvPr/>
          </p:nvGrpSpPr>
          <p:grpSpPr bwMode="auto">
            <a:xfrm>
              <a:off x="1524620" y="3934668"/>
              <a:ext cx="455613" cy="369887"/>
              <a:chOff x="1298" y="1792"/>
              <a:chExt cx="300" cy="234"/>
            </a:xfrm>
          </p:grpSpPr>
          <p:sp>
            <p:nvSpPr>
              <p:cNvPr id="47" name="Line 32"/>
              <p:cNvSpPr>
                <a:spLocks noChangeShapeType="1"/>
              </p:cNvSpPr>
              <p:nvPr/>
            </p:nvSpPr>
            <p:spPr bwMode="gray">
              <a:xfrm flipV="1">
                <a:off x="1523" y="1792"/>
                <a:ext cx="0" cy="60"/>
              </a:xfrm>
              <a:prstGeom prst="line">
                <a:avLst/>
              </a:prstGeom>
              <a:noFill/>
              <a:ln w="57150">
                <a:solidFill>
                  <a:srgbClr val="FEFEFE">
                    <a:alpha val="36862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" name="Rectangle 33"/>
              <p:cNvSpPr>
                <a:spLocks noChangeArrowheads="1"/>
              </p:cNvSpPr>
              <p:nvPr/>
            </p:nvSpPr>
            <p:spPr bwMode="gray">
              <a:xfrm>
                <a:off x="1428" y="1961"/>
                <a:ext cx="43" cy="57"/>
              </a:xfrm>
              <a:prstGeom prst="rect">
                <a:avLst/>
              </a:prstGeom>
              <a:solidFill>
                <a:srgbClr val="FFFFFF">
                  <a:alpha val="3490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" name="Rectangle 34"/>
              <p:cNvSpPr>
                <a:spLocks noChangeArrowheads="1"/>
              </p:cNvSpPr>
              <p:nvPr/>
            </p:nvSpPr>
            <p:spPr bwMode="gray">
              <a:xfrm>
                <a:off x="1384" y="1908"/>
                <a:ext cx="29" cy="29"/>
              </a:xfrm>
              <a:prstGeom prst="rect">
                <a:avLst/>
              </a:prstGeom>
              <a:solidFill>
                <a:srgbClr val="FFFFFF">
                  <a:alpha val="34901"/>
                </a:srgbClr>
              </a:solidFill>
              <a:ln w="9525">
                <a:solidFill>
                  <a:srgbClr val="FEFEFE">
                    <a:alpha val="36862"/>
                  </a:srgb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" name="Rectangle 35"/>
              <p:cNvSpPr>
                <a:spLocks noChangeArrowheads="1"/>
              </p:cNvSpPr>
              <p:nvPr/>
            </p:nvSpPr>
            <p:spPr bwMode="gray">
              <a:xfrm>
                <a:off x="1488" y="1908"/>
                <a:ext cx="29" cy="29"/>
              </a:xfrm>
              <a:prstGeom prst="rect">
                <a:avLst/>
              </a:prstGeom>
              <a:solidFill>
                <a:srgbClr val="FFFFFF">
                  <a:alpha val="34901"/>
                </a:srgbClr>
              </a:solidFill>
              <a:ln w="9525">
                <a:solidFill>
                  <a:srgbClr val="FEFEFE">
                    <a:alpha val="36862"/>
                  </a:srgb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" name="AutoShape 36"/>
              <p:cNvSpPr>
                <a:spLocks noChangeArrowheads="1"/>
              </p:cNvSpPr>
              <p:nvPr/>
            </p:nvSpPr>
            <p:spPr bwMode="gray">
              <a:xfrm>
                <a:off x="1298" y="1802"/>
                <a:ext cx="300" cy="224"/>
              </a:xfrm>
              <a:prstGeom prst="upArrow">
                <a:avLst>
                  <a:gd name="adj1" fmla="val 63676"/>
                  <a:gd name="adj2" fmla="val 44657"/>
                </a:avLst>
              </a:prstGeom>
              <a:noFill/>
              <a:ln w="28575">
                <a:solidFill>
                  <a:srgbClr val="FEFEFE">
                    <a:alpha val="36862"/>
                  </a:srgb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2" name="Group 17"/>
            <p:cNvGrpSpPr>
              <a:grpSpLocks/>
            </p:cNvGrpSpPr>
            <p:nvPr/>
          </p:nvGrpSpPr>
          <p:grpSpPr bwMode="auto">
            <a:xfrm>
              <a:off x="6749083" y="4723655"/>
              <a:ext cx="474662" cy="406400"/>
              <a:chOff x="3435" y="2922"/>
              <a:chExt cx="357" cy="295"/>
            </a:xfrm>
          </p:grpSpPr>
          <p:sp>
            <p:nvSpPr>
              <p:cNvPr id="53" name="AutoShape 28"/>
              <p:cNvSpPr>
                <a:spLocks/>
              </p:cNvSpPr>
              <p:nvPr/>
            </p:nvSpPr>
            <p:spPr bwMode="gray">
              <a:xfrm rot="1584055">
                <a:off x="3435" y="2976"/>
                <a:ext cx="152" cy="241"/>
              </a:xfrm>
              <a:custGeom>
                <a:avLst/>
                <a:gdLst>
                  <a:gd name="T0" fmla="*/ 0 w 688"/>
                  <a:gd name="T1" fmla="*/ 0 h 1090"/>
                  <a:gd name="T2" fmla="*/ 0 w 688"/>
                  <a:gd name="T3" fmla="*/ 0 h 1090"/>
                  <a:gd name="T4" fmla="*/ 0 w 688"/>
                  <a:gd name="T5" fmla="*/ 0 h 1090"/>
                  <a:gd name="T6" fmla="*/ 0 w 688"/>
                  <a:gd name="T7" fmla="*/ 0 h 1090"/>
                  <a:gd name="T8" fmla="*/ 0 w 688"/>
                  <a:gd name="T9" fmla="*/ 0 h 1090"/>
                  <a:gd name="T10" fmla="*/ 0 w 688"/>
                  <a:gd name="T11" fmla="*/ 0 h 1090"/>
                  <a:gd name="T12" fmla="*/ 0 w 688"/>
                  <a:gd name="T13" fmla="*/ 0 h 10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8"/>
                  <a:gd name="T22" fmla="*/ 0 h 1090"/>
                  <a:gd name="T23" fmla="*/ 688 w 688"/>
                  <a:gd name="T24" fmla="*/ 1090 h 10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8" h="1090">
                    <a:moveTo>
                      <a:pt x="0" y="190"/>
                    </a:moveTo>
                    <a:cubicBezTo>
                      <a:pt x="6" y="34"/>
                      <a:pt x="235" y="0"/>
                      <a:pt x="341" y="0"/>
                    </a:cubicBezTo>
                    <a:cubicBezTo>
                      <a:pt x="447" y="0"/>
                      <a:pt x="677" y="34"/>
                      <a:pt x="688" y="185"/>
                    </a:cubicBezTo>
                    <a:cubicBezTo>
                      <a:pt x="688" y="185"/>
                      <a:pt x="687" y="448"/>
                      <a:pt x="686" y="711"/>
                    </a:cubicBezTo>
                    <a:cubicBezTo>
                      <a:pt x="688" y="912"/>
                      <a:pt x="531" y="1080"/>
                      <a:pt x="347" y="1085"/>
                    </a:cubicBezTo>
                    <a:cubicBezTo>
                      <a:pt x="163" y="1090"/>
                      <a:pt x="8" y="885"/>
                      <a:pt x="6" y="699"/>
                    </a:cubicBezTo>
                    <a:close/>
                  </a:path>
                </a:pathLst>
              </a:custGeom>
              <a:noFill/>
              <a:ln w="19050">
                <a:solidFill>
                  <a:srgbClr val="FFFFFF">
                    <a:alpha val="56862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Line 29"/>
              <p:cNvSpPr>
                <a:spLocks noChangeShapeType="1"/>
              </p:cNvSpPr>
              <p:nvPr/>
            </p:nvSpPr>
            <p:spPr bwMode="gray">
              <a:xfrm rot="1584055">
                <a:off x="3461" y="3044"/>
                <a:ext cx="152" cy="0"/>
              </a:xfrm>
              <a:prstGeom prst="line">
                <a:avLst/>
              </a:prstGeom>
              <a:noFill/>
              <a:ln w="19050">
                <a:solidFill>
                  <a:srgbClr val="FEFEFE">
                    <a:alpha val="56862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Line 30"/>
              <p:cNvSpPr>
                <a:spLocks noChangeShapeType="1"/>
              </p:cNvSpPr>
              <p:nvPr/>
            </p:nvSpPr>
            <p:spPr bwMode="gray">
              <a:xfrm rot="1584055">
                <a:off x="3552" y="2986"/>
                <a:ext cx="0" cy="62"/>
              </a:xfrm>
              <a:prstGeom prst="line">
                <a:avLst/>
              </a:prstGeom>
              <a:noFill/>
              <a:ln w="19050">
                <a:solidFill>
                  <a:srgbClr val="FEFEFE">
                    <a:alpha val="56862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AutoShape 31"/>
              <p:cNvSpPr>
                <a:spLocks/>
              </p:cNvSpPr>
              <p:nvPr/>
            </p:nvSpPr>
            <p:spPr bwMode="gray">
              <a:xfrm>
                <a:off x="3564" y="2922"/>
                <a:ext cx="228" cy="165"/>
              </a:xfrm>
              <a:custGeom>
                <a:avLst/>
                <a:gdLst>
                  <a:gd name="T0" fmla="*/ 0 w 228"/>
                  <a:gd name="T1" fmla="*/ 68 h 165"/>
                  <a:gd name="T2" fmla="*/ 88 w 228"/>
                  <a:gd name="T3" fmla="*/ 8 h 165"/>
                  <a:gd name="T4" fmla="*/ 121 w 228"/>
                  <a:gd name="T5" fmla="*/ 115 h 165"/>
                  <a:gd name="T6" fmla="*/ 228 w 228"/>
                  <a:gd name="T7" fmla="*/ 126 h 1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8"/>
                  <a:gd name="T13" fmla="*/ 0 h 165"/>
                  <a:gd name="T14" fmla="*/ 228 w 228"/>
                  <a:gd name="T15" fmla="*/ 165 h 1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8" h="165">
                    <a:moveTo>
                      <a:pt x="0" y="68"/>
                    </a:moveTo>
                    <a:cubicBezTo>
                      <a:pt x="4" y="25"/>
                      <a:pt x="68" y="0"/>
                      <a:pt x="88" y="8"/>
                    </a:cubicBezTo>
                    <a:cubicBezTo>
                      <a:pt x="138" y="53"/>
                      <a:pt x="82" y="65"/>
                      <a:pt x="121" y="115"/>
                    </a:cubicBezTo>
                  </a:path>
                </a:pathLst>
              </a:custGeom>
              <a:noFill/>
              <a:ln w="19050">
                <a:solidFill>
                  <a:srgbClr val="FEFEFE">
                    <a:alpha val="56862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7" name="Group 18"/>
            <p:cNvGrpSpPr>
              <a:grpSpLocks/>
            </p:cNvGrpSpPr>
            <p:nvPr/>
          </p:nvGrpSpPr>
          <p:grpSpPr bwMode="auto">
            <a:xfrm>
              <a:off x="4080495" y="2866280"/>
              <a:ext cx="463550" cy="412750"/>
              <a:chOff x="2640" y="3304"/>
              <a:chExt cx="294" cy="252"/>
            </a:xfrm>
          </p:grpSpPr>
          <p:sp>
            <p:nvSpPr>
              <p:cNvPr id="58" name="AutoShape 22"/>
              <p:cNvSpPr>
                <a:spLocks noChangeArrowheads="1"/>
              </p:cNvSpPr>
              <p:nvPr/>
            </p:nvSpPr>
            <p:spPr bwMode="gray">
              <a:xfrm>
                <a:off x="2700" y="3304"/>
                <a:ext cx="176" cy="176"/>
              </a:xfrm>
              <a:prstGeom prst="roundRect">
                <a:avLst>
                  <a:gd name="adj" fmla="val 6250"/>
                </a:avLst>
              </a:prstGeom>
              <a:noFill/>
              <a:ln w="19050">
                <a:solidFill>
                  <a:srgbClr val="FFFFFF">
                    <a:alpha val="59999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9" name="AutoShape 23"/>
              <p:cNvSpPr>
                <a:spLocks noChangeArrowheads="1"/>
              </p:cNvSpPr>
              <p:nvPr/>
            </p:nvSpPr>
            <p:spPr bwMode="gray">
              <a:xfrm>
                <a:off x="2640" y="3478"/>
                <a:ext cx="294" cy="78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FFFFFF">
                    <a:alpha val="59999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" name="Line 24"/>
              <p:cNvSpPr>
                <a:spLocks noChangeShapeType="1"/>
              </p:cNvSpPr>
              <p:nvPr/>
            </p:nvSpPr>
            <p:spPr bwMode="gray">
              <a:xfrm flipH="1">
                <a:off x="2847" y="3517"/>
                <a:ext cx="45" cy="0"/>
              </a:xfrm>
              <a:prstGeom prst="line">
                <a:avLst/>
              </a:prstGeom>
              <a:noFill/>
              <a:ln w="19050">
                <a:solidFill>
                  <a:srgbClr val="FFFFFF">
                    <a:alpha val="59999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Line 25"/>
              <p:cNvSpPr>
                <a:spLocks noChangeShapeType="1"/>
              </p:cNvSpPr>
              <p:nvPr/>
            </p:nvSpPr>
            <p:spPr bwMode="gray">
              <a:xfrm flipH="1">
                <a:off x="2759" y="3359"/>
                <a:ext cx="73" cy="0"/>
              </a:xfrm>
              <a:prstGeom prst="line">
                <a:avLst/>
              </a:prstGeom>
              <a:noFill/>
              <a:ln w="19050">
                <a:solidFill>
                  <a:srgbClr val="FFFFFF">
                    <a:alpha val="59999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Line 26"/>
              <p:cNvSpPr>
                <a:spLocks noChangeShapeType="1"/>
              </p:cNvSpPr>
              <p:nvPr/>
            </p:nvSpPr>
            <p:spPr bwMode="gray">
              <a:xfrm flipH="1">
                <a:off x="2787" y="3385"/>
                <a:ext cx="45" cy="0"/>
              </a:xfrm>
              <a:prstGeom prst="line">
                <a:avLst/>
              </a:prstGeom>
              <a:noFill/>
              <a:ln w="19050">
                <a:solidFill>
                  <a:srgbClr val="FFFFFF">
                    <a:alpha val="59999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Line 27"/>
              <p:cNvSpPr>
                <a:spLocks noChangeShapeType="1"/>
              </p:cNvSpPr>
              <p:nvPr/>
            </p:nvSpPr>
            <p:spPr bwMode="gray">
              <a:xfrm flipH="1">
                <a:off x="2800" y="3434"/>
                <a:ext cx="32" cy="0"/>
              </a:xfrm>
              <a:prstGeom prst="line">
                <a:avLst/>
              </a:prstGeom>
              <a:noFill/>
              <a:ln w="19050">
                <a:solidFill>
                  <a:srgbClr val="FFFFFF">
                    <a:alpha val="59999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4" name="Rectangle 19"/>
            <p:cNvSpPr>
              <a:spLocks noChangeArrowheads="1"/>
            </p:cNvSpPr>
            <p:nvPr/>
          </p:nvSpPr>
          <p:spPr bwMode="gray">
            <a:xfrm>
              <a:off x="1095995" y="4291855"/>
              <a:ext cx="127476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/>
              <a:r>
                <a:rPr lang="zh-CN" altLang="zh-CN" sz="2800" dirty="0" smtClean="0"/>
                <a:t>相容性</a:t>
              </a:r>
              <a:endParaRPr lang="zh-CN" altLang="en-US" sz="2800" b="1" dirty="0"/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gray">
            <a:xfrm>
              <a:off x="6382370" y="4345940"/>
              <a:ext cx="13620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/>
              <a:r>
                <a:rPr lang="zh-CN" altLang="zh-CN" sz="2800" dirty="0" smtClean="0"/>
                <a:t>一致性</a:t>
              </a:r>
              <a:endParaRPr lang="zh-CN" altLang="en-US" sz="2800" b="1" dirty="0"/>
            </a:p>
          </p:txBody>
        </p:sp>
      </p:grpSp>
      <p:sp>
        <p:nvSpPr>
          <p:cNvPr id="67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第一节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识别和选择大客户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b="1" dirty="0" smtClean="0">
                <a:latin typeface="+mj-ea"/>
                <a:ea typeface="+mj-ea"/>
              </a:rPr>
              <a:t>2.</a:t>
            </a:r>
            <a:r>
              <a:rPr lang="zh-CN" altLang="zh-CN" sz="2800" b="1" dirty="0" smtClean="0">
                <a:latin typeface="+mj-ea"/>
                <a:ea typeface="+mj-ea"/>
              </a:rPr>
              <a:t>大客户的选择</a:t>
            </a:r>
            <a:endParaRPr lang="zh-CN" altLang="zh-CN" sz="2800" dirty="0" smtClean="0">
              <a:latin typeface="+mj-ea"/>
              <a:ea typeface="+mj-ea"/>
            </a:endParaRPr>
          </a:p>
          <a:p>
            <a:endParaRPr lang="zh-CN" alt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285875" y="2246213"/>
            <a:ext cx="6477000" cy="3775075"/>
            <a:chOff x="1235075" y="1939925"/>
            <a:chExt cx="6477000" cy="3775075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463675" y="2168525"/>
              <a:ext cx="6248400" cy="990600"/>
              <a:chOff x="720" y="1392"/>
              <a:chExt cx="4058" cy="480"/>
            </a:xfrm>
          </p:grpSpPr>
          <p:sp>
            <p:nvSpPr>
              <p:cNvPr id="43" name="AutoShape 42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81A551"/>
                  </a:gs>
                  <a:gs pos="50000">
                    <a:srgbClr val="77984B"/>
                  </a:gs>
                  <a:gs pos="100000">
                    <a:srgbClr val="81A55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44" name="Group 43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5"/>
                <a:chOff x="744" y="1407"/>
                <a:chExt cx="3988" cy="445"/>
              </a:xfrm>
            </p:grpSpPr>
            <p:sp>
              <p:nvSpPr>
                <p:cNvPr id="45" name="AutoShape 44"/>
                <p:cNvSpPr>
                  <a:spLocks noChangeArrowheads="1"/>
                </p:cNvSpPr>
                <p:nvPr/>
              </p:nvSpPr>
              <p:spPr bwMode="gray">
                <a:xfrm>
                  <a:off x="744" y="173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81A551">
                        <a:alpha val="0"/>
                      </a:srgbClr>
                    </a:gs>
                    <a:gs pos="100000">
                      <a:srgbClr val="CBDAB7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AutoShape 45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D5E1C5"/>
                    </a:gs>
                    <a:gs pos="100000">
                      <a:srgbClr val="81A551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235075" y="1939925"/>
              <a:ext cx="611188" cy="608013"/>
              <a:chOff x="579" y="1386"/>
              <a:chExt cx="385" cy="383"/>
            </a:xfrm>
          </p:grpSpPr>
          <p:sp>
            <p:nvSpPr>
              <p:cNvPr id="37" name="Oval 36"/>
              <p:cNvSpPr>
                <a:spLocks noChangeArrowheads="1"/>
              </p:cNvSpPr>
              <p:nvPr/>
            </p:nvSpPr>
            <p:spPr bwMode="gray">
              <a:xfrm>
                <a:off x="579" y="1386"/>
                <a:ext cx="385" cy="383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8" name="Group 37"/>
              <p:cNvGrpSpPr>
                <a:grpSpLocks/>
              </p:cNvGrpSpPr>
              <p:nvPr/>
            </p:nvGrpSpPr>
            <p:grpSpPr bwMode="auto">
              <a:xfrm>
                <a:off x="587" y="1392"/>
                <a:ext cx="369" cy="369"/>
                <a:chOff x="587" y="1392"/>
                <a:chExt cx="369" cy="369"/>
              </a:xfrm>
            </p:grpSpPr>
            <p:sp>
              <p:nvSpPr>
                <p:cNvPr id="39" name="Oval 38"/>
                <p:cNvSpPr>
                  <a:spLocks noChangeArrowheads="1"/>
                </p:cNvSpPr>
                <p:nvPr/>
              </p:nvSpPr>
              <p:spPr bwMode="gray">
                <a:xfrm>
                  <a:off x="587" y="1392"/>
                  <a:ext cx="369" cy="36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" name="Oval 39"/>
                <p:cNvSpPr>
                  <a:spLocks noChangeArrowheads="1"/>
                </p:cNvSpPr>
                <p:nvPr/>
              </p:nvSpPr>
              <p:spPr bwMode="gray">
                <a:xfrm>
                  <a:off x="592" y="1394"/>
                  <a:ext cx="359" cy="3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" name="Oval 40"/>
                <p:cNvSpPr>
                  <a:spLocks noChangeArrowheads="1"/>
                </p:cNvSpPr>
                <p:nvPr/>
              </p:nvSpPr>
              <p:spPr bwMode="gray">
                <a:xfrm>
                  <a:off x="596" y="1397"/>
                  <a:ext cx="342" cy="3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" name="Oval 41"/>
                <p:cNvSpPr>
                  <a:spLocks noChangeArrowheads="1"/>
                </p:cNvSpPr>
                <p:nvPr/>
              </p:nvSpPr>
              <p:spPr bwMode="gray">
                <a:xfrm>
                  <a:off x="615" y="1407"/>
                  <a:ext cx="305" cy="2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7" name="Text Box 6"/>
            <p:cNvSpPr txBox="1">
              <a:spLocks noChangeArrowheads="1"/>
            </p:cNvSpPr>
            <p:nvPr/>
          </p:nvSpPr>
          <p:spPr bwMode="gray">
            <a:xfrm>
              <a:off x="1343025" y="2009775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>
                  <a:solidFill>
                    <a:srgbClr val="080808"/>
                  </a:solidFill>
                </a:rPr>
                <a:t>1</a:t>
              </a: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463675" y="3413125"/>
              <a:ext cx="6248400" cy="990600"/>
              <a:chOff x="720" y="1392"/>
              <a:chExt cx="4058" cy="480"/>
            </a:xfrm>
          </p:grpSpPr>
          <p:sp>
            <p:nvSpPr>
              <p:cNvPr id="33" name="AutoShape 32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F1B50D"/>
                  </a:gs>
                  <a:gs pos="50000">
                    <a:srgbClr val="D7A10C"/>
                  </a:gs>
                  <a:gs pos="100000">
                    <a:srgbClr val="F1B50D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4" name="Group 33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5"/>
                <a:chOff x="744" y="1407"/>
                <a:chExt cx="3988" cy="445"/>
              </a:xfrm>
            </p:grpSpPr>
            <p:sp>
              <p:nvSpPr>
                <p:cNvPr id="35" name="AutoShape 34"/>
                <p:cNvSpPr>
                  <a:spLocks noChangeArrowheads="1"/>
                </p:cNvSpPr>
                <p:nvPr/>
              </p:nvSpPr>
              <p:spPr bwMode="gray">
                <a:xfrm>
                  <a:off x="744" y="173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1B50D">
                        <a:alpha val="0"/>
                      </a:srgbClr>
                    </a:gs>
                    <a:gs pos="100000">
                      <a:srgbClr val="F9E19B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6" name="AutoShape 35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AE6AE"/>
                    </a:gs>
                    <a:gs pos="100000">
                      <a:srgbClr val="F1B50D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235075" y="3184525"/>
              <a:ext cx="611188" cy="608013"/>
              <a:chOff x="579" y="1386"/>
              <a:chExt cx="385" cy="383"/>
            </a:xfrm>
          </p:grpSpPr>
          <p:sp>
            <p:nvSpPr>
              <p:cNvPr id="27" name="Oval 26"/>
              <p:cNvSpPr>
                <a:spLocks noChangeArrowheads="1"/>
              </p:cNvSpPr>
              <p:nvPr/>
            </p:nvSpPr>
            <p:spPr bwMode="gray">
              <a:xfrm>
                <a:off x="579" y="1386"/>
                <a:ext cx="385" cy="383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8" name="Group 27"/>
              <p:cNvGrpSpPr>
                <a:grpSpLocks/>
              </p:cNvGrpSpPr>
              <p:nvPr/>
            </p:nvGrpSpPr>
            <p:grpSpPr bwMode="auto">
              <a:xfrm>
                <a:off x="587" y="1392"/>
                <a:ext cx="369" cy="369"/>
                <a:chOff x="587" y="1392"/>
                <a:chExt cx="369" cy="369"/>
              </a:xfrm>
            </p:grpSpPr>
            <p:sp>
              <p:nvSpPr>
                <p:cNvPr id="29" name="Oval 28"/>
                <p:cNvSpPr>
                  <a:spLocks noChangeArrowheads="1"/>
                </p:cNvSpPr>
                <p:nvPr/>
              </p:nvSpPr>
              <p:spPr bwMode="gray">
                <a:xfrm>
                  <a:off x="587" y="1392"/>
                  <a:ext cx="369" cy="36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0" name="Oval 29"/>
                <p:cNvSpPr>
                  <a:spLocks noChangeArrowheads="1"/>
                </p:cNvSpPr>
                <p:nvPr/>
              </p:nvSpPr>
              <p:spPr bwMode="gray">
                <a:xfrm>
                  <a:off x="592" y="1394"/>
                  <a:ext cx="359" cy="3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gray">
                <a:xfrm>
                  <a:off x="596" y="1397"/>
                  <a:ext cx="342" cy="3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2" name="Oval 31"/>
                <p:cNvSpPr>
                  <a:spLocks noChangeArrowheads="1"/>
                </p:cNvSpPr>
                <p:nvPr/>
              </p:nvSpPr>
              <p:spPr bwMode="gray">
                <a:xfrm>
                  <a:off x="615" y="1407"/>
                  <a:ext cx="305" cy="2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" name="Text Box 9"/>
            <p:cNvSpPr txBox="1">
              <a:spLocks noChangeArrowheads="1"/>
            </p:cNvSpPr>
            <p:nvPr/>
          </p:nvSpPr>
          <p:spPr bwMode="gray">
            <a:xfrm>
              <a:off x="1343025" y="3254375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>
                  <a:solidFill>
                    <a:srgbClr val="080808"/>
                  </a:solidFill>
                </a:rPr>
                <a:t>2</a:t>
              </a:r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463675" y="4724400"/>
              <a:ext cx="6248400" cy="990600"/>
              <a:chOff x="720" y="1392"/>
              <a:chExt cx="4058" cy="480"/>
            </a:xfrm>
          </p:grpSpPr>
          <p:sp>
            <p:nvSpPr>
              <p:cNvPr id="23" name="AutoShape 22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3CC2B5"/>
                  </a:gs>
                  <a:gs pos="50000">
                    <a:srgbClr val="37B3A7"/>
                  </a:gs>
                  <a:gs pos="100000">
                    <a:srgbClr val="3CC2B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5"/>
                <a:chOff x="744" y="1407"/>
                <a:chExt cx="3988" cy="445"/>
              </a:xfrm>
            </p:grpSpPr>
            <p:sp>
              <p:nvSpPr>
                <p:cNvPr id="25" name="AutoShape 24"/>
                <p:cNvSpPr>
                  <a:spLocks noChangeArrowheads="1"/>
                </p:cNvSpPr>
                <p:nvPr/>
              </p:nvSpPr>
              <p:spPr bwMode="gray">
                <a:xfrm>
                  <a:off x="744" y="173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3CC2B5">
                        <a:alpha val="0"/>
                      </a:srgbClr>
                    </a:gs>
                    <a:gs pos="100000">
                      <a:srgbClr val="AFE6E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" name="AutoShape 25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EEBE6"/>
                    </a:gs>
                    <a:gs pos="100000">
                      <a:srgbClr val="3CC2B5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235075" y="4495800"/>
              <a:ext cx="611188" cy="608013"/>
              <a:chOff x="579" y="1386"/>
              <a:chExt cx="385" cy="383"/>
            </a:xfrm>
          </p:grpSpPr>
          <p:sp>
            <p:nvSpPr>
              <p:cNvPr id="17" name="Oval 16"/>
              <p:cNvSpPr>
                <a:spLocks noChangeArrowheads="1"/>
              </p:cNvSpPr>
              <p:nvPr/>
            </p:nvSpPr>
            <p:spPr bwMode="gray">
              <a:xfrm>
                <a:off x="579" y="1386"/>
                <a:ext cx="385" cy="383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587" y="1392"/>
                <a:ext cx="369" cy="369"/>
                <a:chOff x="587" y="1392"/>
                <a:chExt cx="369" cy="369"/>
              </a:xfrm>
            </p:grpSpPr>
            <p:sp>
              <p:nvSpPr>
                <p:cNvPr id="19" name="Oval 18"/>
                <p:cNvSpPr>
                  <a:spLocks noChangeArrowheads="1"/>
                </p:cNvSpPr>
                <p:nvPr/>
              </p:nvSpPr>
              <p:spPr bwMode="gray">
                <a:xfrm>
                  <a:off x="587" y="1392"/>
                  <a:ext cx="369" cy="36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Oval 19"/>
                <p:cNvSpPr>
                  <a:spLocks noChangeArrowheads="1"/>
                </p:cNvSpPr>
                <p:nvPr/>
              </p:nvSpPr>
              <p:spPr bwMode="gray">
                <a:xfrm>
                  <a:off x="592" y="1394"/>
                  <a:ext cx="359" cy="3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20"/>
                <p:cNvSpPr>
                  <a:spLocks noChangeArrowheads="1"/>
                </p:cNvSpPr>
                <p:nvPr/>
              </p:nvSpPr>
              <p:spPr bwMode="gray">
                <a:xfrm>
                  <a:off x="596" y="1397"/>
                  <a:ext cx="342" cy="3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2" name="Oval 21"/>
                <p:cNvSpPr>
                  <a:spLocks noChangeArrowheads="1"/>
                </p:cNvSpPr>
                <p:nvPr/>
              </p:nvSpPr>
              <p:spPr bwMode="gray">
                <a:xfrm>
                  <a:off x="615" y="1407"/>
                  <a:ext cx="305" cy="2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3" name="Text Box 12"/>
            <p:cNvSpPr txBox="1">
              <a:spLocks noChangeArrowheads="1"/>
            </p:cNvSpPr>
            <p:nvPr/>
          </p:nvSpPr>
          <p:spPr bwMode="gray">
            <a:xfrm>
              <a:off x="1343025" y="4565650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>
                  <a:solidFill>
                    <a:srgbClr val="080808"/>
                  </a:solidFill>
                </a:rPr>
                <a:t>3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white">
            <a:xfrm>
              <a:off x="1905000" y="2346325"/>
              <a:ext cx="5638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zh-CN" sz="2800" dirty="0" smtClean="0"/>
                <a:t>相对于公司能力的客户需求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white">
            <a:xfrm>
              <a:off x="1663703" y="3582999"/>
              <a:ext cx="5638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zh-CN" sz="2800" dirty="0" smtClean="0"/>
                <a:t>增长潜力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white">
            <a:xfrm>
              <a:off x="1905000" y="4922838"/>
              <a:ext cx="5638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zh-CN" sz="2800" dirty="0" smtClean="0"/>
                <a:t>结构地位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标题 1"/>
          <p:cNvSpPr>
            <a:spLocks noGrp="1"/>
          </p:cNvSpPr>
          <p:nvPr>
            <p:ph type="title"/>
          </p:nvPr>
        </p:nvSpPr>
        <p:spPr>
          <a:xfrm>
            <a:off x="609600" y="1141437"/>
            <a:ext cx="7467600" cy="487363"/>
          </a:xfrm>
        </p:spPr>
        <p:txBody>
          <a:bodyPr/>
          <a:lstStyle/>
          <a:p>
            <a:r>
              <a:rPr lang="zh-CN" altLang="zh-CN" sz="4000" dirty="0" smtClean="0">
                <a:latin typeface="+mj-ea"/>
              </a:rPr>
              <a:t>第一节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识别和选择大客户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07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cdb2004207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db2004207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2_cdb2004207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db2004207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3_cdb2004207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db2004207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4_cdb2004207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db2004207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第一章</Template>
  <TotalTime>389</TotalTime>
  <Words>1613</Words>
  <Application>Microsoft Office PowerPoint</Application>
  <PresentationFormat>全屏显示(4:3)</PresentationFormat>
  <Paragraphs>186</Paragraphs>
  <Slides>23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cdb2004207l</vt:lpstr>
      <vt:lpstr>1_cdb2004207l</vt:lpstr>
      <vt:lpstr>2_cdb2004207l</vt:lpstr>
      <vt:lpstr>3_cdb2004207l</vt:lpstr>
      <vt:lpstr>4_cdb2004207l</vt:lpstr>
      <vt:lpstr>第四章  大客户管理 </vt:lpstr>
      <vt:lpstr>幻灯片 2</vt:lpstr>
      <vt:lpstr>第一节  识别和选择大客户 </vt:lpstr>
      <vt:lpstr>第一节  识别和选择大客户 </vt:lpstr>
      <vt:lpstr>第一节  识别和选择大客户 </vt:lpstr>
      <vt:lpstr>第一节  识别和选择大客户 </vt:lpstr>
      <vt:lpstr>第一节  识别和选择大客户 </vt:lpstr>
      <vt:lpstr>第一节  识别和选择大客户 </vt:lpstr>
      <vt:lpstr>第一节  识别和选择大客户 </vt:lpstr>
      <vt:lpstr>第二节  大客户分析 </vt:lpstr>
      <vt:lpstr>第二节  大客户分析 </vt:lpstr>
      <vt:lpstr>第二节  大客户分析 </vt:lpstr>
      <vt:lpstr>第二节  大客户分析 </vt:lpstr>
      <vt:lpstr>第三节  制定大客户计划 </vt:lpstr>
      <vt:lpstr>第三节  制定大客户计划 </vt:lpstr>
      <vt:lpstr>第三节  制定大客户计划 </vt:lpstr>
      <vt:lpstr>第四节  与大客户建立伙伴关系 </vt:lpstr>
      <vt:lpstr>第四节  与大客户建立伙伴关系 </vt:lpstr>
      <vt:lpstr>第四节  与大客户建立伙伴关系 </vt:lpstr>
      <vt:lpstr>第四节  与大客户建立伙伴关系 </vt:lpstr>
      <vt:lpstr>第五节  为大客户服务 </vt:lpstr>
      <vt:lpstr>第五节  为大客户服务 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第四章  大客户管理 </dc:title>
  <dc:creator>SunPi</dc:creator>
  <cp:lastModifiedBy>USER</cp:lastModifiedBy>
  <cp:revision>88</cp:revision>
  <dcterms:created xsi:type="dcterms:W3CDTF">2011-07-14T05:18:20Z</dcterms:created>
  <dcterms:modified xsi:type="dcterms:W3CDTF">2013-02-17T02:32:34Z</dcterms:modified>
</cp:coreProperties>
</file>