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25"/>
  </p:notesMasterIdLst>
  <p:sldIdLst>
    <p:sldId id="256" r:id="rId6"/>
    <p:sldId id="280"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9" r:id="rId2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25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EFF534-E005-426A-86D5-B8F4EC87A38E}" type="datetimeFigureOut">
              <a:rPr lang="zh-CN" altLang="en-US" smtClean="0"/>
              <a:pPr/>
              <a:t>2012-1-10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BACC7A-0245-4B09-B039-97037B36645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7BACC7A-0245-4B09-B039-97037B366457}" type="slidenum">
              <a:rPr lang="zh-CN" altLang="en-US" smtClean="0"/>
              <a:pPr/>
              <a:t>14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7BACC7A-0245-4B09-B039-97037B366457}" type="slidenum">
              <a:rPr lang="zh-CN" altLang="en-US" smtClean="0"/>
              <a:pPr/>
              <a:t>17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57975" y="930275"/>
            <a:ext cx="2066925" cy="53943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930275"/>
            <a:ext cx="6048375" cy="53943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页脚占位符 3"/>
          <p:cNvSpPr>
            <a:spLocks noGrp="1"/>
          </p:cNvSpPr>
          <p:nvPr>
            <p:ph type="ftr" sz="quarter" idx="10"/>
          </p:nvPr>
        </p:nvSpPr>
        <p:spPr/>
        <p:txBody>
          <a:bodyPr/>
          <a:lstStyle>
            <a:lvl1pPr>
              <a:defRPr/>
            </a:lvl1pPr>
          </a:lstStyle>
          <a:p>
            <a:r>
              <a:rPr lang="en-US" altLang="zh-CN"/>
              <a:t>www.themegallery.com</a:t>
            </a:r>
          </a:p>
        </p:txBody>
      </p:sp>
      <p:sp>
        <p:nvSpPr>
          <p:cNvPr id="5" name="灯片编号占位符 4"/>
          <p:cNvSpPr>
            <a:spLocks noGrp="1"/>
          </p:cNvSpPr>
          <p:nvPr>
            <p:ph type="sldNum" sz="quarter" idx="11"/>
          </p:nvPr>
        </p:nvSpPr>
        <p:spPr/>
        <p:txBody>
          <a:bodyPr/>
          <a:lstStyle>
            <a:lvl1pPr>
              <a:defRPr/>
            </a:lvl1pPr>
          </a:lstStyle>
          <a:p>
            <a:r>
              <a:rPr lang="en-US" altLang="zh-CN"/>
              <a:t>‹#›</a:t>
            </a:r>
          </a:p>
        </p:txBody>
      </p:sp>
      <p:sp>
        <p:nvSpPr>
          <p:cNvPr id="6" name="日期占位符 5"/>
          <p:cNvSpPr>
            <a:spLocks noGrp="1"/>
          </p:cNvSpPr>
          <p:nvPr>
            <p:ph type="dt" sz="half" idx="12"/>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ltLang="zh-CN"/>
              <a:t>www.themegallery.com</a:t>
            </a:r>
          </a:p>
        </p:txBody>
      </p:sp>
      <p:sp>
        <p:nvSpPr>
          <p:cNvPr id="5" name="灯片编号占位符 4"/>
          <p:cNvSpPr>
            <a:spLocks noGrp="1"/>
          </p:cNvSpPr>
          <p:nvPr>
            <p:ph type="sldNum" sz="quarter" idx="11"/>
          </p:nvPr>
        </p:nvSpPr>
        <p:spPr/>
        <p:txBody>
          <a:bodyPr/>
          <a:lstStyle>
            <a:lvl1pPr>
              <a:defRPr/>
            </a:lvl1pPr>
          </a:lstStyle>
          <a:p>
            <a:r>
              <a:rPr lang="en-US" altLang="zh-CN"/>
              <a:t>‹#›</a:t>
            </a:r>
          </a:p>
        </p:txBody>
      </p:sp>
      <p:sp>
        <p:nvSpPr>
          <p:cNvPr id="6" name="日期占位符 5"/>
          <p:cNvSpPr>
            <a:spLocks noGrp="1"/>
          </p:cNvSpPr>
          <p:nvPr>
            <p:ph type="dt" sz="half" idx="12"/>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www.themegallery.com</a:t>
            </a:r>
          </a:p>
        </p:txBody>
      </p:sp>
      <p:sp>
        <p:nvSpPr>
          <p:cNvPr id="5" name="灯片编号占位符 4"/>
          <p:cNvSpPr>
            <a:spLocks noGrp="1"/>
          </p:cNvSpPr>
          <p:nvPr>
            <p:ph type="sldNum" sz="quarter" idx="11"/>
          </p:nvPr>
        </p:nvSpPr>
        <p:spPr/>
        <p:txBody>
          <a:bodyPr/>
          <a:lstStyle>
            <a:lvl1pPr>
              <a:defRPr/>
            </a:lvl1pPr>
          </a:lstStyle>
          <a:p>
            <a:r>
              <a:rPr lang="en-US" altLang="zh-CN"/>
              <a:t>‹#›</a:t>
            </a:r>
          </a:p>
        </p:txBody>
      </p:sp>
      <p:sp>
        <p:nvSpPr>
          <p:cNvPr id="6" name="日期占位符 5"/>
          <p:cNvSpPr>
            <a:spLocks noGrp="1"/>
          </p:cNvSpPr>
          <p:nvPr>
            <p:ph type="dt" sz="half" idx="12"/>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6725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p:txBody>
          <a:bodyPr/>
          <a:lstStyle>
            <a:lvl1pPr>
              <a:defRPr/>
            </a:lvl1pPr>
          </a:lstStyle>
          <a:p>
            <a:r>
              <a:rPr lang="en-US" altLang="zh-CN"/>
              <a:t>www.themegallery.com</a:t>
            </a:r>
          </a:p>
        </p:txBody>
      </p:sp>
      <p:sp>
        <p:nvSpPr>
          <p:cNvPr id="6" name="灯片编号占位符 5"/>
          <p:cNvSpPr>
            <a:spLocks noGrp="1"/>
          </p:cNvSpPr>
          <p:nvPr>
            <p:ph type="sldNum" sz="quarter" idx="11"/>
          </p:nvPr>
        </p:nvSpPr>
        <p:spPr/>
        <p:txBody>
          <a:bodyPr/>
          <a:lstStyle>
            <a:lvl1pPr>
              <a:defRPr/>
            </a:lvl1pPr>
          </a:lstStyle>
          <a:p>
            <a:r>
              <a:rPr lang="en-US" altLang="zh-CN"/>
              <a:t>‹#›</a:t>
            </a:r>
          </a:p>
        </p:txBody>
      </p:sp>
      <p:sp>
        <p:nvSpPr>
          <p:cNvPr id="7" name="日期占位符 6"/>
          <p:cNvSpPr>
            <a:spLocks noGrp="1"/>
          </p:cNvSpPr>
          <p:nvPr>
            <p:ph type="dt" sz="half" idx="12"/>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6"/>
          <p:cNvSpPr>
            <a:spLocks noGrp="1"/>
          </p:cNvSpPr>
          <p:nvPr>
            <p:ph type="ftr" sz="quarter" idx="10"/>
          </p:nvPr>
        </p:nvSpPr>
        <p:spPr/>
        <p:txBody>
          <a:bodyPr/>
          <a:lstStyle>
            <a:lvl1pPr>
              <a:defRPr/>
            </a:lvl1pPr>
          </a:lstStyle>
          <a:p>
            <a:r>
              <a:rPr lang="en-US" altLang="zh-CN"/>
              <a:t>www.themegallery.com</a:t>
            </a:r>
          </a:p>
        </p:txBody>
      </p:sp>
      <p:sp>
        <p:nvSpPr>
          <p:cNvPr id="8" name="灯片编号占位符 7"/>
          <p:cNvSpPr>
            <a:spLocks noGrp="1"/>
          </p:cNvSpPr>
          <p:nvPr>
            <p:ph type="sldNum" sz="quarter" idx="11"/>
          </p:nvPr>
        </p:nvSpPr>
        <p:spPr/>
        <p:txBody>
          <a:bodyPr/>
          <a:lstStyle>
            <a:lvl1pPr>
              <a:defRPr/>
            </a:lvl1pPr>
          </a:lstStyle>
          <a:p>
            <a:r>
              <a:rPr lang="en-US" altLang="zh-CN"/>
              <a:t>‹#›</a:t>
            </a:r>
          </a:p>
        </p:txBody>
      </p:sp>
      <p:sp>
        <p:nvSpPr>
          <p:cNvPr id="9" name="日期占位符 8"/>
          <p:cNvSpPr>
            <a:spLocks noGrp="1"/>
          </p:cNvSpPr>
          <p:nvPr>
            <p:ph type="dt" sz="half" idx="12"/>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页脚占位符 2"/>
          <p:cNvSpPr>
            <a:spLocks noGrp="1"/>
          </p:cNvSpPr>
          <p:nvPr>
            <p:ph type="ftr" sz="quarter" idx="10"/>
          </p:nvPr>
        </p:nvSpPr>
        <p:spPr/>
        <p:txBody>
          <a:bodyPr/>
          <a:lstStyle>
            <a:lvl1pPr>
              <a:defRPr/>
            </a:lvl1pPr>
          </a:lstStyle>
          <a:p>
            <a:r>
              <a:rPr lang="en-US" altLang="zh-CN"/>
              <a:t>www.themegallery.com</a:t>
            </a:r>
          </a:p>
        </p:txBody>
      </p:sp>
      <p:sp>
        <p:nvSpPr>
          <p:cNvPr id="4" name="灯片编号占位符 3"/>
          <p:cNvSpPr>
            <a:spLocks noGrp="1"/>
          </p:cNvSpPr>
          <p:nvPr>
            <p:ph type="sldNum" sz="quarter" idx="11"/>
          </p:nvPr>
        </p:nvSpPr>
        <p:spPr/>
        <p:txBody>
          <a:bodyPr/>
          <a:lstStyle>
            <a:lvl1pPr>
              <a:defRPr/>
            </a:lvl1pPr>
          </a:lstStyle>
          <a:p>
            <a:r>
              <a:rPr lang="en-US" altLang="zh-CN"/>
              <a:t>‹#›</a:t>
            </a:r>
          </a:p>
        </p:txBody>
      </p:sp>
      <p:sp>
        <p:nvSpPr>
          <p:cNvPr id="5" name="日期占位符 4"/>
          <p:cNvSpPr>
            <a:spLocks noGrp="1"/>
          </p:cNvSpPr>
          <p:nvPr>
            <p:ph type="dt" sz="half" idx="12"/>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www.themegallery.com</a:t>
            </a:r>
          </a:p>
        </p:txBody>
      </p:sp>
      <p:sp>
        <p:nvSpPr>
          <p:cNvPr id="3" name="灯片编号占位符 2"/>
          <p:cNvSpPr>
            <a:spLocks noGrp="1"/>
          </p:cNvSpPr>
          <p:nvPr>
            <p:ph type="sldNum" sz="quarter" idx="11"/>
          </p:nvPr>
        </p:nvSpPr>
        <p:spPr/>
        <p:txBody>
          <a:bodyPr/>
          <a:lstStyle>
            <a:lvl1pPr>
              <a:defRPr/>
            </a:lvl1pPr>
          </a:lstStyle>
          <a:p>
            <a:r>
              <a:rPr lang="en-US" altLang="zh-CN"/>
              <a:t>‹#›</a:t>
            </a:r>
          </a:p>
        </p:txBody>
      </p:sp>
      <p:sp>
        <p:nvSpPr>
          <p:cNvPr id="4" name="日期占位符 3"/>
          <p:cNvSpPr>
            <a:spLocks noGrp="1"/>
          </p:cNvSpPr>
          <p:nvPr>
            <p:ph type="dt" sz="half" idx="12"/>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www.themegallery.com</a:t>
            </a:r>
          </a:p>
        </p:txBody>
      </p:sp>
      <p:sp>
        <p:nvSpPr>
          <p:cNvPr id="6" name="灯片编号占位符 5"/>
          <p:cNvSpPr>
            <a:spLocks noGrp="1"/>
          </p:cNvSpPr>
          <p:nvPr>
            <p:ph type="sldNum" sz="quarter" idx="11"/>
          </p:nvPr>
        </p:nvSpPr>
        <p:spPr/>
        <p:txBody>
          <a:bodyPr/>
          <a:lstStyle>
            <a:lvl1pPr>
              <a:defRPr/>
            </a:lvl1pPr>
          </a:lstStyle>
          <a:p>
            <a:r>
              <a:rPr lang="en-US" altLang="zh-CN"/>
              <a:t>‹#›</a:t>
            </a:r>
          </a:p>
        </p:txBody>
      </p:sp>
      <p:sp>
        <p:nvSpPr>
          <p:cNvPr id="7" name="日期占位符 6"/>
          <p:cNvSpPr>
            <a:spLocks noGrp="1"/>
          </p:cNvSpPr>
          <p:nvPr>
            <p:ph type="dt" sz="half" idx="12"/>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www.themegallery.com</a:t>
            </a:r>
          </a:p>
        </p:txBody>
      </p:sp>
      <p:sp>
        <p:nvSpPr>
          <p:cNvPr id="6" name="灯片编号占位符 5"/>
          <p:cNvSpPr>
            <a:spLocks noGrp="1"/>
          </p:cNvSpPr>
          <p:nvPr>
            <p:ph type="sldNum" sz="quarter" idx="11"/>
          </p:nvPr>
        </p:nvSpPr>
        <p:spPr/>
        <p:txBody>
          <a:bodyPr/>
          <a:lstStyle>
            <a:lvl1pPr>
              <a:defRPr/>
            </a:lvl1pPr>
          </a:lstStyle>
          <a:p>
            <a:r>
              <a:rPr lang="en-US" altLang="zh-CN"/>
              <a:t>‹#›</a:t>
            </a:r>
          </a:p>
        </p:txBody>
      </p:sp>
      <p:sp>
        <p:nvSpPr>
          <p:cNvPr id="7" name="日期占位符 6"/>
          <p:cNvSpPr>
            <a:spLocks noGrp="1"/>
          </p:cNvSpPr>
          <p:nvPr>
            <p:ph type="dt" sz="half" idx="12"/>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ltLang="zh-CN"/>
              <a:t>www.themegallery.com</a:t>
            </a:r>
          </a:p>
        </p:txBody>
      </p:sp>
      <p:sp>
        <p:nvSpPr>
          <p:cNvPr id="5" name="灯片编号占位符 4"/>
          <p:cNvSpPr>
            <a:spLocks noGrp="1"/>
          </p:cNvSpPr>
          <p:nvPr>
            <p:ph type="sldNum" sz="quarter" idx="11"/>
          </p:nvPr>
        </p:nvSpPr>
        <p:spPr/>
        <p:txBody>
          <a:bodyPr/>
          <a:lstStyle>
            <a:lvl1pPr>
              <a:defRPr/>
            </a:lvl1pPr>
          </a:lstStyle>
          <a:p>
            <a:r>
              <a:rPr lang="en-US" altLang="zh-CN"/>
              <a:t>‹#›</a:t>
            </a:r>
          </a:p>
        </p:txBody>
      </p:sp>
      <p:sp>
        <p:nvSpPr>
          <p:cNvPr id="6" name="日期占位符 5"/>
          <p:cNvSpPr>
            <a:spLocks noGrp="1"/>
          </p:cNvSpPr>
          <p:nvPr>
            <p:ph type="dt" sz="half" idx="12"/>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57975" y="930275"/>
            <a:ext cx="2066925" cy="53943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930275"/>
            <a:ext cx="6048375" cy="53943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ltLang="zh-CN"/>
              <a:t>www.themegallery.com</a:t>
            </a:r>
          </a:p>
        </p:txBody>
      </p:sp>
      <p:sp>
        <p:nvSpPr>
          <p:cNvPr id="5" name="灯片编号占位符 4"/>
          <p:cNvSpPr>
            <a:spLocks noGrp="1"/>
          </p:cNvSpPr>
          <p:nvPr>
            <p:ph type="sldNum" sz="quarter" idx="11"/>
          </p:nvPr>
        </p:nvSpPr>
        <p:spPr/>
        <p:txBody>
          <a:bodyPr/>
          <a:lstStyle>
            <a:lvl1pPr>
              <a:defRPr/>
            </a:lvl1pPr>
          </a:lstStyle>
          <a:p>
            <a:r>
              <a:rPr lang="en-US" altLang="zh-CN"/>
              <a:t>‹#›</a:t>
            </a:r>
          </a:p>
        </p:txBody>
      </p:sp>
      <p:sp>
        <p:nvSpPr>
          <p:cNvPr id="6" name="日期占位符 5"/>
          <p:cNvSpPr>
            <a:spLocks noGrp="1"/>
          </p:cNvSpPr>
          <p:nvPr>
            <p:ph type="dt" sz="half" idx="12"/>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spd="slow">
    <p:strips dir="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spd="slow">
    <p:strips dir="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6725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spd="slow">
    <p:strips dir="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spd="slow">
    <p:strips dir="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slow">
    <p:strips dir="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slow">
    <p:strips dir="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57975" y="930275"/>
            <a:ext cx="2066925" cy="53943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930275"/>
            <a:ext cx="6048375" cy="53943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灯片编号占位符 3"/>
          <p:cNvSpPr>
            <a:spLocks noGrp="1"/>
          </p:cNvSpPr>
          <p:nvPr>
            <p:ph type="sldNum" sz="quarter" idx="10"/>
          </p:nvPr>
        </p:nvSpPr>
        <p:spPr/>
        <p:txBody>
          <a:bodyPr/>
          <a:lstStyle>
            <a:lvl1pPr>
              <a:defRPr/>
            </a:lvl1pPr>
          </a:lstStyle>
          <a:p>
            <a:r>
              <a:rPr lang="en-US" altLang="zh-CN"/>
              <a:t>‹#›</a:t>
            </a:r>
          </a:p>
        </p:txBody>
      </p:sp>
      <p:sp>
        <p:nvSpPr>
          <p:cNvPr id="5" name="日期占位符 4"/>
          <p:cNvSpPr>
            <a:spLocks noGrp="1"/>
          </p:cNvSpPr>
          <p:nvPr>
            <p:ph type="dt" sz="half" idx="11"/>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r>
              <a:rPr lang="en-US" altLang="zh-CN"/>
              <a:t>‹#›</a:t>
            </a:r>
          </a:p>
        </p:txBody>
      </p:sp>
      <p:sp>
        <p:nvSpPr>
          <p:cNvPr id="5" name="日期占位符 4"/>
          <p:cNvSpPr>
            <a:spLocks noGrp="1"/>
          </p:cNvSpPr>
          <p:nvPr>
            <p:ph type="dt" sz="half" idx="11"/>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灯片编号占位符 3"/>
          <p:cNvSpPr>
            <a:spLocks noGrp="1"/>
          </p:cNvSpPr>
          <p:nvPr>
            <p:ph type="sldNum" sz="quarter" idx="10"/>
          </p:nvPr>
        </p:nvSpPr>
        <p:spPr/>
        <p:txBody>
          <a:bodyPr/>
          <a:lstStyle>
            <a:lvl1pPr>
              <a:defRPr/>
            </a:lvl1pPr>
          </a:lstStyle>
          <a:p>
            <a:r>
              <a:rPr lang="en-US" altLang="zh-CN"/>
              <a:t>‹#›</a:t>
            </a:r>
          </a:p>
        </p:txBody>
      </p:sp>
      <p:sp>
        <p:nvSpPr>
          <p:cNvPr id="5" name="日期占位符 4"/>
          <p:cNvSpPr>
            <a:spLocks noGrp="1"/>
          </p:cNvSpPr>
          <p:nvPr>
            <p:ph type="dt" sz="half" idx="11"/>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6725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lvl1pPr>
              <a:defRPr/>
            </a:lvl1pPr>
          </a:lstStyle>
          <a:p>
            <a:r>
              <a:rPr lang="en-US" altLang="zh-CN"/>
              <a:t>‹#›</a:t>
            </a:r>
          </a:p>
        </p:txBody>
      </p:sp>
      <p:sp>
        <p:nvSpPr>
          <p:cNvPr id="6" name="日期占位符 5"/>
          <p:cNvSpPr>
            <a:spLocks noGrp="1"/>
          </p:cNvSpPr>
          <p:nvPr>
            <p:ph type="dt" sz="half" idx="11"/>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lvl1pPr>
              <a:defRPr/>
            </a:lvl1pPr>
          </a:lstStyle>
          <a:p>
            <a:r>
              <a:rPr lang="en-US" altLang="zh-CN"/>
              <a:t>‹#›</a:t>
            </a:r>
          </a:p>
        </p:txBody>
      </p:sp>
      <p:sp>
        <p:nvSpPr>
          <p:cNvPr id="8" name="日期占位符 7"/>
          <p:cNvSpPr>
            <a:spLocks noGrp="1"/>
          </p:cNvSpPr>
          <p:nvPr>
            <p:ph type="dt" sz="half" idx="11"/>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lvl1pPr>
              <a:defRPr/>
            </a:lvl1pPr>
          </a:lstStyle>
          <a:p>
            <a:r>
              <a:rPr lang="en-US" altLang="zh-CN"/>
              <a:t>‹#›</a:t>
            </a:r>
          </a:p>
        </p:txBody>
      </p:sp>
      <p:sp>
        <p:nvSpPr>
          <p:cNvPr id="4" name="日期占位符 3"/>
          <p:cNvSpPr>
            <a:spLocks noGrp="1"/>
          </p:cNvSpPr>
          <p:nvPr>
            <p:ph type="dt" sz="half" idx="11"/>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6725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r>
              <a:rPr lang="en-US" altLang="zh-CN"/>
              <a:t>‹#›</a:t>
            </a:r>
          </a:p>
        </p:txBody>
      </p:sp>
      <p:sp>
        <p:nvSpPr>
          <p:cNvPr id="3" name="日期占位符 2"/>
          <p:cNvSpPr>
            <a:spLocks noGrp="1"/>
          </p:cNvSpPr>
          <p:nvPr>
            <p:ph type="dt" sz="half" idx="11"/>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r>
              <a:rPr lang="en-US" altLang="zh-CN"/>
              <a:t>‹#›</a:t>
            </a:r>
          </a:p>
        </p:txBody>
      </p:sp>
      <p:sp>
        <p:nvSpPr>
          <p:cNvPr id="6" name="日期占位符 5"/>
          <p:cNvSpPr>
            <a:spLocks noGrp="1"/>
          </p:cNvSpPr>
          <p:nvPr>
            <p:ph type="dt" sz="half" idx="11"/>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r>
              <a:rPr lang="en-US" altLang="zh-CN"/>
              <a:t>‹#›</a:t>
            </a:r>
          </a:p>
        </p:txBody>
      </p:sp>
      <p:sp>
        <p:nvSpPr>
          <p:cNvPr id="6" name="日期占位符 5"/>
          <p:cNvSpPr>
            <a:spLocks noGrp="1"/>
          </p:cNvSpPr>
          <p:nvPr>
            <p:ph type="dt" sz="half" idx="11"/>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r>
              <a:rPr lang="en-US" altLang="zh-CN"/>
              <a:t>‹#›</a:t>
            </a:r>
          </a:p>
        </p:txBody>
      </p:sp>
      <p:sp>
        <p:nvSpPr>
          <p:cNvPr id="5" name="日期占位符 4"/>
          <p:cNvSpPr>
            <a:spLocks noGrp="1"/>
          </p:cNvSpPr>
          <p:nvPr>
            <p:ph type="dt" sz="half" idx="11"/>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57975" y="930275"/>
            <a:ext cx="2066925" cy="53943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930275"/>
            <a:ext cx="6048375" cy="53943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r>
              <a:rPr lang="en-US" altLang="zh-CN"/>
              <a:t>‹#›</a:t>
            </a:r>
          </a:p>
        </p:txBody>
      </p:sp>
      <p:sp>
        <p:nvSpPr>
          <p:cNvPr id="5" name="日期占位符 4"/>
          <p:cNvSpPr>
            <a:spLocks noGrp="1"/>
          </p:cNvSpPr>
          <p:nvPr>
            <p:ph type="dt" sz="half" idx="11"/>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spd="slow">
    <p:strips dir="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spd="slow">
    <p:strips dir="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6725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spd="slow">
    <p:strips dir="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strips dir="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slow">
    <p:strips dir="r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slow">
    <p:strips dir="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57975" y="930275"/>
            <a:ext cx="2066925" cy="53943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930275"/>
            <a:ext cx="6048375" cy="53943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6.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5.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5.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image" Target="../media/image6.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5.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4" name="Line 4"/>
          <p:cNvSpPr>
            <a:spLocks noChangeShapeType="1"/>
          </p:cNvSpPr>
          <p:nvPr/>
        </p:nvSpPr>
        <p:spPr bwMode="auto">
          <a:xfrm>
            <a:off x="0" y="4171950"/>
            <a:ext cx="9144000" cy="0"/>
          </a:xfrm>
          <a:prstGeom prst="line">
            <a:avLst/>
          </a:prstGeom>
          <a:noFill/>
          <a:ln w="9525">
            <a:solidFill>
              <a:schemeClr val="bg1"/>
            </a:solidFill>
            <a:round/>
            <a:headEnd/>
            <a:tailEnd/>
          </a:ln>
        </p:spPr>
        <p:txBody>
          <a:bodyPr/>
          <a:lstStyle/>
          <a:p>
            <a:endParaRPr lang="zh-CN" altLang="en-US"/>
          </a:p>
        </p:txBody>
      </p:sp>
      <p:sp>
        <p:nvSpPr>
          <p:cNvPr id="5125" name="Rectangle 5"/>
          <p:cNvSpPr>
            <a:spLocks noChangeArrowheads="1"/>
          </p:cNvSpPr>
          <p:nvPr/>
        </p:nvSpPr>
        <p:spPr bwMode="gray">
          <a:xfrm>
            <a:off x="-9525" y="914400"/>
            <a:ext cx="9153525" cy="74613"/>
          </a:xfrm>
          <a:prstGeom prst="rect">
            <a:avLst/>
          </a:prstGeom>
          <a:gradFill rotWithShape="1">
            <a:gsLst>
              <a:gs pos="0">
                <a:srgbClr val="8BBDE3"/>
              </a:gs>
              <a:gs pos="50000">
                <a:srgbClr val="D8E9F6"/>
              </a:gs>
              <a:gs pos="100000">
                <a:srgbClr val="8BBDE3"/>
              </a:gs>
            </a:gsLst>
            <a:lin ang="0" scaled="1"/>
          </a:gradFill>
          <a:ln w="9525">
            <a:noFill/>
            <a:miter lim="800000"/>
            <a:headEnd/>
            <a:tailEnd/>
          </a:ln>
        </p:spPr>
        <p:txBody>
          <a:bodyPr wrap="none" anchor="ctr"/>
          <a:lstStyle/>
          <a:p>
            <a:endParaRPr lang="zh-CN" altLang="en-US">
              <a:ea typeface="宋体" pitchFamily="2" charset="-122"/>
            </a:endParaRPr>
          </a:p>
        </p:txBody>
      </p:sp>
      <p:grpSp>
        <p:nvGrpSpPr>
          <p:cNvPr id="2" name="Group 6"/>
          <p:cNvGrpSpPr>
            <a:grpSpLocks/>
          </p:cNvGrpSpPr>
          <p:nvPr/>
        </p:nvGrpSpPr>
        <p:grpSpPr bwMode="auto">
          <a:xfrm>
            <a:off x="285750" y="3071813"/>
            <a:ext cx="1143000" cy="1100137"/>
            <a:chOff x="5072066" y="3143248"/>
            <a:chExt cx="2005013" cy="2171712"/>
          </a:xfrm>
        </p:grpSpPr>
        <p:sp>
          <p:nvSpPr>
            <p:cNvPr id="5129" name="Oval 9"/>
            <p:cNvSpPr>
              <a:spLocks noChangeArrowheads="1"/>
            </p:cNvSpPr>
            <p:nvPr/>
          </p:nvSpPr>
          <p:spPr bwMode="gray">
            <a:xfrm>
              <a:off x="5715342" y="4857427"/>
              <a:ext cx="1219716" cy="457533"/>
            </a:xfrm>
            <a:prstGeom prst="ellipse">
              <a:avLst/>
            </a:prstGeom>
            <a:solidFill>
              <a:srgbClr val="000000">
                <a:alpha val="67842"/>
              </a:srgbClr>
            </a:solidFill>
            <a:ln w="38100">
              <a:noFill/>
              <a:round/>
              <a:headEnd/>
              <a:tailEnd/>
            </a:ln>
          </p:spPr>
          <p:txBody>
            <a:bodyPr wrap="none" anchor="ctr"/>
            <a:lstStyle/>
            <a:p>
              <a:pPr algn="ctr" eaLnBrk="0" hangingPunct="0"/>
              <a:endParaRPr lang="zh-CN" altLang="en-US">
                <a:ea typeface="宋体" pitchFamily="2" charset="-122"/>
              </a:endParaRPr>
            </a:p>
          </p:txBody>
        </p:sp>
        <p:pic>
          <p:nvPicPr>
            <p:cNvPr id="5130" name="Picture 7" descr="glabal"/>
            <p:cNvPicPr>
              <a:picLocks noChangeAspect="1" noChangeArrowheads="1"/>
            </p:cNvPicPr>
            <p:nvPr/>
          </p:nvPicPr>
          <p:blipFill>
            <a:blip r:embed="rId14" cstate="print"/>
            <a:srcRect/>
            <a:stretch>
              <a:fillRect/>
            </a:stretch>
          </p:blipFill>
          <p:spPr bwMode="auto">
            <a:xfrm>
              <a:off x="5072066" y="3143248"/>
              <a:ext cx="2005013" cy="2057400"/>
            </a:xfrm>
            <a:prstGeom prst="rect">
              <a:avLst/>
            </a:prstGeom>
            <a:noFill/>
          </p:spPr>
        </p:pic>
      </p:grpSp>
      <p:sp>
        <p:nvSpPr>
          <p:cNvPr id="5127" name="Rectangle 7"/>
          <p:cNvSpPr>
            <a:spLocks noGrp="1" noChangeArrowheads="1"/>
          </p:cNvSpPr>
          <p:nvPr>
            <p:ph type="body" idx="1"/>
          </p:nvPr>
        </p:nvSpPr>
        <p:spPr bwMode="gray">
          <a:xfrm>
            <a:off x="457200" y="1676400"/>
            <a:ext cx="82677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128" name="Rectangle 8"/>
          <p:cNvSpPr>
            <a:spLocks noGrp="1" noChangeArrowheads="1"/>
          </p:cNvSpPr>
          <p:nvPr>
            <p:ph type="title"/>
          </p:nvPr>
        </p:nvSpPr>
        <p:spPr bwMode="gray">
          <a:xfrm>
            <a:off x="609600" y="930275"/>
            <a:ext cx="7467600"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pitchFamily="34" charset="0"/>
        </a:defRPr>
      </a:lvl2pPr>
      <a:lvl3pPr algn="ctr" rtl="0" eaLnBrk="1" fontAlgn="base" hangingPunct="1">
        <a:spcBef>
          <a:spcPct val="0"/>
        </a:spcBef>
        <a:spcAft>
          <a:spcPct val="0"/>
        </a:spcAft>
        <a:defRPr sz="3200" b="1">
          <a:solidFill>
            <a:schemeClr val="bg1"/>
          </a:solidFill>
          <a:latin typeface="Arial" pitchFamily="34" charset="0"/>
        </a:defRPr>
      </a:lvl3pPr>
      <a:lvl4pPr algn="ctr" rtl="0" eaLnBrk="1" fontAlgn="base" hangingPunct="1">
        <a:spcBef>
          <a:spcPct val="0"/>
        </a:spcBef>
        <a:spcAft>
          <a:spcPct val="0"/>
        </a:spcAft>
        <a:defRPr sz="3200" b="1">
          <a:solidFill>
            <a:schemeClr val="bg1"/>
          </a:solidFill>
          <a:latin typeface="Arial" pitchFamily="34" charset="0"/>
        </a:defRPr>
      </a:lvl4pPr>
      <a:lvl5pPr algn="ctr" rtl="0" eaLnBrk="1" fontAlgn="base" hangingPunct="1">
        <a:spcBef>
          <a:spcPct val="0"/>
        </a:spcBef>
        <a:spcAft>
          <a:spcPct val="0"/>
        </a:spcAft>
        <a:defRPr sz="3200" b="1">
          <a:solidFill>
            <a:schemeClr val="bg1"/>
          </a:solidFill>
          <a:latin typeface="Arial" pitchFamily="34" charset="0"/>
        </a:defRPr>
      </a:lvl5pPr>
      <a:lvl6pPr marL="457200" algn="ctr" rtl="0" eaLnBrk="1" fontAlgn="base" hangingPunct="1">
        <a:spcBef>
          <a:spcPct val="0"/>
        </a:spcBef>
        <a:spcAft>
          <a:spcPct val="0"/>
        </a:spcAft>
        <a:defRPr sz="3200" b="1">
          <a:solidFill>
            <a:schemeClr val="bg1"/>
          </a:solidFill>
          <a:latin typeface="Arial" pitchFamily="34" charset="0"/>
        </a:defRPr>
      </a:lvl6pPr>
      <a:lvl7pPr marL="914400" algn="ctr" rtl="0" eaLnBrk="1" fontAlgn="base" hangingPunct="1">
        <a:spcBef>
          <a:spcPct val="0"/>
        </a:spcBef>
        <a:spcAft>
          <a:spcPct val="0"/>
        </a:spcAft>
        <a:defRPr sz="3200" b="1">
          <a:solidFill>
            <a:schemeClr val="bg1"/>
          </a:solidFill>
          <a:latin typeface="Arial" pitchFamily="34" charset="0"/>
        </a:defRPr>
      </a:lvl7pPr>
      <a:lvl8pPr marL="1371600" algn="ctr" rtl="0" eaLnBrk="1" fontAlgn="base" hangingPunct="1">
        <a:spcBef>
          <a:spcPct val="0"/>
        </a:spcBef>
        <a:spcAft>
          <a:spcPct val="0"/>
        </a:spcAft>
        <a:defRPr sz="3200" b="1">
          <a:solidFill>
            <a:schemeClr val="bg1"/>
          </a:solidFill>
          <a:latin typeface="Arial" pitchFamily="34" charset="0"/>
        </a:defRPr>
      </a:lvl8pPr>
      <a:lvl9pPr marL="1828800" algn="ctr" rtl="0" eaLnBrk="1" fontAlgn="base" hangingPunct="1">
        <a:spcBef>
          <a:spcPct val="0"/>
        </a:spcBef>
        <a:spcAft>
          <a:spcPct val="0"/>
        </a:spcAft>
        <a:defRPr sz="3200" b="1">
          <a:solidFill>
            <a:schemeClr val="bg1"/>
          </a:solidFill>
          <a:latin typeface="Arial" pitchFamily="34"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2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1026" name="Object 103"/>
          <p:cNvPicPr>
            <a:picLocks noChangeAspect="1" noChangeArrowheads="1"/>
          </p:cNvPicPr>
          <p:nvPr/>
        </p:nvPicPr>
        <p:blipFill>
          <a:blip r:embed="rId14" cstate="print"/>
          <a:srcRect/>
          <a:stretch>
            <a:fillRect/>
          </a:stretch>
        </p:blipFill>
        <p:spPr bwMode="auto">
          <a:xfrm>
            <a:off x="0" y="701675"/>
            <a:ext cx="9144000" cy="822325"/>
          </a:xfrm>
          <a:prstGeom prst="rect">
            <a:avLst/>
          </a:prstGeom>
          <a:noFill/>
          <a:ln w="9525">
            <a:miter lim="800000"/>
            <a:headEnd/>
            <a:tailEnd/>
          </a:ln>
          <a:effectLst/>
        </p:spPr>
      </p:pic>
      <p:sp>
        <p:nvSpPr>
          <p:cNvPr id="1028" name="Rectangle 4"/>
          <p:cNvSpPr>
            <a:spLocks noGrp="1" noChangeArrowheads="1"/>
          </p:cNvSpPr>
          <p:nvPr>
            <p:ph type="body" idx="1"/>
          </p:nvPr>
        </p:nvSpPr>
        <p:spPr bwMode="gray">
          <a:xfrm>
            <a:off x="457200" y="1676400"/>
            <a:ext cx="82677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9" name="Rectangle 5"/>
          <p:cNvSpPr>
            <a:spLocks noGrp="1" noChangeArrowheads="1"/>
          </p:cNvSpPr>
          <p:nvPr>
            <p:ph type="ftr" sz="quarter" idx="3"/>
          </p:nvPr>
        </p:nvSpPr>
        <p:spPr bwMode="gray">
          <a:xfrm>
            <a:off x="6553200" y="6553200"/>
            <a:ext cx="2133600" cy="244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000" b="0">
                <a:ea typeface="宋体" pitchFamily="2" charset="-122"/>
              </a:defRPr>
            </a:lvl1pPr>
          </a:lstStyle>
          <a:p>
            <a:r>
              <a:rPr lang="en-US" altLang="zh-CN"/>
              <a:t>www.themegallery.com</a:t>
            </a:r>
          </a:p>
        </p:txBody>
      </p:sp>
      <p:sp>
        <p:nvSpPr>
          <p:cNvPr id="1030" name="Rectangle 6"/>
          <p:cNvSpPr>
            <a:spLocks noGrp="1" noChangeArrowheads="1"/>
          </p:cNvSpPr>
          <p:nvPr>
            <p:ph type="sldNum" sz="quarter" idx="4"/>
          </p:nvPr>
        </p:nvSpPr>
        <p:spPr bwMode="gray">
          <a:xfrm>
            <a:off x="4191000" y="6534150"/>
            <a:ext cx="838200" cy="261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b="0">
                <a:ea typeface="宋体" pitchFamily="2" charset="-122"/>
              </a:defRPr>
            </a:lvl1pPr>
          </a:lstStyle>
          <a:p>
            <a:r>
              <a:rPr lang="en-US" altLang="zh-CN"/>
              <a:t>‹#›</a:t>
            </a:r>
          </a:p>
        </p:txBody>
      </p:sp>
      <p:sp>
        <p:nvSpPr>
          <p:cNvPr id="1031" name="Rectangle 7"/>
          <p:cNvSpPr>
            <a:spLocks noGrp="1" noChangeArrowheads="1"/>
          </p:cNvSpPr>
          <p:nvPr>
            <p:ph type="title"/>
          </p:nvPr>
        </p:nvSpPr>
        <p:spPr bwMode="gray">
          <a:xfrm>
            <a:off x="609600" y="930275"/>
            <a:ext cx="7467600"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32" name="Rectangle 8"/>
          <p:cNvSpPr>
            <a:spLocks noGrp="1" noChangeArrowheads="1"/>
          </p:cNvSpPr>
          <p:nvPr>
            <p:ph type="dt" sz="half" idx="2"/>
          </p:nvPr>
        </p:nvSpPr>
        <p:spPr bwMode="gray">
          <a:xfrm>
            <a:off x="381000" y="6534150"/>
            <a:ext cx="1905000" cy="261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b="0">
                <a:ea typeface="宋体" pitchFamily="2" charset="-122"/>
              </a:defRPr>
            </a:lvl1pPr>
          </a:lstStyle>
          <a:p>
            <a:endParaRPr lang="zh-CN" altLang="en-US"/>
          </a:p>
        </p:txBody>
      </p:sp>
      <p:pic>
        <p:nvPicPr>
          <p:cNvPr id="1033" name="Picture 104" descr="p12_s"/>
          <p:cNvPicPr>
            <a:picLocks noChangeAspect="1" noChangeArrowheads="1"/>
          </p:cNvPicPr>
          <p:nvPr/>
        </p:nvPicPr>
        <p:blipFill>
          <a:blip r:embed="rId15" cstate="print"/>
          <a:srcRect/>
          <a:stretch>
            <a:fillRect/>
          </a:stretch>
        </p:blipFill>
        <p:spPr bwMode="auto">
          <a:xfrm>
            <a:off x="8077200" y="439738"/>
            <a:ext cx="774700" cy="590550"/>
          </a:xfrm>
          <a:prstGeom prst="rect">
            <a:avLst/>
          </a:prstGeom>
          <a:noFill/>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strips dir="rd"/>
  </p:transition>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pitchFamily="34" charset="0"/>
        </a:defRPr>
      </a:lvl2pPr>
      <a:lvl3pPr algn="ctr" rtl="0" eaLnBrk="1" fontAlgn="base" hangingPunct="1">
        <a:spcBef>
          <a:spcPct val="0"/>
        </a:spcBef>
        <a:spcAft>
          <a:spcPct val="0"/>
        </a:spcAft>
        <a:defRPr sz="3200" b="1">
          <a:solidFill>
            <a:schemeClr val="bg1"/>
          </a:solidFill>
          <a:latin typeface="Arial" pitchFamily="34" charset="0"/>
        </a:defRPr>
      </a:lvl3pPr>
      <a:lvl4pPr algn="ctr" rtl="0" eaLnBrk="1" fontAlgn="base" hangingPunct="1">
        <a:spcBef>
          <a:spcPct val="0"/>
        </a:spcBef>
        <a:spcAft>
          <a:spcPct val="0"/>
        </a:spcAft>
        <a:defRPr sz="3200" b="1">
          <a:solidFill>
            <a:schemeClr val="bg1"/>
          </a:solidFill>
          <a:latin typeface="Arial" pitchFamily="34" charset="0"/>
        </a:defRPr>
      </a:lvl4pPr>
      <a:lvl5pPr algn="ctr" rtl="0" eaLnBrk="1" fontAlgn="base" hangingPunct="1">
        <a:spcBef>
          <a:spcPct val="0"/>
        </a:spcBef>
        <a:spcAft>
          <a:spcPct val="0"/>
        </a:spcAft>
        <a:defRPr sz="3200" b="1">
          <a:solidFill>
            <a:schemeClr val="bg1"/>
          </a:solidFill>
          <a:latin typeface="Arial" pitchFamily="34" charset="0"/>
        </a:defRPr>
      </a:lvl5pPr>
      <a:lvl6pPr marL="457200" algn="ctr" rtl="0" eaLnBrk="1" fontAlgn="base" hangingPunct="1">
        <a:spcBef>
          <a:spcPct val="0"/>
        </a:spcBef>
        <a:spcAft>
          <a:spcPct val="0"/>
        </a:spcAft>
        <a:defRPr sz="3200" b="1">
          <a:solidFill>
            <a:schemeClr val="bg1"/>
          </a:solidFill>
          <a:latin typeface="Arial" pitchFamily="34" charset="0"/>
        </a:defRPr>
      </a:lvl6pPr>
      <a:lvl7pPr marL="914400" algn="ctr" rtl="0" eaLnBrk="1" fontAlgn="base" hangingPunct="1">
        <a:spcBef>
          <a:spcPct val="0"/>
        </a:spcBef>
        <a:spcAft>
          <a:spcPct val="0"/>
        </a:spcAft>
        <a:defRPr sz="3200" b="1">
          <a:solidFill>
            <a:schemeClr val="bg1"/>
          </a:solidFill>
          <a:latin typeface="Arial" pitchFamily="34" charset="0"/>
        </a:defRPr>
      </a:lvl7pPr>
      <a:lvl8pPr marL="1371600" algn="ctr" rtl="0" eaLnBrk="1" fontAlgn="base" hangingPunct="1">
        <a:spcBef>
          <a:spcPct val="0"/>
        </a:spcBef>
        <a:spcAft>
          <a:spcPct val="0"/>
        </a:spcAft>
        <a:defRPr sz="3200" b="1">
          <a:solidFill>
            <a:schemeClr val="bg1"/>
          </a:solidFill>
          <a:latin typeface="Arial" pitchFamily="34" charset="0"/>
        </a:defRPr>
      </a:lvl8pPr>
      <a:lvl9pPr marL="1828800" algn="ctr" rtl="0" eaLnBrk="1" fontAlgn="base" hangingPunct="1">
        <a:spcBef>
          <a:spcPct val="0"/>
        </a:spcBef>
        <a:spcAft>
          <a:spcPct val="0"/>
        </a:spcAft>
        <a:defRPr sz="3200" b="1">
          <a:solidFill>
            <a:schemeClr val="bg1"/>
          </a:solidFill>
          <a:latin typeface="Arial" pitchFamily="34"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2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6147" name="Object 103"/>
          <p:cNvPicPr>
            <a:picLocks noChangeAspect="1" noChangeArrowheads="1"/>
          </p:cNvPicPr>
          <p:nvPr/>
        </p:nvPicPr>
        <p:blipFill>
          <a:blip r:embed="rId14" cstate="print"/>
          <a:srcRect/>
          <a:stretch>
            <a:fillRect/>
          </a:stretch>
        </p:blipFill>
        <p:spPr bwMode="auto">
          <a:xfrm>
            <a:off x="0" y="701675"/>
            <a:ext cx="9144000" cy="822325"/>
          </a:xfrm>
          <a:prstGeom prst="rect">
            <a:avLst/>
          </a:prstGeom>
          <a:noFill/>
          <a:ln w="9525">
            <a:miter lim="800000"/>
            <a:headEnd/>
            <a:tailEnd/>
          </a:ln>
          <a:effectLst/>
        </p:spPr>
      </p:pic>
      <p:pic>
        <p:nvPicPr>
          <p:cNvPr id="6149" name="Picture 104" descr="p12_s"/>
          <p:cNvPicPr>
            <a:picLocks noChangeAspect="1" noChangeArrowheads="1"/>
          </p:cNvPicPr>
          <p:nvPr/>
        </p:nvPicPr>
        <p:blipFill>
          <a:blip r:embed="rId15" cstate="print"/>
          <a:srcRect/>
          <a:stretch>
            <a:fillRect/>
          </a:stretch>
        </p:blipFill>
        <p:spPr bwMode="auto">
          <a:xfrm>
            <a:off x="8077200" y="439738"/>
            <a:ext cx="774700" cy="590550"/>
          </a:xfrm>
          <a:prstGeom prst="rect">
            <a:avLst/>
          </a:prstGeom>
          <a:noFill/>
        </p:spPr>
      </p:pic>
      <p:grpSp>
        <p:nvGrpSpPr>
          <p:cNvPr id="2" name="Group 6"/>
          <p:cNvGrpSpPr>
            <a:grpSpLocks/>
          </p:cNvGrpSpPr>
          <p:nvPr/>
        </p:nvGrpSpPr>
        <p:grpSpPr bwMode="auto">
          <a:xfrm>
            <a:off x="8001000" y="214313"/>
            <a:ext cx="857250" cy="957262"/>
            <a:chOff x="5072066" y="3143248"/>
            <a:chExt cx="2005013" cy="2171712"/>
          </a:xfrm>
        </p:grpSpPr>
        <p:sp>
          <p:nvSpPr>
            <p:cNvPr id="6153" name="Oval 9"/>
            <p:cNvSpPr>
              <a:spLocks noChangeArrowheads="1"/>
            </p:cNvSpPr>
            <p:nvPr/>
          </p:nvSpPr>
          <p:spPr bwMode="gray">
            <a:xfrm>
              <a:off x="5714414" y="4857569"/>
              <a:ext cx="1221572" cy="457391"/>
            </a:xfrm>
            <a:prstGeom prst="ellipse">
              <a:avLst/>
            </a:prstGeom>
            <a:solidFill>
              <a:srgbClr val="000000">
                <a:alpha val="67842"/>
              </a:srgbClr>
            </a:solidFill>
            <a:ln w="38100">
              <a:noFill/>
              <a:round/>
              <a:headEnd/>
              <a:tailEnd/>
            </a:ln>
          </p:spPr>
          <p:txBody>
            <a:bodyPr wrap="none" anchor="ctr"/>
            <a:lstStyle/>
            <a:p>
              <a:pPr algn="ctr" eaLnBrk="0" hangingPunct="0"/>
              <a:endParaRPr lang="zh-CN" altLang="en-US">
                <a:ea typeface="宋体" pitchFamily="2" charset="-122"/>
              </a:endParaRPr>
            </a:p>
          </p:txBody>
        </p:sp>
        <p:pic>
          <p:nvPicPr>
            <p:cNvPr id="6154" name="Picture 7" descr="glabal"/>
            <p:cNvPicPr>
              <a:picLocks noChangeAspect="1" noChangeArrowheads="1"/>
            </p:cNvPicPr>
            <p:nvPr/>
          </p:nvPicPr>
          <p:blipFill>
            <a:blip r:embed="rId16" cstate="print"/>
            <a:srcRect/>
            <a:stretch>
              <a:fillRect/>
            </a:stretch>
          </p:blipFill>
          <p:spPr bwMode="auto">
            <a:xfrm>
              <a:off x="5072066" y="3143248"/>
              <a:ext cx="2005013" cy="2057400"/>
            </a:xfrm>
            <a:prstGeom prst="rect">
              <a:avLst/>
            </a:prstGeom>
            <a:noFill/>
          </p:spPr>
        </p:pic>
      </p:grpSp>
      <p:sp>
        <p:nvSpPr>
          <p:cNvPr id="6151" name="Rectangle 7"/>
          <p:cNvSpPr>
            <a:spLocks noGrp="1" noChangeArrowheads="1"/>
          </p:cNvSpPr>
          <p:nvPr>
            <p:ph type="body" idx="1"/>
          </p:nvPr>
        </p:nvSpPr>
        <p:spPr bwMode="gray">
          <a:xfrm>
            <a:off x="457200" y="1676400"/>
            <a:ext cx="82677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152" name="Rectangle 8"/>
          <p:cNvSpPr>
            <a:spLocks noGrp="1" noChangeArrowheads="1"/>
          </p:cNvSpPr>
          <p:nvPr>
            <p:ph type="title"/>
          </p:nvPr>
        </p:nvSpPr>
        <p:spPr bwMode="gray">
          <a:xfrm>
            <a:off x="609600" y="930275"/>
            <a:ext cx="7467600"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strips dir="rd"/>
  </p:transition>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pitchFamily="34" charset="0"/>
        </a:defRPr>
      </a:lvl2pPr>
      <a:lvl3pPr algn="ctr" rtl="0" eaLnBrk="1" fontAlgn="base" hangingPunct="1">
        <a:spcBef>
          <a:spcPct val="0"/>
        </a:spcBef>
        <a:spcAft>
          <a:spcPct val="0"/>
        </a:spcAft>
        <a:defRPr sz="3200" b="1">
          <a:solidFill>
            <a:schemeClr val="bg1"/>
          </a:solidFill>
          <a:latin typeface="Arial" pitchFamily="34" charset="0"/>
        </a:defRPr>
      </a:lvl3pPr>
      <a:lvl4pPr algn="ctr" rtl="0" eaLnBrk="1" fontAlgn="base" hangingPunct="1">
        <a:spcBef>
          <a:spcPct val="0"/>
        </a:spcBef>
        <a:spcAft>
          <a:spcPct val="0"/>
        </a:spcAft>
        <a:defRPr sz="3200" b="1">
          <a:solidFill>
            <a:schemeClr val="bg1"/>
          </a:solidFill>
          <a:latin typeface="Arial" pitchFamily="34" charset="0"/>
        </a:defRPr>
      </a:lvl4pPr>
      <a:lvl5pPr algn="ctr" rtl="0" eaLnBrk="1" fontAlgn="base" hangingPunct="1">
        <a:spcBef>
          <a:spcPct val="0"/>
        </a:spcBef>
        <a:spcAft>
          <a:spcPct val="0"/>
        </a:spcAft>
        <a:defRPr sz="3200" b="1">
          <a:solidFill>
            <a:schemeClr val="bg1"/>
          </a:solidFill>
          <a:latin typeface="Arial" pitchFamily="34" charset="0"/>
        </a:defRPr>
      </a:lvl5pPr>
      <a:lvl6pPr marL="457200" algn="ctr" rtl="0" eaLnBrk="1" fontAlgn="base" hangingPunct="1">
        <a:spcBef>
          <a:spcPct val="0"/>
        </a:spcBef>
        <a:spcAft>
          <a:spcPct val="0"/>
        </a:spcAft>
        <a:defRPr sz="3200" b="1">
          <a:solidFill>
            <a:schemeClr val="bg1"/>
          </a:solidFill>
          <a:latin typeface="Arial" pitchFamily="34" charset="0"/>
        </a:defRPr>
      </a:lvl6pPr>
      <a:lvl7pPr marL="914400" algn="ctr" rtl="0" eaLnBrk="1" fontAlgn="base" hangingPunct="1">
        <a:spcBef>
          <a:spcPct val="0"/>
        </a:spcBef>
        <a:spcAft>
          <a:spcPct val="0"/>
        </a:spcAft>
        <a:defRPr sz="3200" b="1">
          <a:solidFill>
            <a:schemeClr val="bg1"/>
          </a:solidFill>
          <a:latin typeface="Arial" pitchFamily="34" charset="0"/>
        </a:defRPr>
      </a:lvl7pPr>
      <a:lvl8pPr marL="1371600" algn="ctr" rtl="0" eaLnBrk="1" fontAlgn="base" hangingPunct="1">
        <a:spcBef>
          <a:spcPct val="0"/>
        </a:spcBef>
        <a:spcAft>
          <a:spcPct val="0"/>
        </a:spcAft>
        <a:defRPr sz="3200" b="1">
          <a:solidFill>
            <a:schemeClr val="bg1"/>
          </a:solidFill>
          <a:latin typeface="Arial" pitchFamily="34" charset="0"/>
        </a:defRPr>
      </a:lvl8pPr>
      <a:lvl9pPr marL="1828800" algn="ctr" rtl="0" eaLnBrk="1" fontAlgn="base" hangingPunct="1">
        <a:spcBef>
          <a:spcPct val="0"/>
        </a:spcBef>
        <a:spcAft>
          <a:spcPct val="0"/>
        </a:spcAft>
        <a:defRPr sz="3200" b="1">
          <a:solidFill>
            <a:schemeClr val="bg1"/>
          </a:solidFill>
          <a:latin typeface="Arial" pitchFamily="34"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2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7171" name="Object 103"/>
          <p:cNvPicPr>
            <a:picLocks noChangeAspect="1" noChangeArrowheads="1"/>
          </p:cNvPicPr>
          <p:nvPr/>
        </p:nvPicPr>
        <p:blipFill>
          <a:blip r:embed="rId14" cstate="print"/>
          <a:srcRect/>
          <a:stretch>
            <a:fillRect/>
          </a:stretch>
        </p:blipFill>
        <p:spPr bwMode="auto">
          <a:xfrm>
            <a:off x="0" y="701675"/>
            <a:ext cx="9144000" cy="822325"/>
          </a:xfrm>
          <a:prstGeom prst="rect">
            <a:avLst/>
          </a:prstGeom>
          <a:noFill/>
          <a:ln w="9525">
            <a:miter lim="800000"/>
            <a:headEnd/>
            <a:tailEnd/>
          </a:ln>
          <a:effectLst/>
        </p:spPr>
      </p:pic>
      <p:pic>
        <p:nvPicPr>
          <p:cNvPr id="7173" name="Picture 104" descr="p12_s"/>
          <p:cNvPicPr>
            <a:picLocks noChangeAspect="1" noChangeArrowheads="1"/>
          </p:cNvPicPr>
          <p:nvPr/>
        </p:nvPicPr>
        <p:blipFill>
          <a:blip r:embed="rId15" cstate="print"/>
          <a:srcRect/>
          <a:stretch>
            <a:fillRect/>
          </a:stretch>
        </p:blipFill>
        <p:spPr bwMode="auto">
          <a:xfrm>
            <a:off x="8077200" y="439738"/>
            <a:ext cx="774700" cy="590550"/>
          </a:xfrm>
          <a:prstGeom prst="rect">
            <a:avLst/>
          </a:prstGeom>
          <a:noFill/>
        </p:spPr>
      </p:pic>
      <p:sp>
        <p:nvSpPr>
          <p:cNvPr id="7174" name="Rectangle 6"/>
          <p:cNvSpPr>
            <a:spLocks noGrp="1" noChangeArrowheads="1"/>
          </p:cNvSpPr>
          <p:nvPr>
            <p:ph type="body" idx="1"/>
          </p:nvPr>
        </p:nvSpPr>
        <p:spPr bwMode="gray">
          <a:xfrm>
            <a:off x="457200" y="1676400"/>
            <a:ext cx="82677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7175" name="Rectangle 7"/>
          <p:cNvSpPr>
            <a:spLocks noGrp="1" noChangeArrowheads="1"/>
          </p:cNvSpPr>
          <p:nvPr>
            <p:ph type="title"/>
          </p:nvPr>
        </p:nvSpPr>
        <p:spPr bwMode="gray">
          <a:xfrm>
            <a:off x="609600" y="930275"/>
            <a:ext cx="7467600"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7176" name="Rectangle 8"/>
          <p:cNvSpPr>
            <a:spLocks noGrp="1" noChangeArrowheads="1"/>
          </p:cNvSpPr>
          <p:nvPr>
            <p:ph type="sldNum" sz="quarter" idx="4"/>
          </p:nvPr>
        </p:nvSpPr>
        <p:spPr bwMode="gray">
          <a:xfrm>
            <a:off x="4191000" y="6534150"/>
            <a:ext cx="838200" cy="261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b="0">
                <a:ea typeface="宋体" pitchFamily="2" charset="-122"/>
              </a:defRPr>
            </a:lvl1pPr>
          </a:lstStyle>
          <a:p>
            <a:r>
              <a:rPr lang="en-US" altLang="zh-CN"/>
              <a:t>‹#›</a:t>
            </a:r>
          </a:p>
        </p:txBody>
      </p:sp>
      <p:sp>
        <p:nvSpPr>
          <p:cNvPr id="7177" name="Rectangle 9"/>
          <p:cNvSpPr>
            <a:spLocks noGrp="1" noChangeArrowheads="1"/>
          </p:cNvSpPr>
          <p:nvPr>
            <p:ph type="dt" sz="half" idx="2"/>
          </p:nvPr>
        </p:nvSpPr>
        <p:spPr bwMode="gray">
          <a:xfrm>
            <a:off x="381000" y="6534150"/>
            <a:ext cx="1905000" cy="261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b="0">
                <a:ea typeface="宋体" pitchFamily="2" charset="-122"/>
              </a:defRPr>
            </a:lvl1pPr>
          </a:lstStyle>
          <a:p>
            <a:endParaRPr lang="zh-CN"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strips dir="rd"/>
  </p:transition>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pitchFamily="34" charset="0"/>
        </a:defRPr>
      </a:lvl2pPr>
      <a:lvl3pPr algn="ctr" rtl="0" eaLnBrk="1" fontAlgn="base" hangingPunct="1">
        <a:spcBef>
          <a:spcPct val="0"/>
        </a:spcBef>
        <a:spcAft>
          <a:spcPct val="0"/>
        </a:spcAft>
        <a:defRPr sz="3200" b="1">
          <a:solidFill>
            <a:schemeClr val="bg1"/>
          </a:solidFill>
          <a:latin typeface="Arial" pitchFamily="34" charset="0"/>
        </a:defRPr>
      </a:lvl3pPr>
      <a:lvl4pPr algn="ctr" rtl="0" eaLnBrk="1" fontAlgn="base" hangingPunct="1">
        <a:spcBef>
          <a:spcPct val="0"/>
        </a:spcBef>
        <a:spcAft>
          <a:spcPct val="0"/>
        </a:spcAft>
        <a:defRPr sz="3200" b="1">
          <a:solidFill>
            <a:schemeClr val="bg1"/>
          </a:solidFill>
          <a:latin typeface="Arial" pitchFamily="34" charset="0"/>
        </a:defRPr>
      </a:lvl4pPr>
      <a:lvl5pPr algn="ctr" rtl="0" eaLnBrk="1" fontAlgn="base" hangingPunct="1">
        <a:spcBef>
          <a:spcPct val="0"/>
        </a:spcBef>
        <a:spcAft>
          <a:spcPct val="0"/>
        </a:spcAft>
        <a:defRPr sz="3200" b="1">
          <a:solidFill>
            <a:schemeClr val="bg1"/>
          </a:solidFill>
          <a:latin typeface="Arial" pitchFamily="34" charset="0"/>
        </a:defRPr>
      </a:lvl5pPr>
      <a:lvl6pPr marL="457200" algn="ctr" rtl="0" eaLnBrk="1" fontAlgn="base" hangingPunct="1">
        <a:spcBef>
          <a:spcPct val="0"/>
        </a:spcBef>
        <a:spcAft>
          <a:spcPct val="0"/>
        </a:spcAft>
        <a:defRPr sz="3200" b="1">
          <a:solidFill>
            <a:schemeClr val="bg1"/>
          </a:solidFill>
          <a:latin typeface="Arial" pitchFamily="34" charset="0"/>
        </a:defRPr>
      </a:lvl6pPr>
      <a:lvl7pPr marL="914400" algn="ctr" rtl="0" eaLnBrk="1" fontAlgn="base" hangingPunct="1">
        <a:spcBef>
          <a:spcPct val="0"/>
        </a:spcBef>
        <a:spcAft>
          <a:spcPct val="0"/>
        </a:spcAft>
        <a:defRPr sz="3200" b="1">
          <a:solidFill>
            <a:schemeClr val="bg1"/>
          </a:solidFill>
          <a:latin typeface="Arial" pitchFamily="34" charset="0"/>
        </a:defRPr>
      </a:lvl7pPr>
      <a:lvl8pPr marL="1371600" algn="ctr" rtl="0" eaLnBrk="1" fontAlgn="base" hangingPunct="1">
        <a:spcBef>
          <a:spcPct val="0"/>
        </a:spcBef>
        <a:spcAft>
          <a:spcPct val="0"/>
        </a:spcAft>
        <a:defRPr sz="3200" b="1">
          <a:solidFill>
            <a:schemeClr val="bg1"/>
          </a:solidFill>
          <a:latin typeface="Arial" pitchFamily="34" charset="0"/>
        </a:defRPr>
      </a:lvl8pPr>
      <a:lvl9pPr marL="1828800" algn="ctr" rtl="0" eaLnBrk="1" fontAlgn="base" hangingPunct="1">
        <a:spcBef>
          <a:spcPct val="0"/>
        </a:spcBef>
        <a:spcAft>
          <a:spcPct val="0"/>
        </a:spcAft>
        <a:defRPr sz="3200" b="1">
          <a:solidFill>
            <a:schemeClr val="bg1"/>
          </a:solidFill>
          <a:latin typeface="Arial" pitchFamily="34"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2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8195" name="Object 103"/>
          <p:cNvPicPr>
            <a:picLocks noChangeAspect="1" noChangeArrowheads="1"/>
          </p:cNvPicPr>
          <p:nvPr/>
        </p:nvPicPr>
        <p:blipFill>
          <a:blip r:embed="rId14" cstate="print"/>
          <a:srcRect/>
          <a:stretch>
            <a:fillRect/>
          </a:stretch>
        </p:blipFill>
        <p:spPr bwMode="auto">
          <a:xfrm>
            <a:off x="0" y="701675"/>
            <a:ext cx="9144000" cy="822325"/>
          </a:xfrm>
          <a:prstGeom prst="rect">
            <a:avLst/>
          </a:prstGeom>
          <a:noFill/>
          <a:ln w="9525">
            <a:miter lim="800000"/>
            <a:headEnd/>
            <a:tailEnd/>
          </a:ln>
          <a:effectLst/>
        </p:spPr>
      </p:pic>
      <p:pic>
        <p:nvPicPr>
          <p:cNvPr id="8197" name="Picture 104" descr="p12_s"/>
          <p:cNvPicPr>
            <a:picLocks noChangeAspect="1" noChangeArrowheads="1"/>
          </p:cNvPicPr>
          <p:nvPr/>
        </p:nvPicPr>
        <p:blipFill>
          <a:blip r:embed="rId15" cstate="print"/>
          <a:srcRect/>
          <a:stretch>
            <a:fillRect/>
          </a:stretch>
        </p:blipFill>
        <p:spPr bwMode="auto">
          <a:xfrm>
            <a:off x="8077200" y="439738"/>
            <a:ext cx="774700" cy="590550"/>
          </a:xfrm>
          <a:prstGeom prst="rect">
            <a:avLst/>
          </a:prstGeom>
          <a:noFill/>
        </p:spPr>
      </p:pic>
      <p:grpSp>
        <p:nvGrpSpPr>
          <p:cNvPr id="2" name="Group 6"/>
          <p:cNvGrpSpPr>
            <a:grpSpLocks/>
          </p:cNvGrpSpPr>
          <p:nvPr/>
        </p:nvGrpSpPr>
        <p:grpSpPr bwMode="auto">
          <a:xfrm>
            <a:off x="8001000" y="214313"/>
            <a:ext cx="857250" cy="957262"/>
            <a:chOff x="5072066" y="3143248"/>
            <a:chExt cx="2005013" cy="2171712"/>
          </a:xfrm>
        </p:grpSpPr>
        <p:sp>
          <p:nvSpPr>
            <p:cNvPr id="8201" name="Oval 9"/>
            <p:cNvSpPr>
              <a:spLocks noChangeArrowheads="1"/>
            </p:cNvSpPr>
            <p:nvPr/>
          </p:nvSpPr>
          <p:spPr bwMode="gray">
            <a:xfrm>
              <a:off x="5714414" y="4857569"/>
              <a:ext cx="1221572" cy="457391"/>
            </a:xfrm>
            <a:prstGeom prst="ellipse">
              <a:avLst/>
            </a:prstGeom>
            <a:solidFill>
              <a:srgbClr val="000000">
                <a:alpha val="67842"/>
              </a:srgbClr>
            </a:solidFill>
            <a:ln w="38100">
              <a:noFill/>
              <a:round/>
              <a:headEnd/>
              <a:tailEnd/>
            </a:ln>
          </p:spPr>
          <p:txBody>
            <a:bodyPr wrap="none" anchor="ctr"/>
            <a:lstStyle/>
            <a:p>
              <a:pPr algn="ctr" eaLnBrk="0" hangingPunct="0"/>
              <a:endParaRPr lang="zh-CN" altLang="en-US">
                <a:ea typeface="宋体" pitchFamily="2" charset="-122"/>
              </a:endParaRPr>
            </a:p>
          </p:txBody>
        </p:sp>
        <p:pic>
          <p:nvPicPr>
            <p:cNvPr id="8202" name="Picture 7" descr="glabal"/>
            <p:cNvPicPr>
              <a:picLocks noChangeAspect="1" noChangeArrowheads="1"/>
            </p:cNvPicPr>
            <p:nvPr/>
          </p:nvPicPr>
          <p:blipFill>
            <a:blip r:embed="rId16" cstate="print"/>
            <a:srcRect/>
            <a:stretch>
              <a:fillRect/>
            </a:stretch>
          </p:blipFill>
          <p:spPr bwMode="auto">
            <a:xfrm>
              <a:off x="5072066" y="3143248"/>
              <a:ext cx="2005013" cy="2057400"/>
            </a:xfrm>
            <a:prstGeom prst="rect">
              <a:avLst/>
            </a:prstGeom>
            <a:noFill/>
          </p:spPr>
        </p:pic>
      </p:grpSp>
      <p:sp>
        <p:nvSpPr>
          <p:cNvPr id="8199" name="Rectangle 7"/>
          <p:cNvSpPr>
            <a:spLocks noGrp="1" noChangeArrowheads="1"/>
          </p:cNvSpPr>
          <p:nvPr>
            <p:ph type="body" idx="1"/>
          </p:nvPr>
        </p:nvSpPr>
        <p:spPr bwMode="gray">
          <a:xfrm>
            <a:off x="457200" y="1676400"/>
            <a:ext cx="82677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8200" name="Rectangle 8"/>
          <p:cNvSpPr>
            <a:spLocks noGrp="1" noChangeArrowheads="1"/>
          </p:cNvSpPr>
          <p:nvPr>
            <p:ph type="title"/>
          </p:nvPr>
        </p:nvSpPr>
        <p:spPr bwMode="gray">
          <a:xfrm>
            <a:off x="609600" y="930275"/>
            <a:ext cx="7467600"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strips dir="rd"/>
  </p:transition>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pitchFamily="34" charset="0"/>
        </a:defRPr>
      </a:lvl2pPr>
      <a:lvl3pPr algn="ctr" rtl="0" eaLnBrk="1" fontAlgn="base" hangingPunct="1">
        <a:spcBef>
          <a:spcPct val="0"/>
        </a:spcBef>
        <a:spcAft>
          <a:spcPct val="0"/>
        </a:spcAft>
        <a:defRPr sz="3200" b="1">
          <a:solidFill>
            <a:schemeClr val="bg1"/>
          </a:solidFill>
          <a:latin typeface="Arial" pitchFamily="34" charset="0"/>
        </a:defRPr>
      </a:lvl3pPr>
      <a:lvl4pPr algn="ctr" rtl="0" eaLnBrk="1" fontAlgn="base" hangingPunct="1">
        <a:spcBef>
          <a:spcPct val="0"/>
        </a:spcBef>
        <a:spcAft>
          <a:spcPct val="0"/>
        </a:spcAft>
        <a:defRPr sz="3200" b="1">
          <a:solidFill>
            <a:schemeClr val="bg1"/>
          </a:solidFill>
          <a:latin typeface="Arial" pitchFamily="34" charset="0"/>
        </a:defRPr>
      </a:lvl4pPr>
      <a:lvl5pPr algn="ctr" rtl="0" eaLnBrk="1" fontAlgn="base" hangingPunct="1">
        <a:spcBef>
          <a:spcPct val="0"/>
        </a:spcBef>
        <a:spcAft>
          <a:spcPct val="0"/>
        </a:spcAft>
        <a:defRPr sz="3200" b="1">
          <a:solidFill>
            <a:schemeClr val="bg1"/>
          </a:solidFill>
          <a:latin typeface="Arial" pitchFamily="34" charset="0"/>
        </a:defRPr>
      </a:lvl5pPr>
      <a:lvl6pPr marL="457200" algn="ctr" rtl="0" eaLnBrk="1" fontAlgn="base" hangingPunct="1">
        <a:spcBef>
          <a:spcPct val="0"/>
        </a:spcBef>
        <a:spcAft>
          <a:spcPct val="0"/>
        </a:spcAft>
        <a:defRPr sz="3200" b="1">
          <a:solidFill>
            <a:schemeClr val="bg1"/>
          </a:solidFill>
          <a:latin typeface="Arial" pitchFamily="34" charset="0"/>
        </a:defRPr>
      </a:lvl6pPr>
      <a:lvl7pPr marL="914400" algn="ctr" rtl="0" eaLnBrk="1" fontAlgn="base" hangingPunct="1">
        <a:spcBef>
          <a:spcPct val="0"/>
        </a:spcBef>
        <a:spcAft>
          <a:spcPct val="0"/>
        </a:spcAft>
        <a:defRPr sz="3200" b="1">
          <a:solidFill>
            <a:schemeClr val="bg1"/>
          </a:solidFill>
          <a:latin typeface="Arial" pitchFamily="34" charset="0"/>
        </a:defRPr>
      </a:lvl7pPr>
      <a:lvl8pPr marL="1371600" algn="ctr" rtl="0" eaLnBrk="1" fontAlgn="base" hangingPunct="1">
        <a:spcBef>
          <a:spcPct val="0"/>
        </a:spcBef>
        <a:spcAft>
          <a:spcPct val="0"/>
        </a:spcAft>
        <a:defRPr sz="3200" b="1">
          <a:solidFill>
            <a:schemeClr val="bg1"/>
          </a:solidFill>
          <a:latin typeface="Arial" pitchFamily="34" charset="0"/>
        </a:defRPr>
      </a:lvl8pPr>
      <a:lvl9pPr marL="1828800" algn="ctr" rtl="0" eaLnBrk="1" fontAlgn="base" hangingPunct="1">
        <a:spcBef>
          <a:spcPct val="0"/>
        </a:spcBef>
        <a:spcAft>
          <a:spcPct val="0"/>
        </a:spcAft>
        <a:defRPr sz="3200" b="1">
          <a:solidFill>
            <a:schemeClr val="bg1"/>
          </a:solidFill>
          <a:latin typeface="Arial" pitchFamily="34"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2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15616" y="590823"/>
            <a:ext cx="7772400" cy="1470025"/>
          </a:xfrm>
        </p:spPr>
        <p:txBody>
          <a:bodyPr/>
          <a:lstStyle/>
          <a:p>
            <a:r>
              <a:rPr lang="zh-CN" altLang="zh-CN" sz="4000" dirty="0">
                <a:latin typeface="宋体" pitchFamily="2" charset="-122"/>
                <a:ea typeface="宋体" pitchFamily="2" charset="-122"/>
              </a:rPr>
              <a:t>第一章 客户关系管理概述</a:t>
            </a:r>
            <a:r>
              <a:rPr lang="zh-CN" altLang="zh-CN" dirty="0"/>
              <a:t/>
            </a:r>
            <a:br>
              <a:rPr lang="zh-CN" altLang="zh-CN" dirty="0"/>
            </a:br>
            <a:endParaRPr lang="zh-CN" altLang="en-US" dirty="0"/>
          </a:p>
        </p:txBody>
      </p:sp>
      <p:grpSp>
        <p:nvGrpSpPr>
          <p:cNvPr id="5" name="Group 35"/>
          <p:cNvGrpSpPr>
            <a:grpSpLocks/>
          </p:cNvGrpSpPr>
          <p:nvPr/>
        </p:nvGrpSpPr>
        <p:grpSpPr bwMode="auto">
          <a:xfrm>
            <a:off x="2771775" y="2996952"/>
            <a:ext cx="5472113" cy="320675"/>
            <a:chOff x="1746" y="2163"/>
            <a:chExt cx="3447" cy="202"/>
          </a:xfrm>
        </p:grpSpPr>
        <p:sp>
          <p:nvSpPr>
            <p:cNvPr id="22" name="Line 6"/>
            <p:cNvSpPr>
              <a:spLocks noChangeShapeType="1"/>
            </p:cNvSpPr>
            <p:nvPr/>
          </p:nvSpPr>
          <p:spPr bwMode="auto">
            <a:xfrm flipV="1">
              <a:off x="1918" y="2251"/>
              <a:ext cx="3275" cy="13"/>
            </a:xfrm>
            <a:prstGeom prst="line">
              <a:avLst/>
            </a:prstGeom>
            <a:noFill/>
            <a:ln w="12700" cap="rnd">
              <a:solidFill>
                <a:srgbClr val="FFFFFF"/>
              </a:solidFill>
              <a:prstDash val="sysDot"/>
              <a:round/>
              <a:headEnd/>
              <a:tailEnd/>
            </a:ln>
          </p:spPr>
          <p:txBody>
            <a:bodyPr/>
            <a:lstStyle/>
            <a:p>
              <a:endParaRPr lang="zh-CN" altLang="en-US"/>
            </a:p>
          </p:txBody>
        </p:sp>
        <p:sp>
          <p:nvSpPr>
            <p:cNvPr id="23" name="Oval 7"/>
            <p:cNvSpPr>
              <a:spLocks noChangeArrowheads="1"/>
            </p:cNvSpPr>
            <p:nvPr/>
          </p:nvSpPr>
          <p:spPr bwMode="auto">
            <a:xfrm>
              <a:off x="1746" y="2163"/>
              <a:ext cx="172" cy="202"/>
            </a:xfrm>
            <a:prstGeom prst="ellipse">
              <a:avLst/>
            </a:prstGeom>
            <a:gradFill rotWithShape="1">
              <a:gsLst>
                <a:gs pos="0">
                  <a:srgbClr val="00B000"/>
                </a:gs>
                <a:gs pos="100000">
                  <a:srgbClr val="007500"/>
                </a:gs>
              </a:gsLst>
              <a:path path="shape">
                <a:fillToRect l="50000" t="50000" r="50000" b="50000"/>
              </a:path>
            </a:gradFill>
            <a:ln w="19050">
              <a:solidFill>
                <a:srgbClr val="FFFFFF"/>
              </a:solidFill>
              <a:round/>
              <a:headEnd/>
              <a:tailEnd/>
            </a:ln>
          </p:spPr>
          <p:txBody>
            <a:bodyPr wrap="none" anchor="ctr"/>
            <a:lstStyle/>
            <a:p>
              <a:pPr eaLnBrk="1" hangingPunct="1"/>
              <a:endParaRPr lang="zh-CN" altLang="zh-CN">
                <a:solidFill>
                  <a:schemeClr val="tx1"/>
                </a:solidFill>
                <a:latin typeface="Arial" pitchFamily="34" charset="0"/>
              </a:endParaRPr>
            </a:p>
          </p:txBody>
        </p:sp>
      </p:grpSp>
      <p:sp>
        <p:nvSpPr>
          <p:cNvPr id="8" name="Rectangle 15"/>
          <p:cNvSpPr>
            <a:spLocks noChangeArrowheads="1"/>
          </p:cNvSpPr>
          <p:nvPr/>
        </p:nvSpPr>
        <p:spPr bwMode="auto">
          <a:xfrm>
            <a:off x="3213100" y="2924944"/>
            <a:ext cx="5109091" cy="461665"/>
          </a:xfrm>
          <a:prstGeom prst="rect">
            <a:avLst/>
          </a:prstGeom>
          <a:noFill/>
          <a:ln w="9525">
            <a:noFill/>
            <a:miter lim="800000"/>
            <a:headEnd/>
            <a:tailEnd/>
          </a:ln>
        </p:spPr>
        <p:txBody>
          <a:bodyPr wrap="none">
            <a:spAutoFit/>
          </a:bodyPr>
          <a:lstStyle/>
          <a:p>
            <a:pPr>
              <a:spcBef>
                <a:spcPct val="20000"/>
              </a:spcBef>
            </a:pPr>
            <a:r>
              <a:rPr lang="zh-CN" altLang="zh-CN" sz="2400" dirty="0"/>
              <a:t>了解客户关系管理产生和发展的过程</a:t>
            </a:r>
            <a:endParaRPr lang="zh-CN" altLang="en-US" sz="2400" b="1" dirty="0">
              <a:solidFill>
                <a:schemeClr val="hlink"/>
              </a:solidFill>
            </a:endParaRPr>
          </a:p>
        </p:txBody>
      </p:sp>
      <p:sp>
        <p:nvSpPr>
          <p:cNvPr id="9" name="Rectangle 16"/>
          <p:cNvSpPr>
            <a:spLocks noChangeArrowheads="1"/>
          </p:cNvSpPr>
          <p:nvPr/>
        </p:nvSpPr>
        <p:spPr bwMode="auto">
          <a:xfrm>
            <a:off x="3122543" y="3861048"/>
            <a:ext cx="4185761" cy="461665"/>
          </a:xfrm>
          <a:prstGeom prst="rect">
            <a:avLst/>
          </a:prstGeom>
          <a:noFill/>
          <a:ln w="9525">
            <a:noFill/>
            <a:miter lim="800000"/>
            <a:headEnd/>
            <a:tailEnd/>
          </a:ln>
        </p:spPr>
        <p:txBody>
          <a:bodyPr wrap="none">
            <a:spAutoFit/>
          </a:bodyPr>
          <a:lstStyle/>
          <a:p>
            <a:pPr>
              <a:spcBef>
                <a:spcPct val="20000"/>
              </a:spcBef>
            </a:pPr>
            <a:r>
              <a:rPr lang="zh-CN" altLang="zh-CN" sz="2400" dirty="0"/>
              <a:t>掌握客户关系管理的本质特征</a:t>
            </a:r>
            <a:endParaRPr lang="zh-CN" altLang="en-US" sz="2400" b="1" dirty="0">
              <a:solidFill>
                <a:schemeClr val="hlink"/>
              </a:solidFill>
            </a:endParaRPr>
          </a:p>
        </p:txBody>
      </p:sp>
      <p:grpSp>
        <p:nvGrpSpPr>
          <p:cNvPr id="10" name="Group 34"/>
          <p:cNvGrpSpPr>
            <a:grpSpLocks/>
          </p:cNvGrpSpPr>
          <p:nvPr/>
        </p:nvGrpSpPr>
        <p:grpSpPr bwMode="auto">
          <a:xfrm>
            <a:off x="2771775" y="4869160"/>
            <a:ext cx="5472113" cy="320675"/>
            <a:chOff x="1746" y="3228"/>
            <a:chExt cx="3447" cy="202"/>
          </a:xfrm>
        </p:grpSpPr>
        <p:sp>
          <p:nvSpPr>
            <p:cNvPr id="18" name="Line 19"/>
            <p:cNvSpPr>
              <a:spLocks noChangeShapeType="1"/>
            </p:cNvSpPr>
            <p:nvPr/>
          </p:nvSpPr>
          <p:spPr bwMode="auto">
            <a:xfrm>
              <a:off x="1918" y="3329"/>
              <a:ext cx="3275" cy="10"/>
            </a:xfrm>
            <a:prstGeom prst="line">
              <a:avLst/>
            </a:prstGeom>
            <a:noFill/>
            <a:ln w="12700" cap="rnd">
              <a:solidFill>
                <a:srgbClr val="FFFFFF"/>
              </a:solidFill>
              <a:prstDash val="sysDot"/>
              <a:round/>
              <a:headEnd/>
              <a:tailEnd/>
            </a:ln>
          </p:spPr>
          <p:txBody>
            <a:bodyPr/>
            <a:lstStyle/>
            <a:p>
              <a:endParaRPr lang="zh-CN" altLang="en-US"/>
            </a:p>
          </p:txBody>
        </p:sp>
        <p:sp>
          <p:nvSpPr>
            <p:cNvPr id="19" name="Oval 20"/>
            <p:cNvSpPr>
              <a:spLocks noChangeArrowheads="1"/>
            </p:cNvSpPr>
            <p:nvPr/>
          </p:nvSpPr>
          <p:spPr bwMode="auto">
            <a:xfrm>
              <a:off x="1746" y="3228"/>
              <a:ext cx="172" cy="202"/>
            </a:xfrm>
            <a:prstGeom prst="ellipse">
              <a:avLst/>
            </a:prstGeom>
            <a:gradFill rotWithShape="1">
              <a:gsLst>
                <a:gs pos="0">
                  <a:srgbClr val="DCDC48"/>
                </a:gs>
                <a:gs pos="100000">
                  <a:srgbClr val="939330"/>
                </a:gs>
              </a:gsLst>
              <a:path path="shape">
                <a:fillToRect l="50000" t="50000" r="50000" b="50000"/>
              </a:path>
            </a:gradFill>
            <a:ln w="19050">
              <a:solidFill>
                <a:srgbClr val="FFFFFF"/>
              </a:solidFill>
              <a:round/>
              <a:headEnd/>
              <a:tailEnd/>
            </a:ln>
          </p:spPr>
          <p:txBody>
            <a:bodyPr wrap="none" anchor="ctr"/>
            <a:lstStyle/>
            <a:p>
              <a:pPr eaLnBrk="1" hangingPunct="1"/>
              <a:endParaRPr lang="zh-CN" altLang="zh-CN">
                <a:solidFill>
                  <a:schemeClr val="tx1"/>
                </a:solidFill>
                <a:latin typeface="Arial" pitchFamily="34" charset="0"/>
              </a:endParaRPr>
            </a:p>
          </p:txBody>
        </p:sp>
      </p:grpSp>
      <p:grpSp>
        <p:nvGrpSpPr>
          <p:cNvPr id="11" name="Group 33"/>
          <p:cNvGrpSpPr>
            <a:grpSpLocks/>
          </p:cNvGrpSpPr>
          <p:nvPr/>
        </p:nvGrpSpPr>
        <p:grpSpPr bwMode="auto">
          <a:xfrm>
            <a:off x="2771775" y="3933056"/>
            <a:ext cx="5472113" cy="320675"/>
            <a:chOff x="1755" y="2756"/>
            <a:chExt cx="3447" cy="202"/>
          </a:xfrm>
        </p:grpSpPr>
        <p:sp>
          <p:nvSpPr>
            <p:cNvPr id="16" name="Line 31"/>
            <p:cNvSpPr>
              <a:spLocks noChangeShapeType="1"/>
            </p:cNvSpPr>
            <p:nvPr/>
          </p:nvSpPr>
          <p:spPr bwMode="auto">
            <a:xfrm flipV="1">
              <a:off x="1927" y="2840"/>
              <a:ext cx="3275" cy="17"/>
            </a:xfrm>
            <a:prstGeom prst="line">
              <a:avLst/>
            </a:prstGeom>
            <a:noFill/>
            <a:ln w="12700" cap="rnd">
              <a:solidFill>
                <a:srgbClr val="FFFFFF"/>
              </a:solidFill>
              <a:prstDash val="sysDot"/>
              <a:round/>
              <a:headEnd/>
              <a:tailEnd/>
            </a:ln>
          </p:spPr>
          <p:txBody>
            <a:bodyPr/>
            <a:lstStyle/>
            <a:p>
              <a:endParaRPr lang="zh-CN" altLang="en-US"/>
            </a:p>
          </p:txBody>
        </p:sp>
        <p:sp>
          <p:nvSpPr>
            <p:cNvPr id="17" name="Oval 32"/>
            <p:cNvSpPr>
              <a:spLocks noChangeArrowheads="1"/>
            </p:cNvSpPr>
            <p:nvPr/>
          </p:nvSpPr>
          <p:spPr bwMode="auto">
            <a:xfrm>
              <a:off x="1755" y="2756"/>
              <a:ext cx="172" cy="202"/>
            </a:xfrm>
            <a:prstGeom prst="ellipse">
              <a:avLst/>
            </a:prstGeom>
            <a:gradFill rotWithShape="1">
              <a:gsLst>
                <a:gs pos="0">
                  <a:srgbClr val="3366CC"/>
                </a:gs>
                <a:gs pos="100000">
                  <a:srgbClr val="224488"/>
                </a:gs>
              </a:gsLst>
              <a:path path="shape">
                <a:fillToRect l="50000" t="50000" r="50000" b="50000"/>
              </a:path>
            </a:gradFill>
            <a:ln w="19050">
              <a:solidFill>
                <a:srgbClr val="FFFFFF"/>
              </a:solidFill>
              <a:round/>
              <a:headEnd/>
              <a:tailEnd/>
            </a:ln>
          </p:spPr>
          <p:txBody>
            <a:bodyPr wrap="none" anchor="ctr"/>
            <a:lstStyle/>
            <a:p>
              <a:pPr eaLnBrk="1" hangingPunct="1"/>
              <a:endParaRPr lang="zh-CN" altLang="zh-CN">
                <a:solidFill>
                  <a:schemeClr val="tx1"/>
                </a:solidFill>
                <a:latin typeface="Arial" pitchFamily="34" charset="0"/>
              </a:endParaRPr>
            </a:p>
          </p:txBody>
        </p:sp>
      </p:grpSp>
      <p:sp>
        <p:nvSpPr>
          <p:cNvPr id="12" name="Text Box 37"/>
          <p:cNvSpPr txBox="1">
            <a:spLocks noChangeArrowheads="1"/>
          </p:cNvSpPr>
          <p:nvPr/>
        </p:nvSpPr>
        <p:spPr bwMode="auto">
          <a:xfrm>
            <a:off x="3348038" y="4797425"/>
            <a:ext cx="4679950" cy="442035"/>
          </a:xfrm>
          <a:prstGeom prst="rect">
            <a:avLst/>
          </a:prstGeom>
          <a:noFill/>
          <a:ln w="28575">
            <a:noFill/>
            <a:miter lim="800000"/>
            <a:headEnd/>
            <a:tailEnd/>
          </a:ln>
          <a:effectLst/>
        </p:spPr>
        <p:txBody>
          <a:bodyPr lIns="36000" tIns="36000" rIns="36000" bIns="36000">
            <a:spAutoFit/>
            <a:flatTx/>
          </a:bodyPr>
          <a:lstStyle/>
          <a:p>
            <a:pPr>
              <a:spcBef>
                <a:spcPct val="50000"/>
              </a:spcBef>
            </a:pPr>
            <a:r>
              <a:rPr lang="zh-CN" altLang="zh-CN" sz="2400" dirty="0"/>
              <a:t>理解如何培养客户的忠诚度</a:t>
            </a:r>
            <a:endParaRPr lang="zh-CN" altLang="en-US" sz="2400" b="1" dirty="0">
              <a:solidFill>
                <a:schemeClr val="hlink"/>
              </a:solidFill>
            </a:endParaRPr>
          </a:p>
        </p:txBody>
      </p:sp>
      <p:grpSp>
        <p:nvGrpSpPr>
          <p:cNvPr id="24" name="组合 23"/>
          <p:cNvGrpSpPr/>
          <p:nvPr/>
        </p:nvGrpSpPr>
        <p:grpSpPr>
          <a:xfrm>
            <a:off x="1092721" y="1916832"/>
            <a:ext cx="2543175" cy="3816350"/>
            <a:chOff x="1165225" y="2060575"/>
            <a:chExt cx="2543175" cy="3816350"/>
          </a:xfrm>
        </p:grpSpPr>
        <p:pic>
          <p:nvPicPr>
            <p:cNvPr id="14" name="Picture 49" descr="arrow_metal01"/>
            <p:cNvPicPr>
              <a:picLocks noChangeAspect="1" noChangeArrowheads="1"/>
            </p:cNvPicPr>
            <p:nvPr/>
          </p:nvPicPr>
          <p:blipFill>
            <a:blip r:embed="rId2" cstate="print">
              <a:lum contrast="6000"/>
            </a:blip>
            <a:srcRect/>
            <a:stretch>
              <a:fillRect/>
            </a:stretch>
          </p:blipFill>
          <p:spPr bwMode="auto">
            <a:xfrm>
              <a:off x="1165225" y="2060575"/>
              <a:ext cx="2543175" cy="3816350"/>
            </a:xfrm>
            <a:prstGeom prst="rect">
              <a:avLst/>
            </a:prstGeom>
            <a:noFill/>
          </p:spPr>
        </p:pic>
        <p:sp>
          <p:nvSpPr>
            <p:cNvPr id="15" name="Text Box 40"/>
            <p:cNvSpPr txBox="1">
              <a:spLocks noChangeArrowheads="1"/>
            </p:cNvSpPr>
            <p:nvPr/>
          </p:nvSpPr>
          <p:spPr bwMode="auto">
            <a:xfrm>
              <a:off x="1597025" y="2997200"/>
              <a:ext cx="431800" cy="2042473"/>
            </a:xfrm>
            <a:prstGeom prst="rect">
              <a:avLst/>
            </a:prstGeom>
            <a:noFill/>
            <a:ln w="28575">
              <a:noFill/>
              <a:miter lim="800000"/>
              <a:headEnd/>
              <a:tailEnd/>
            </a:ln>
            <a:effectLst/>
          </p:spPr>
          <p:txBody>
            <a:bodyPr lIns="36000" tIns="36000" rIns="36000" bIns="36000">
              <a:spAutoFit/>
              <a:flatTx/>
            </a:bodyPr>
            <a:lstStyle/>
            <a:p>
              <a:pPr>
                <a:spcBef>
                  <a:spcPct val="50000"/>
                </a:spcBef>
              </a:pPr>
              <a:r>
                <a:rPr lang="zh-CN" altLang="en-US" sz="3200" b="1" dirty="0"/>
                <a:t>学习目标</a:t>
              </a:r>
            </a:p>
          </p:txBody>
        </p:sp>
      </p:grpSp>
    </p:spTree>
  </p:cSld>
  <p:clrMapOvr>
    <a:masterClrMapping/>
  </p:clrMapOvr>
  <p:transition spd="slow">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b="1" dirty="0" smtClean="0"/>
              <a:t>（二）</a:t>
            </a:r>
            <a:r>
              <a:rPr lang="en-US" altLang="zh-CN" sz="2800" b="1" dirty="0" smtClean="0"/>
              <a:t>CRM</a:t>
            </a:r>
            <a:r>
              <a:rPr lang="zh-CN" altLang="zh-CN" sz="2800" b="1" dirty="0" smtClean="0"/>
              <a:t>的“铁三角”内涵</a:t>
            </a:r>
            <a:endParaRPr lang="zh-CN" altLang="zh-CN" sz="2800" dirty="0" smtClean="0"/>
          </a:p>
          <a:p>
            <a:pPr>
              <a:buNone/>
            </a:pPr>
            <a:endParaRPr lang="zh-CN" altLang="en-US" dirty="0"/>
          </a:p>
        </p:txBody>
      </p:sp>
      <p:sp>
        <p:nvSpPr>
          <p:cNvPr id="4" name="标题 3"/>
          <p:cNvSpPr>
            <a:spLocks noGrp="1"/>
          </p:cNvSpPr>
          <p:nvPr>
            <p:ph type="title"/>
          </p:nvPr>
        </p:nvSpPr>
        <p:spPr>
          <a:xfrm>
            <a:off x="539552" y="1141437"/>
            <a:ext cx="8064896" cy="487363"/>
          </a:xfrm>
        </p:spPr>
        <p:txBody>
          <a:bodyPr/>
          <a:lstStyle/>
          <a:p>
            <a:r>
              <a:rPr lang="zh-CN" altLang="zh-CN" sz="4000" dirty="0" smtClean="0"/>
              <a:t>第二节 客户关系管理的内涵与意义</a:t>
            </a:r>
            <a:r>
              <a:rPr lang="zh-CN" altLang="zh-CN" dirty="0" smtClean="0"/>
              <a:t/>
            </a:r>
            <a:br>
              <a:rPr lang="zh-CN" altLang="zh-CN" dirty="0" smtClean="0"/>
            </a:br>
            <a:endParaRPr lang="zh-CN" altLang="en-US" dirty="0"/>
          </a:p>
        </p:txBody>
      </p:sp>
      <p:grpSp>
        <p:nvGrpSpPr>
          <p:cNvPr id="10" name="组合 9"/>
          <p:cNvGrpSpPr/>
          <p:nvPr/>
        </p:nvGrpSpPr>
        <p:grpSpPr>
          <a:xfrm>
            <a:off x="1403648" y="2564904"/>
            <a:ext cx="4248472" cy="3486001"/>
            <a:chOff x="1403648" y="2564904"/>
            <a:chExt cx="4248472" cy="3486001"/>
          </a:xfrm>
        </p:grpSpPr>
        <p:sp>
          <p:nvSpPr>
            <p:cNvPr id="5" name="等腰三角形 4"/>
            <p:cNvSpPr/>
            <p:nvPr/>
          </p:nvSpPr>
          <p:spPr bwMode="auto">
            <a:xfrm>
              <a:off x="1835696" y="2564904"/>
              <a:ext cx="3456384" cy="2880320"/>
            </a:xfrm>
            <a:prstGeom prst="triangle">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ndParaRPr>
            </a:p>
          </p:txBody>
        </p:sp>
        <p:sp>
          <p:nvSpPr>
            <p:cNvPr id="6" name="TextBox 5"/>
            <p:cNvSpPr txBox="1"/>
            <p:nvPr/>
          </p:nvSpPr>
          <p:spPr>
            <a:xfrm>
              <a:off x="1403648" y="3501008"/>
              <a:ext cx="1296144" cy="461665"/>
            </a:xfrm>
            <a:prstGeom prst="rect">
              <a:avLst/>
            </a:prstGeom>
            <a:noFill/>
          </p:spPr>
          <p:txBody>
            <a:bodyPr wrap="square" rtlCol="0">
              <a:spAutoFit/>
            </a:bodyPr>
            <a:lstStyle/>
            <a:p>
              <a:r>
                <a:rPr lang="en-US" altLang="zh-CN" sz="2400" dirty="0" smtClean="0">
                  <a:latin typeface="+mn-ea"/>
                </a:rPr>
                <a:t>CRM</a:t>
              </a:r>
              <a:r>
                <a:rPr lang="zh-CN" altLang="en-US" sz="2400" dirty="0" smtClean="0">
                  <a:latin typeface="+mn-ea"/>
                </a:rPr>
                <a:t>技术</a:t>
              </a:r>
              <a:endParaRPr lang="zh-CN" altLang="en-US" sz="2400" dirty="0">
                <a:latin typeface="+mn-ea"/>
              </a:endParaRPr>
            </a:p>
          </p:txBody>
        </p:sp>
        <p:sp>
          <p:nvSpPr>
            <p:cNvPr id="8" name="TextBox 7"/>
            <p:cNvSpPr txBox="1"/>
            <p:nvPr/>
          </p:nvSpPr>
          <p:spPr>
            <a:xfrm>
              <a:off x="4283968" y="3471391"/>
              <a:ext cx="1368152" cy="461665"/>
            </a:xfrm>
            <a:prstGeom prst="rect">
              <a:avLst/>
            </a:prstGeom>
            <a:noFill/>
          </p:spPr>
          <p:txBody>
            <a:bodyPr wrap="square" rtlCol="0">
              <a:spAutoFit/>
            </a:bodyPr>
            <a:lstStyle/>
            <a:p>
              <a:r>
                <a:rPr lang="en-US" altLang="zh-CN" sz="2400" dirty="0" smtClean="0">
                  <a:latin typeface="+mn-ea"/>
                </a:rPr>
                <a:t>CRM</a:t>
              </a:r>
              <a:r>
                <a:rPr lang="zh-CN" altLang="en-US" sz="2400" dirty="0" smtClean="0">
                  <a:latin typeface="+mn-ea"/>
                </a:rPr>
                <a:t>理念</a:t>
              </a:r>
              <a:endParaRPr lang="zh-CN" altLang="en-US" sz="2400" dirty="0">
                <a:latin typeface="+mn-ea"/>
              </a:endParaRPr>
            </a:p>
          </p:txBody>
        </p:sp>
        <p:sp>
          <p:nvSpPr>
            <p:cNvPr id="9" name="TextBox 8"/>
            <p:cNvSpPr txBox="1"/>
            <p:nvPr/>
          </p:nvSpPr>
          <p:spPr>
            <a:xfrm>
              <a:off x="2627784" y="5589240"/>
              <a:ext cx="1440160" cy="461665"/>
            </a:xfrm>
            <a:prstGeom prst="rect">
              <a:avLst/>
            </a:prstGeom>
            <a:noFill/>
          </p:spPr>
          <p:txBody>
            <a:bodyPr wrap="square" rtlCol="0">
              <a:spAutoFit/>
            </a:bodyPr>
            <a:lstStyle/>
            <a:p>
              <a:r>
                <a:rPr lang="en-US" altLang="zh-CN" sz="2400" dirty="0" smtClean="0">
                  <a:latin typeface="+mn-ea"/>
                </a:rPr>
                <a:t>CRM</a:t>
              </a:r>
              <a:r>
                <a:rPr lang="zh-CN" altLang="en-US" sz="2400" dirty="0" smtClean="0">
                  <a:latin typeface="+mn-ea"/>
                </a:rPr>
                <a:t>实施</a:t>
              </a:r>
              <a:endParaRPr lang="zh-CN" altLang="en-US" sz="2400" dirty="0">
                <a:latin typeface="+mn-ea"/>
              </a:endParaRPr>
            </a:p>
          </p:txBody>
        </p:sp>
      </p:grpSp>
    </p:spTree>
  </p:cSld>
  <p:clrMapOvr>
    <a:masterClrMapping/>
  </p:clrMapOvr>
  <p:transition spd="slow">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b="1" dirty="0" smtClean="0"/>
              <a:t>三、</a:t>
            </a:r>
            <a:r>
              <a:rPr lang="en-US" altLang="zh-CN" sz="2800" b="1" dirty="0" smtClean="0"/>
              <a:t>CRM</a:t>
            </a:r>
            <a:r>
              <a:rPr lang="zh-CN" altLang="zh-CN" sz="2800" b="1" dirty="0" smtClean="0"/>
              <a:t>的定义</a:t>
            </a:r>
            <a:endParaRPr lang="zh-CN" altLang="zh-CN" sz="2800" dirty="0" smtClean="0"/>
          </a:p>
          <a:p>
            <a:pPr>
              <a:buNone/>
            </a:pPr>
            <a:endParaRPr lang="zh-CN" altLang="en-US" dirty="0"/>
          </a:p>
        </p:txBody>
      </p:sp>
      <p:grpSp>
        <p:nvGrpSpPr>
          <p:cNvPr id="17" name="组合 16"/>
          <p:cNvGrpSpPr/>
          <p:nvPr/>
        </p:nvGrpSpPr>
        <p:grpSpPr>
          <a:xfrm>
            <a:off x="683568" y="2204864"/>
            <a:ext cx="7920880" cy="4392488"/>
            <a:chOff x="683568" y="2204864"/>
            <a:chExt cx="7920880" cy="4392488"/>
          </a:xfrm>
        </p:grpSpPr>
        <p:grpSp>
          <p:nvGrpSpPr>
            <p:cNvPr id="4" name="Group 4"/>
            <p:cNvGrpSpPr>
              <a:grpSpLocks/>
            </p:cNvGrpSpPr>
            <p:nvPr/>
          </p:nvGrpSpPr>
          <p:grpSpPr bwMode="auto">
            <a:xfrm>
              <a:off x="683568" y="2786063"/>
              <a:ext cx="3714750" cy="928687"/>
              <a:chOff x="1920" y="990"/>
              <a:chExt cx="1920" cy="437"/>
            </a:xfrm>
          </p:grpSpPr>
          <p:sp>
            <p:nvSpPr>
              <p:cNvPr id="5" name="AutoShape 13"/>
              <p:cNvSpPr>
                <a:spLocks noChangeArrowheads="1"/>
              </p:cNvSpPr>
              <p:nvPr/>
            </p:nvSpPr>
            <p:spPr bwMode="gray">
              <a:xfrm>
                <a:off x="1920" y="990"/>
                <a:ext cx="1920" cy="437"/>
              </a:xfrm>
              <a:prstGeom prst="can">
                <a:avLst>
                  <a:gd name="adj" fmla="val 32032"/>
                </a:avLst>
              </a:prstGeom>
              <a:gradFill rotWithShape="1">
                <a:gsLst>
                  <a:gs pos="0">
                    <a:srgbClr val="005E76"/>
                  </a:gs>
                  <a:gs pos="50000">
                    <a:srgbClr val="00CCFF"/>
                  </a:gs>
                  <a:gs pos="100000">
                    <a:srgbClr val="005E76"/>
                  </a:gs>
                </a:gsLst>
                <a:lin ang="0" scaled="1"/>
              </a:gradFill>
              <a:ln w="9525">
                <a:noFill/>
                <a:round/>
                <a:headEnd/>
                <a:tailEnd/>
              </a:ln>
            </p:spPr>
            <p:txBody>
              <a:bodyPr wrap="none" anchor="ctr"/>
              <a:lstStyle/>
              <a:p>
                <a:endParaRPr lang="zh-CN" altLang="en-US">
                  <a:ea typeface="宋体" pitchFamily="2" charset="-122"/>
                </a:endParaRPr>
              </a:p>
            </p:txBody>
          </p:sp>
          <p:sp>
            <p:nvSpPr>
              <p:cNvPr id="6" name="Text Box 14"/>
              <p:cNvSpPr txBox="1">
                <a:spLocks noChangeArrowheads="1"/>
              </p:cNvSpPr>
              <p:nvPr/>
            </p:nvSpPr>
            <p:spPr bwMode="gray">
              <a:xfrm>
                <a:off x="2385" y="1158"/>
                <a:ext cx="1023" cy="188"/>
              </a:xfrm>
              <a:prstGeom prst="rect">
                <a:avLst/>
              </a:prstGeom>
              <a:noFill/>
              <a:ln w="9525">
                <a:noFill/>
                <a:miter lim="800000"/>
                <a:headEnd/>
                <a:tailEnd/>
              </a:ln>
              <a:effectLst>
                <a:outerShdw dist="45791" dir="2021404" algn="ctr" rotWithShape="0">
                  <a:schemeClr val="bg2">
                    <a:alpha val="50000"/>
                  </a:schemeClr>
                </a:outerShdw>
              </a:effectLst>
            </p:spPr>
            <p:txBody>
              <a:bodyPr wrap="none">
                <a:spAutoFit/>
              </a:bodyPr>
              <a:lstStyle/>
              <a:p>
                <a:pPr algn="ctr"/>
                <a:r>
                  <a:rPr lang="en-US" altLang="zh-CN" sz="2000" b="1" dirty="0" smtClean="0"/>
                  <a:t>CRM</a:t>
                </a:r>
                <a:r>
                  <a:rPr lang="zh-CN" altLang="zh-CN" sz="2000" b="1" dirty="0" smtClean="0"/>
                  <a:t>是一种战略</a:t>
                </a:r>
                <a:endParaRPr lang="zh-CN" altLang="en-US" sz="2000" dirty="0">
                  <a:ea typeface="宋体" pitchFamily="2" charset="-122"/>
                </a:endParaRPr>
              </a:p>
            </p:txBody>
          </p:sp>
        </p:grpSp>
        <p:grpSp>
          <p:nvGrpSpPr>
            <p:cNvPr id="15" name="组合 14"/>
            <p:cNvGrpSpPr/>
            <p:nvPr/>
          </p:nvGrpSpPr>
          <p:grpSpPr>
            <a:xfrm>
              <a:off x="683568" y="3929063"/>
              <a:ext cx="3786188" cy="928687"/>
              <a:chOff x="1285875" y="3929063"/>
              <a:chExt cx="3786188" cy="928687"/>
            </a:xfrm>
          </p:grpSpPr>
          <p:sp>
            <p:nvSpPr>
              <p:cNvPr id="8" name="AutoShape 11"/>
              <p:cNvSpPr>
                <a:spLocks noChangeArrowheads="1"/>
              </p:cNvSpPr>
              <p:nvPr/>
            </p:nvSpPr>
            <p:spPr bwMode="gray">
              <a:xfrm>
                <a:off x="1285875" y="3929063"/>
                <a:ext cx="3786188" cy="928687"/>
              </a:xfrm>
              <a:prstGeom prst="can">
                <a:avLst>
                  <a:gd name="adj" fmla="val 32032"/>
                </a:avLst>
              </a:prstGeom>
              <a:gradFill rotWithShape="1">
                <a:gsLst>
                  <a:gs pos="0">
                    <a:srgbClr val="1F571E"/>
                  </a:gs>
                  <a:gs pos="50000">
                    <a:srgbClr val="44BD41"/>
                  </a:gs>
                  <a:gs pos="100000">
                    <a:srgbClr val="1F571E"/>
                  </a:gs>
                </a:gsLst>
                <a:lin ang="0" scaled="1"/>
              </a:gradFill>
              <a:ln w="9525">
                <a:noFill/>
                <a:round/>
                <a:headEnd/>
                <a:tailEnd/>
              </a:ln>
            </p:spPr>
            <p:txBody>
              <a:bodyPr wrap="none" anchor="ctr"/>
              <a:lstStyle/>
              <a:p>
                <a:endParaRPr lang="zh-CN" altLang="en-US">
                  <a:ea typeface="宋体" pitchFamily="2" charset="-122"/>
                </a:endParaRPr>
              </a:p>
            </p:txBody>
          </p:sp>
          <p:sp>
            <p:nvSpPr>
              <p:cNvPr id="9" name="Text Box 12"/>
              <p:cNvSpPr txBox="1">
                <a:spLocks noChangeArrowheads="1"/>
              </p:cNvSpPr>
              <p:nvPr/>
            </p:nvSpPr>
            <p:spPr bwMode="gray">
              <a:xfrm>
                <a:off x="1547664" y="4293096"/>
                <a:ext cx="3012363" cy="400110"/>
              </a:xfrm>
              <a:prstGeom prst="rect">
                <a:avLst/>
              </a:prstGeom>
              <a:noFill/>
              <a:ln w="9525">
                <a:noFill/>
                <a:miter lim="800000"/>
                <a:headEnd/>
                <a:tailEnd/>
              </a:ln>
              <a:effectLst>
                <a:outerShdw dist="45791" dir="2021404" algn="ctr" rotWithShape="0">
                  <a:schemeClr val="bg2">
                    <a:alpha val="50000"/>
                  </a:schemeClr>
                </a:outerShdw>
              </a:effectLst>
            </p:spPr>
            <p:txBody>
              <a:bodyPr wrap="none">
                <a:spAutoFit/>
              </a:bodyPr>
              <a:lstStyle/>
              <a:p>
                <a:r>
                  <a:rPr lang="en-US" altLang="zh-CN" sz="2000" b="1" dirty="0" smtClean="0"/>
                  <a:t>CRM</a:t>
                </a:r>
                <a:r>
                  <a:rPr lang="zh-CN" altLang="zh-CN" sz="2000" b="1" dirty="0" smtClean="0"/>
                  <a:t>是一种经营管理模式</a:t>
                </a:r>
                <a:endParaRPr lang="zh-CN" altLang="en-US" sz="2000" dirty="0">
                  <a:ea typeface="宋体" pitchFamily="2" charset="-122"/>
                </a:endParaRPr>
              </a:p>
            </p:txBody>
          </p:sp>
        </p:grpSp>
        <p:sp>
          <p:nvSpPr>
            <p:cNvPr id="10" name="AutoShape 6"/>
            <p:cNvSpPr>
              <a:spLocks noChangeArrowheads="1"/>
            </p:cNvSpPr>
            <p:nvPr/>
          </p:nvSpPr>
          <p:spPr bwMode="gray">
            <a:xfrm>
              <a:off x="755006" y="5072063"/>
              <a:ext cx="3643312" cy="857250"/>
            </a:xfrm>
            <a:prstGeom prst="can">
              <a:avLst>
                <a:gd name="adj" fmla="val 25000"/>
              </a:avLst>
            </a:prstGeom>
            <a:gradFill rotWithShape="1">
              <a:gsLst>
                <a:gs pos="0">
                  <a:srgbClr val="765E2F"/>
                </a:gs>
                <a:gs pos="50000">
                  <a:srgbClr val="FFCC66"/>
                </a:gs>
                <a:gs pos="100000">
                  <a:srgbClr val="765E2F"/>
                </a:gs>
              </a:gsLst>
              <a:lin ang="0" scaled="1"/>
            </a:gradFill>
            <a:ln w="9525">
              <a:noFill/>
              <a:round/>
              <a:headEnd/>
              <a:tailEnd/>
            </a:ln>
          </p:spPr>
          <p:txBody>
            <a:bodyPr wrap="none" anchor="ctr"/>
            <a:lstStyle/>
            <a:p>
              <a:endParaRPr lang="zh-CN" altLang="en-US">
                <a:ea typeface="宋体" pitchFamily="2" charset="-122"/>
              </a:endParaRPr>
            </a:p>
          </p:txBody>
        </p:sp>
        <p:sp>
          <p:nvSpPr>
            <p:cNvPr id="11" name="Rectangle 7"/>
            <p:cNvSpPr>
              <a:spLocks noChangeArrowheads="1"/>
            </p:cNvSpPr>
            <p:nvPr/>
          </p:nvSpPr>
          <p:spPr bwMode="auto">
            <a:xfrm>
              <a:off x="729333" y="5229200"/>
              <a:ext cx="3672408" cy="707886"/>
            </a:xfrm>
            <a:prstGeom prst="rect">
              <a:avLst/>
            </a:prstGeom>
            <a:noFill/>
            <a:ln w="9525">
              <a:noFill/>
              <a:miter lim="800000"/>
              <a:headEnd/>
              <a:tailEnd/>
            </a:ln>
          </p:spPr>
          <p:txBody>
            <a:bodyPr wrap="square">
              <a:spAutoFit/>
            </a:bodyPr>
            <a:lstStyle/>
            <a:p>
              <a:pPr algn="ctr"/>
              <a:r>
                <a:rPr lang="en-US" altLang="zh-CN" sz="2000" b="1" dirty="0" smtClean="0"/>
                <a:t>CRM</a:t>
              </a:r>
              <a:r>
                <a:rPr lang="zh-CN" altLang="zh-CN" sz="2000" b="1" dirty="0" smtClean="0"/>
                <a:t>是一种应用系统、方法和手段的综合</a:t>
              </a:r>
              <a:endParaRPr lang="zh-CN" altLang="en-US" sz="2000" dirty="0">
                <a:ea typeface="宋体" pitchFamily="2" charset="-122"/>
              </a:endParaRPr>
            </a:p>
          </p:txBody>
        </p:sp>
        <p:sp>
          <p:nvSpPr>
            <p:cNvPr id="12" name="AutoShape 8"/>
            <p:cNvSpPr>
              <a:spLocks noChangeArrowheads="1"/>
            </p:cNvSpPr>
            <p:nvPr/>
          </p:nvSpPr>
          <p:spPr bwMode="gray">
            <a:xfrm>
              <a:off x="4684068" y="3214688"/>
              <a:ext cx="685800" cy="2057400"/>
            </a:xfrm>
            <a:prstGeom prst="rightArrow">
              <a:avLst>
                <a:gd name="adj1" fmla="val 61269"/>
                <a:gd name="adj2" fmla="val 54398"/>
              </a:avLst>
            </a:prstGeom>
            <a:gradFill rotWithShape="0">
              <a:gsLst>
                <a:gs pos="0">
                  <a:srgbClr val="006666">
                    <a:alpha val="10001"/>
                  </a:srgbClr>
                </a:gs>
                <a:gs pos="100000">
                  <a:srgbClr val="969696"/>
                </a:gs>
              </a:gsLst>
              <a:lin ang="0" scaled="1"/>
            </a:gradFill>
            <a:ln w="9525">
              <a:noFill/>
              <a:miter lim="800000"/>
              <a:headEnd/>
              <a:tailEnd/>
            </a:ln>
          </p:spPr>
          <p:txBody>
            <a:bodyPr wrap="none" anchor="ctr"/>
            <a:lstStyle/>
            <a:p>
              <a:endParaRPr lang="zh-CN" altLang="en-US">
                <a:ea typeface="宋体" pitchFamily="2" charset="-122"/>
              </a:endParaRPr>
            </a:p>
          </p:txBody>
        </p:sp>
        <p:sp>
          <p:nvSpPr>
            <p:cNvPr id="13" name="AutoShape 9"/>
            <p:cNvSpPr>
              <a:spLocks noChangeArrowheads="1"/>
            </p:cNvSpPr>
            <p:nvPr/>
          </p:nvSpPr>
          <p:spPr bwMode="auto">
            <a:xfrm>
              <a:off x="5398442" y="2204864"/>
              <a:ext cx="3133997" cy="4392488"/>
            </a:xfrm>
            <a:prstGeom prst="roundRect">
              <a:avLst>
                <a:gd name="adj" fmla="val 16667"/>
              </a:avLst>
            </a:prstGeom>
            <a:gradFill rotWithShape="1">
              <a:gsLst>
                <a:gs pos="0">
                  <a:srgbClr val="CCECFF"/>
                </a:gs>
                <a:gs pos="100000">
                  <a:srgbClr val="F4FBFF"/>
                </a:gs>
              </a:gsLst>
              <a:lin ang="5400000" scaled="1"/>
            </a:gradFill>
            <a:ln w="38100">
              <a:solidFill>
                <a:srgbClr val="FFFFFF"/>
              </a:solidFill>
              <a:round/>
              <a:headEnd/>
              <a:tailEnd/>
            </a:ln>
          </p:spPr>
          <p:txBody>
            <a:bodyPr wrap="none" anchor="ctr"/>
            <a:lstStyle/>
            <a:p>
              <a:endParaRPr lang="zh-CN" altLang="en-US">
                <a:latin typeface="Verdana" pitchFamily="34" charset="0"/>
                <a:ea typeface="宋体" pitchFamily="2" charset="-122"/>
              </a:endParaRPr>
            </a:p>
          </p:txBody>
        </p:sp>
        <p:sp>
          <p:nvSpPr>
            <p:cNvPr id="14" name="Rectangle 10"/>
            <p:cNvSpPr>
              <a:spLocks noChangeArrowheads="1"/>
            </p:cNvSpPr>
            <p:nvPr/>
          </p:nvSpPr>
          <p:spPr bwMode="auto">
            <a:xfrm>
              <a:off x="5472608" y="2348880"/>
              <a:ext cx="3131840" cy="4175889"/>
            </a:xfrm>
            <a:prstGeom prst="rect">
              <a:avLst/>
            </a:prstGeom>
            <a:noFill/>
            <a:ln w="9525">
              <a:noFill/>
              <a:miter lim="800000"/>
              <a:headEnd/>
              <a:tailEnd/>
            </a:ln>
          </p:spPr>
          <p:txBody>
            <a:bodyPr wrap="square">
              <a:spAutoFit/>
            </a:bodyPr>
            <a:lstStyle/>
            <a:p>
              <a:r>
                <a:rPr lang="zh-CN" altLang="zh-CN" sz="1600" dirty="0" smtClean="0"/>
                <a:t>客户关系管理（</a:t>
              </a:r>
              <a:r>
                <a:rPr lang="en-US" altLang="zh-CN" sz="1600" dirty="0" smtClean="0"/>
                <a:t>CRM</a:t>
              </a:r>
              <a:r>
                <a:rPr lang="zh-CN" altLang="zh-CN" sz="1600" dirty="0" smtClean="0"/>
                <a:t>）是企业以提高核心竞争力为直接目的，确立以客户为导向的发展战略，并在此基础上展开的包括评估、选择、开发、发展和保持客户关系的整个商业过程；它意味着企业经营以客户关系为重点，通过开展全面的客户研究，优化企业组织体系和业务流程，以提高客户满意度和忠诚度为目的，最终实现企业效率和效益的双重提高；在客户关系管理的过程中需要借助先进的信息技术、数字化硬件，以及优化管理方法，</a:t>
              </a:r>
              <a:r>
                <a:rPr lang="en-US" altLang="zh-CN" sz="1600" dirty="0" smtClean="0"/>
                <a:t>CRM</a:t>
              </a:r>
              <a:r>
                <a:rPr lang="zh-CN" altLang="zh-CN" sz="1600" dirty="0" smtClean="0"/>
                <a:t>概念同时也指这些设备、技术和方法的总和。</a:t>
              </a:r>
              <a:endParaRPr lang="zh-CN" altLang="en-US" sz="1600" dirty="0">
                <a:solidFill>
                  <a:srgbClr val="6F1D29"/>
                </a:solidFill>
                <a:latin typeface="楷体_GB2312" pitchFamily="49" charset="-122"/>
                <a:ea typeface="楷体_GB2312" pitchFamily="49" charset="-122"/>
              </a:endParaRPr>
            </a:p>
          </p:txBody>
        </p:sp>
      </p:grpSp>
      <p:sp>
        <p:nvSpPr>
          <p:cNvPr id="16" name="标题 3"/>
          <p:cNvSpPr>
            <a:spLocks noGrp="1"/>
          </p:cNvSpPr>
          <p:nvPr>
            <p:ph type="title"/>
          </p:nvPr>
        </p:nvSpPr>
        <p:spPr>
          <a:xfrm>
            <a:off x="539552" y="1141437"/>
            <a:ext cx="8064896" cy="487363"/>
          </a:xfrm>
        </p:spPr>
        <p:txBody>
          <a:bodyPr/>
          <a:lstStyle/>
          <a:p>
            <a:r>
              <a:rPr lang="zh-CN" altLang="zh-CN" sz="4000" dirty="0" smtClean="0"/>
              <a:t>第二节 客户关系管理的内涵与意义</a:t>
            </a:r>
            <a:r>
              <a:rPr lang="zh-CN" altLang="zh-CN" dirty="0" smtClean="0"/>
              <a:t/>
            </a:r>
            <a:br>
              <a:rPr lang="zh-CN" altLang="zh-CN" dirty="0" smtClean="0"/>
            </a:br>
            <a:endParaRPr lang="zh-CN" altLang="en-US" dirty="0"/>
          </a:p>
        </p:txBody>
      </p:sp>
    </p:spTree>
  </p:cSld>
  <p:clrMapOvr>
    <a:masterClrMapping/>
  </p:clrMapOvr>
  <p:transition spd="slow">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628800"/>
            <a:ext cx="8267700" cy="4695800"/>
          </a:xfrm>
        </p:spPr>
        <p:txBody>
          <a:bodyPr/>
          <a:lstStyle/>
          <a:p>
            <a:pPr>
              <a:buNone/>
            </a:pPr>
            <a:r>
              <a:rPr lang="zh-CN" altLang="zh-CN" sz="2800" b="1" dirty="0" smtClean="0">
                <a:latin typeface="+mj-ea"/>
                <a:ea typeface="+mj-ea"/>
              </a:rPr>
              <a:t>四、实现</a:t>
            </a:r>
            <a:r>
              <a:rPr lang="en-US" altLang="zh-CN" sz="2800" b="1" dirty="0" smtClean="0">
                <a:latin typeface="+mj-ea"/>
                <a:ea typeface="+mj-ea"/>
              </a:rPr>
              <a:t>CRM</a:t>
            </a:r>
            <a:r>
              <a:rPr lang="zh-CN" altLang="zh-CN" sz="2800" b="1" dirty="0" smtClean="0">
                <a:latin typeface="+mj-ea"/>
                <a:ea typeface="+mj-ea"/>
              </a:rPr>
              <a:t>成功的关键因素</a:t>
            </a:r>
            <a:endParaRPr lang="zh-CN" altLang="en-US" sz="2800" dirty="0">
              <a:latin typeface="+mj-ea"/>
              <a:ea typeface="+mj-ea"/>
            </a:endParaRPr>
          </a:p>
        </p:txBody>
      </p:sp>
      <p:sp>
        <p:nvSpPr>
          <p:cNvPr id="58" name="Rectangle 24"/>
          <p:cNvSpPr>
            <a:spLocks noChangeArrowheads="1"/>
          </p:cNvSpPr>
          <p:nvPr/>
        </p:nvSpPr>
        <p:spPr bwMode="auto">
          <a:xfrm>
            <a:off x="3571875" y="3429000"/>
            <a:ext cx="5362575" cy="461665"/>
          </a:xfrm>
          <a:prstGeom prst="rect">
            <a:avLst/>
          </a:prstGeom>
          <a:noFill/>
          <a:ln w="9525">
            <a:noFill/>
            <a:miter lim="800000"/>
            <a:headEnd/>
            <a:tailEnd/>
          </a:ln>
        </p:spPr>
        <p:txBody>
          <a:bodyPr>
            <a:spAutoFit/>
          </a:bodyPr>
          <a:lstStyle/>
          <a:p>
            <a:pPr eaLnBrk="0" hangingPunct="0"/>
            <a:r>
              <a:rPr lang="zh-CN" altLang="zh-CN" sz="2400" b="1" dirty="0" smtClean="0"/>
              <a:t>技术的灵活运用</a:t>
            </a:r>
            <a:endParaRPr lang="zh-CN" altLang="en-US" dirty="0"/>
          </a:p>
        </p:txBody>
      </p:sp>
      <p:grpSp>
        <p:nvGrpSpPr>
          <p:cNvPr id="63" name="组合 62"/>
          <p:cNvGrpSpPr/>
          <p:nvPr/>
        </p:nvGrpSpPr>
        <p:grpSpPr>
          <a:xfrm>
            <a:off x="0" y="2102941"/>
            <a:ext cx="7956376" cy="4782443"/>
            <a:chOff x="0" y="2102941"/>
            <a:chExt cx="7956376" cy="4782443"/>
          </a:xfrm>
        </p:grpSpPr>
        <p:sp>
          <p:nvSpPr>
            <p:cNvPr id="31" name="AutoShape 3"/>
            <p:cNvSpPr>
              <a:spLocks/>
            </p:cNvSpPr>
            <p:nvPr/>
          </p:nvSpPr>
          <p:spPr bwMode="gray">
            <a:xfrm>
              <a:off x="11113" y="4292600"/>
              <a:ext cx="2568575" cy="25654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5AB14B">
                <a:alpha val="0"/>
              </a:srgbClr>
            </a:solidFill>
            <a:ln w="9525">
              <a:solidFill>
                <a:srgbClr val="5AB14B"/>
              </a:solidFill>
              <a:round/>
              <a:headEnd/>
              <a:tailEnd/>
            </a:ln>
          </p:spPr>
          <p:txBody>
            <a:bodyPr wrap="none" anchor="ctr"/>
            <a:lstStyle/>
            <a:p>
              <a:pPr algn="ctr" eaLnBrk="0" hangingPunct="0"/>
              <a:endParaRPr lang="zh-CN" altLang="en-US"/>
            </a:p>
          </p:txBody>
        </p:sp>
        <p:sp>
          <p:nvSpPr>
            <p:cNvPr id="32" name="Line 4"/>
            <p:cNvSpPr>
              <a:spLocks noChangeShapeType="1"/>
            </p:cNvSpPr>
            <p:nvPr/>
          </p:nvSpPr>
          <p:spPr bwMode="gray">
            <a:xfrm flipH="1">
              <a:off x="0" y="6400800"/>
              <a:ext cx="2819400" cy="228600"/>
            </a:xfrm>
            <a:prstGeom prst="line">
              <a:avLst/>
            </a:prstGeom>
            <a:noFill/>
            <a:ln w="9525">
              <a:solidFill>
                <a:srgbClr val="5AB14B">
                  <a:alpha val="39999"/>
                </a:srgbClr>
              </a:solidFill>
              <a:round/>
              <a:headEnd/>
              <a:tailEnd/>
            </a:ln>
          </p:spPr>
          <p:txBody>
            <a:bodyPr/>
            <a:lstStyle/>
            <a:p>
              <a:endParaRPr lang="zh-CN" altLang="en-US"/>
            </a:p>
          </p:txBody>
        </p:sp>
        <p:sp>
          <p:nvSpPr>
            <p:cNvPr id="33" name="Line 5"/>
            <p:cNvSpPr>
              <a:spLocks noChangeShapeType="1"/>
            </p:cNvSpPr>
            <p:nvPr/>
          </p:nvSpPr>
          <p:spPr bwMode="gray">
            <a:xfrm flipH="1">
              <a:off x="0" y="5214938"/>
              <a:ext cx="3429000" cy="1414462"/>
            </a:xfrm>
            <a:prstGeom prst="line">
              <a:avLst/>
            </a:prstGeom>
            <a:noFill/>
            <a:ln w="9525">
              <a:solidFill>
                <a:srgbClr val="5AB14B">
                  <a:alpha val="39999"/>
                </a:srgbClr>
              </a:solidFill>
              <a:round/>
              <a:headEnd/>
              <a:tailEnd/>
            </a:ln>
          </p:spPr>
          <p:txBody>
            <a:bodyPr/>
            <a:lstStyle/>
            <a:p>
              <a:endParaRPr lang="zh-CN" altLang="en-US"/>
            </a:p>
          </p:txBody>
        </p:sp>
        <p:sp>
          <p:nvSpPr>
            <p:cNvPr id="34" name="Line 6"/>
            <p:cNvSpPr>
              <a:spLocks noChangeShapeType="1"/>
            </p:cNvSpPr>
            <p:nvPr/>
          </p:nvSpPr>
          <p:spPr bwMode="black">
            <a:xfrm flipH="1">
              <a:off x="0" y="2499122"/>
              <a:ext cx="1866900" cy="4386262"/>
            </a:xfrm>
            <a:prstGeom prst="line">
              <a:avLst/>
            </a:prstGeom>
            <a:noFill/>
            <a:ln w="19050">
              <a:solidFill>
                <a:srgbClr val="5AB14B">
                  <a:alpha val="59999"/>
                </a:srgbClr>
              </a:solidFill>
              <a:round/>
              <a:headEnd/>
              <a:tailEnd/>
            </a:ln>
          </p:spPr>
          <p:txBody>
            <a:bodyPr/>
            <a:lstStyle/>
            <a:p>
              <a:endParaRPr lang="zh-CN" altLang="en-US"/>
            </a:p>
          </p:txBody>
        </p:sp>
        <p:sp>
          <p:nvSpPr>
            <p:cNvPr id="35" name="Line 7"/>
            <p:cNvSpPr>
              <a:spLocks noChangeShapeType="1"/>
            </p:cNvSpPr>
            <p:nvPr/>
          </p:nvSpPr>
          <p:spPr bwMode="black">
            <a:xfrm flipH="1">
              <a:off x="395536" y="3178200"/>
              <a:ext cx="2309812" cy="3059112"/>
            </a:xfrm>
            <a:prstGeom prst="line">
              <a:avLst/>
            </a:prstGeom>
            <a:noFill/>
            <a:ln w="19050">
              <a:solidFill>
                <a:srgbClr val="5AB14B">
                  <a:alpha val="59999"/>
                </a:srgbClr>
              </a:solidFill>
              <a:round/>
              <a:headEnd/>
              <a:tailEnd/>
            </a:ln>
          </p:spPr>
          <p:txBody>
            <a:bodyPr/>
            <a:lstStyle/>
            <a:p>
              <a:endParaRPr lang="zh-CN" altLang="en-US"/>
            </a:p>
          </p:txBody>
        </p:sp>
        <p:sp>
          <p:nvSpPr>
            <p:cNvPr id="36" name="Line 8"/>
            <p:cNvSpPr>
              <a:spLocks noChangeShapeType="1"/>
            </p:cNvSpPr>
            <p:nvPr/>
          </p:nvSpPr>
          <p:spPr bwMode="black">
            <a:xfrm flipH="1">
              <a:off x="0" y="4500563"/>
              <a:ext cx="3357563" cy="2128837"/>
            </a:xfrm>
            <a:prstGeom prst="line">
              <a:avLst/>
            </a:prstGeom>
            <a:noFill/>
            <a:ln w="19050">
              <a:solidFill>
                <a:srgbClr val="5AB14B">
                  <a:alpha val="59999"/>
                </a:srgbClr>
              </a:solidFill>
              <a:round/>
              <a:headEnd/>
              <a:tailEnd/>
            </a:ln>
          </p:spPr>
          <p:txBody>
            <a:bodyPr/>
            <a:lstStyle/>
            <a:p>
              <a:endParaRPr lang="zh-CN" altLang="en-US"/>
            </a:p>
          </p:txBody>
        </p:sp>
        <p:sp>
          <p:nvSpPr>
            <p:cNvPr id="37" name="Line 9"/>
            <p:cNvSpPr>
              <a:spLocks noChangeShapeType="1"/>
            </p:cNvSpPr>
            <p:nvPr/>
          </p:nvSpPr>
          <p:spPr bwMode="black">
            <a:xfrm flipH="1">
              <a:off x="0" y="5929313"/>
              <a:ext cx="3214688" cy="700087"/>
            </a:xfrm>
            <a:prstGeom prst="line">
              <a:avLst/>
            </a:prstGeom>
            <a:noFill/>
            <a:ln w="19050">
              <a:solidFill>
                <a:srgbClr val="5AB14B">
                  <a:alpha val="59999"/>
                </a:srgbClr>
              </a:solidFill>
              <a:round/>
              <a:headEnd/>
              <a:tailEnd/>
            </a:ln>
          </p:spPr>
          <p:txBody>
            <a:bodyPr/>
            <a:lstStyle/>
            <a:p>
              <a:endParaRPr lang="zh-CN" altLang="en-US"/>
            </a:p>
          </p:txBody>
        </p:sp>
        <p:sp>
          <p:nvSpPr>
            <p:cNvPr id="38" name="AutoShape 10"/>
            <p:cNvSpPr>
              <a:spLocks/>
            </p:cNvSpPr>
            <p:nvPr/>
          </p:nvSpPr>
          <p:spPr bwMode="gray">
            <a:xfrm>
              <a:off x="0" y="4343400"/>
              <a:ext cx="2509838" cy="25146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5AB14B">
                <a:alpha val="50195"/>
              </a:srgbClr>
            </a:solidFill>
            <a:ln w="9525">
              <a:solidFill>
                <a:srgbClr val="5AB14B"/>
              </a:solidFill>
              <a:round/>
              <a:headEnd/>
              <a:tailEnd/>
            </a:ln>
          </p:spPr>
          <p:txBody>
            <a:bodyPr wrap="none" anchor="ctr"/>
            <a:lstStyle/>
            <a:p>
              <a:pPr algn="ctr" eaLnBrk="0" hangingPunct="0"/>
              <a:endParaRPr lang="zh-CN" altLang="en-US"/>
            </a:p>
          </p:txBody>
        </p:sp>
        <p:sp>
          <p:nvSpPr>
            <p:cNvPr id="39" name="Line 11"/>
            <p:cNvSpPr>
              <a:spLocks noChangeShapeType="1"/>
            </p:cNvSpPr>
            <p:nvPr/>
          </p:nvSpPr>
          <p:spPr bwMode="gray">
            <a:xfrm flipH="1">
              <a:off x="0" y="3714750"/>
              <a:ext cx="3214688" cy="3143250"/>
            </a:xfrm>
            <a:prstGeom prst="line">
              <a:avLst/>
            </a:prstGeom>
            <a:noFill/>
            <a:ln w="9525">
              <a:solidFill>
                <a:srgbClr val="5AB14B">
                  <a:alpha val="39999"/>
                </a:srgbClr>
              </a:solidFill>
              <a:round/>
              <a:headEnd/>
              <a:tailEnd/>
            </a:ln>
          </p:spPr>
          <p:txBody>
            <a:bodyPr/>
            <a:lstStyle/>
            <a:p>
              <a:endParaRPr lang="zh-CN" altLang="en-US"/>
            </a:p>
          </p:txBody>
        </p:sp>
        <p:sp>
          <p:nvSpPr>
            <p:cNvPr id="40" name="AutoShape 12"/>
            <p:cNvSpPr>
              <a:spLocks/>
            </p:cNvSpPr>
            <p:nvPr/>
          </p:nvSpPr>
          <p:spPr bwMode="gray">
            <a:xfrm>
              <a:off x="0" y="4422775"/>
              <a:ext cx="2438400" cy="24352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5AB14B"/>
            </a:solidFill>
            <a:ln w="9525">
              <a:solidFill>
                <a:srgbClr val="5AB14B"/>
              </a:solidFill>
              <a:round/>
              <a:headEnd/>
              <a:tailEnd/>
            </a:ln>
          </p:spPr>
          <p:txBody>
            <a:bodyPr wrap="none" anchor="ctr"/>
            <a:lstStyle/>
            <a:p>
              <a:pPr algn="ctr" eaLnBrk="0" hangingPunct="0"/>
              <a:endParaRPr lang="zh-CN" altLang="en-US"/>
            </a:p>
          </p:txBody>
        </p:sp>
        <p:sp>
          <p:nvSpPr>
            <p:cNvPr id="41" name="AutoShape 13"/>
            <p:cNvSpPr>
              <a:spLocks noChangeArrowheads="1"/>
            </p:cNvSpPr>
            <p:nvPr/>
          </p:nvSpPr>
          <p:spPr bwMode="black">
            <a:xfrm>
              <a:off x="2819400" y="6302375"/>
              <a:ext cx="228600" cy="228600"/>
            </a:xfrm>
            <a:custGeom>
              <a:avLst/>
              <a:gdLst>
                <a:gd name="T0" fmla="*/ 12802394 w 21600"/>
                <a:gd name="T1" fmla="*/ 0 h 21600"/>
                <a:gd name="T2" fmla="*/ 3749432 w 21600"/>
                <a:gd name="T3" fmla="*/ 3749432 h 21600"/>
                <a:gd name="T4" fmla="*/ 0 w 21600"/>
                <a:gd name="T5" fmla="*/ 12802394 h 21600"/>
                <a:gd name="T6" fmla="*/ 3749432 w 21600"/>
                <a:gd name="T7" fmla="*/ 21855353 h 21600"/>
                <a:gd name="T8" fmla="*/ 12802394 w 21600"/>
                <a:gd name="T9" fmla="*/ 25604789 h 21600"/>
                <a:gd name="T10" fmla="*/ 21855353 w 21600"/>
                <a:gd name="T11" fmla="*/ 21855353 h 21600"/>
                <a:gd name="T12" fmla="*/ 25604789 w 21600"/>
                <a:gd name="T13" fmla="*/ 12802394 h 21600"/>
                <a:gd name="T14" fmla="*/ 21855353 w 21600"/>
                <a:gd name="T15" fmla="*/ 374943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alpha val="59999"/>
              </a:srgbClr>
            </a:solidFill>
            <a:ln w="9525">
              <a:solidFill>
                <a:srgbClr val="5AB14B"/>
              </a:solidFill>
              <a:round/>
              <a:headEnd/>
              <a:tailEnd/>
            </a:ln>
          </p:spPr>
          <p:txBody>
            <a:bodyPr wrap="none" anchor="ctr"/>
            <a:lstStyle/>
            <a:p>
              <a:pPr algn="ctr" eaLnBrk="0" hangingPunct="0"/>
              <a:endParaRPr lang="zh-CN" altLang="en-US"/>
            </a:p>
          </p:txBody>
        </p:sp>
        <p:sp>
          <p:nvSpPr>
            <p:cNvPr id="42" name="Oval 14"/>
            <p:cNvSpPr>
              <a:spLocks noChangeArrowheads="1"/>
            </p:cNvSpPr>
            <p:nvPr/>
          </p:nvSpPr>
          <p:spPr bwMode="gray">
            <a:xfrm rot="3083608">
              <a:off x="2795588" y="6224588"/>
              <a:ext cx="400050" cy="400050"/>
            </a:xfrm>
            <a:prstGeom prst="ellipse">
              <a:avLst/>
            </a:prstGeom>
            <a:gradFill rotWithShape="1">
              <a:gsLst>
                <a:gs pos="0">
                  <a:srgbClr val="95BBEF"/>
                </a:gs>
                <a:gs pos="100000">
                  <a:srgbClr val="2F7ADF"/>
                </a:gs>
              </a:gsLst>
              <a:path path="shape">
                <a:fillToRect l="50000" t="50000" r="50000" b="50000"/>
              </a:path>
            </a:gradFill>
            <a:ln w="9525">
              <a:solidFill>
                <a:srgbClr val="FEFFFF"/>
              </a:solidFill>
              <a:round/>
              <a:headEnd/>
              <a:tailEnd/>
            </a:ln>
            <a:effectLst>
              <a:outerShdw dist="35921" dir="2700000" algn="ctr" rotWithShape="0">
                <a:srgbClr val="080808">
                  <a:alpha val="50000"/>
                </a:srgbClr>
              </a:outerShdw>
            </a:effectLst>
          </p:spPr>
          <p:txBody>
            <a:bodyPr/>
            <a:lstStyle/>
            <a:p>
              <a:pPr algn="ctr" eaLnBrk="0" hangingPunct="0"/>
              <a:endParaRPr lang="zh-CN" altLang="en-US"/>
            </a:p>
          </p:txBody>
        </p:sp>
        <p:sp>
          <p:nvSpPr>
            <p:cNvPr id="43" name="Oval 15"/>
            <p:cNvSpPr>
              <a:spLocks noChangeArrowheads="1"/>
            </p:cNvSpPr>
            <p:nvPr/>
          </p:nvSpPr>
          <p:spPr bwMode="gray">
            <a:xfrm>
              <a:off x="1643063" y="2113359"/>
              <a:ext cx="568325" cy="550863"/>
            </a:xfrm>
            <a:prstGeom prst="ellipse">
              <a:avLst/>
            </a:prstGeom>
            <a:gradFill rotWithShape="1">
              <a:gsLst>
                <a:gs pos="0">
                  <a:srgbClr val="E8DCF4"/>
                </a:gs>
                <a:gs pos="100000">
                  <a:srgbClr val="8A52C8"/>
                </a:gs>
              </a:gsLst>
              <a:path path="shape">
                <a:fillToRect l="50000" t="50000" r="50000" b="50000"/>
              </a:path>
            </a:gradFill>
            <a:ln w="9525">
              <a:solidFill>
                <a:srgbClr val="FEFFFF"/>
              </a:solidFill>
              <a:round/>
              <a:headEnd/>
              <a:tailEnd/>
            </a:ln>
            <a:effectLst>
              <a:outerShdw dist="35921" dir="2700000" algn="ctr" rotWithShape="0">
                <a:srgbClr val="080808">
                  <a:alpha val="50000"/>
                </a:srgbClr>
              </a:outerShdw>
            </a:effectLst>
          </p:spPr>
          <p:txBody>
            <a:bodyPr wrap="none" anchor="ctr"/>
            <a:lstStyle/>
            <a:p>
              <a:pPr algn="ctr" eaLnBrk="0" hangingPunct="0"/>
              <a:endParaRPr lang="zh-CN" altLang="en-US"/>
            </a:p>
          </p:txBody>
        </p:sp>
        <p:sp>
          <p:nvSpPr>
            <p:cNvPr id="44" name="Oval 16"/>
            <p:cNvSpPr>
              <a:spLocks noChangeArrowheads="1"/>
            </p:cNvSpPr>
            <p:nvPr/>
          </p:nvSpPr>
          <p:spPr bwMode="gray">
            <a:xfrm rot="802016">
              <a:off x="2544843" y="2697430"/>
              <a:ext cx="598487" cy="598487"/>
            </a:xfrm>
            <a:prstGeom prst="ellipse">
              <a:avLst/>
            </a:prstGeom>
            <a:gradFill rotWithShape="1">
              <a:gsLst>
                <a:gs pos="0">
                  <a:srgbClr val="D0E9CB"/>
                </a:gs>
                <a:gs pos="100000">
                  <a:srgbClr val="5AB14B"/>
                </a:gs>
              </a:gsLst>
              <a:path path="shape">
                <a:fillToRect l="50000" t="50000" r="50000" b="50000"/>
              </a:path>
            </a:gradFill>
            <a:ln w="9525">
              <a:solidFill>
                <a:srgbClr val="FEFFFF"/>
              </a:solidFill>
              <a:round/>
              <a:headEnd/>
              <a:tailEnd/>
            </a:ln>
            <a:effectLst>
              <a:outerShdw dist="35921" dir="2700000" algn="ctr" rotWithShape="0">
                <a:srgbClr val="080808">
                  <a:alpha val="50000"/>
                </a:srgbClr>
              </a:outerShdw>
            </a:effectLst>
          </p:spPr>
          <p:txBody>
            <a:bodyPr/>
            <a:lstStyle/>
            <a:p>
              <a:pPr algn="ctr" eaLnBrk="0" hangingPunct="0"/>
              <a:endParaRPr lang="zh-CN" altLang="en-US"/>
            </a:p>
          </p:txBody>
        </p:sp>
        <p:sp>
          <p:nvSpPr>
            <p:cNvPr id="45" name="Oval 17"/>
            <p:cNvSpPr>
              <a:spLocks noChangeArrowheads="1"/>
            </p:cNvSpPr>
            <p:nvPr/>
          </p:nvSpPr>
          <p:spPr bwMode="gray">
            <a:xfrm rot="3116201">
              <a:off x="3101975" y="3387725"/>
              <a:ext cx="504825" cy="504825"/>
            </a:xfrm>
            <a:prstGeom prst="ellipse">
              <a:avLst/>
            </a:prstGeom>
            <a:gradFill rotWithShape="1">
              <a:gsLst>
                <a:gs pos="0">
                  <a:srgbClr val="E9B381"/>
                </a:gs>
                <a:gs pos="100000">
                  <a:srgbClr val="DD8739"/>
                </a:gs>
              </a:gsLst>
              <a:path path="shape">
                <a:fillToRect l="50000" t="50000" r="50000" b="50000"/>
              </a:path>
            </a:gradFill>
            <a:ln w="9525">
              <a:solidFill>
                <a:srgbClr val="FEFFFF"/>
              </a:solidFill>
              <a:round/>
              <a:headEnd/>
              <a:tailEnd/>
            </a:ln>
            <a:effectLst>
              <a:outerShdw dist="35921" dir="2700000" algn="ctr" rotWithShape="0">
                <a:srgbClr val="080808">
                  <a:alpha val="50000"/>
                </a:srgbClr>
              </a:outerShdw>
            </a:effectLst>
          </p:spPr>
          <p:txBody>
            <a:bodyPr/>
            <a:lstStyle/>
            <a:p>
              <a:pPr algn="ctr" eaLnBrk="0" hangingPunct="0"/>
              <a:endParaRPr lang="zh-CN" altLang="en-US"/>
            </a:p>
          </p:txBody>
        </p:sp>
        <p:grpSp>
          <p:nvGrpSpPr>
            <p:cNvPr id="46" name="Group 18"/>
            <p:cNvGrpSpPr>
              <a:grpSpLocks/>
            </p:cNvGrpSpPr>
            <p:nvPr/>
          </p:nvGrpSpPr>
          <p:grpSpPr bwMode="auto">
            <a:xfrm>
              <a:off x="304800" y="4495800"/>
              <a:ext cx="1752600" cy="1958975"/>
              <a:chOff x="482" y="1851"/>
              <a:chExt cx="860" cy="796"/>
            </a:xfrm>
          </p:grpSpPr>
          <p:sp>
            <p:nvSpPr>
              <p:cNvPr id="47" name="AutoShape 29"/>
              <p:cNvSpPr>
                <a:spLocks/>
              </p:cNvSpPr>
              <p:nvPr/>
            </p:nvSpPr>
            <p:spPr bwMode="gray">
              <a:xfrm>
                <a:off x="567" y="2464"/>
                <a:ext cx="335" cy="173"/>
              </a:xfrm>
              <a:custGeom>
                <a:avLst/>
                <a:gdLst>
                  <a:gd name="T0" fmla="*/ 0 w 335"/>
                  <a:gd name="T1" fmla="*/ 166 h 173"/>
                  <a:gd name="T2" fmla="*/ 58 w 335"/>
                  <a:gd name="T3" fmla="*/ 173 h 173"/>
                  <a:gd name="T4" fmla="*/ 297 w 335"/>
                  <a:gd name="T5" fmla="*/ 32 h 173"/>
                  <a:gd name="T6" fmla="*/ 289 w 335"/>
                  <a:gd name="T7" fmla="*/ 8 h 173"/>
                  <a:gd name="T8" fmla="*/ 223 w 335"/>
                  <a:gd name="T9" fmla="*/ 26 h 173"/>
                  <a:gd name="T10" fmla="*/ 0 w 335"/>
                  <a:gd name="T11" fmla="*/ 166 h 173"/>
                  <a:gd name="T12" fmla="*/ 0 60000 65536"/>
                  <a:gd name="T13" fmla="*/ 0 60000 65536"/>
                  <a:gd name="T14" fmla="*/ 0 60000 65536"/>
                  <a:gd name="T15" fmla="*/ 0 60000 65536"/>
                  <a:gd name="T16" fmla="*/ 0 60000 65536"/>
                  <a:gd name="T17" fmla="*/ 0 60000 65536"/>
                  <a:gd name="T18" fmla="*/ 0 w 335"/>
                  <a:gd name="T19" fmla="*/ 0 h 173"/>
                  <a:gd name="T20" fmla="*/ 335 w 335"/>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335" h="173">
                    <a:moveTo>
                      <a:pt x="0" y="166"/>
                    </a:moveTo>
                    <a:lnTo>
                      <a:pt x="58" y="173"/>
                    </a:lnTo>
                    <a:lnTo>
                      <a:pt x="297" y="32"/>
                    </a:lnTo>
                    <a:cubicBezTo>
                      <a:pt x="335" y="5"/>
                      <a:pt x="301" y="9"/>
                      <a:pt x="289" y="8"/>
                    </a:cubicBezTo>
                    <a:cubicBezTo>
                      <a:pt x="277" y="7"/>
                      <a:pt x="271" y="0"/>
                      <a:pt x="223" y="26"/>
                    </a:cubicBezTo>
                    <a:lnTo>
                      <a:pt x="0" y="166"/>
                    </a:lnTo>
                    <a:close/>
                  </a:path>
                </a:pathLst>
              </a:custGeom>
              <a:gradFill rotWithShape="1">
                <a:gsLst>
                  <a:gs pos="0">
                    <a:srgbClr val="181818">
                      <a:alpha val="0"/>
                    </a:srgbClr>
                  </a:gs>
                  <a:gs pos="100000">
                    <a:srgbClr val="1C1C1C"/>
                  </a:gs>
                </a:gsLst>
                <a:lin ang="5400000" scaled="1"/>
              </a:gradFill>
              <a:ln w="9525">
                <a:noFill/>
                <a:round/>
                <a:headEnd/>
                <a:tailEnd/>
              </a:ln>
            </p:spPr>
            <p:txBody>
              <a:bodyPr/>
              <a:lstStyle/>
              <a:p>
                <a:pPr algn="ctr" eaLnBrk="0" hangingPunct="0"/>
                <a:endParaRPr lang="zh-CN" altLang="en-US"/>
              </a:p>
            </p:txBody>
          </p:sp>
          <p:sp>
            <p:nvSpPr>
              <p:cNvPr id="48" name="AutoShape 30"/>
              <p:cNvSpPr>
                <a:spLocks/>
              </p:cNvSpPr>
              <p:nvPr/>
            </p:nvSpPr>
            <p:spPr bwMode="gray">
              <a:xfrm>
                <a:off x="797" y="2401"/>
                <a:ext cx="367" cy="170"/>
              </a:xfrm>
              <a:custGeom>
                <a:avLst/>
                <a:gdLst>
                  <a:gd name="T0" fmla="*/ 0 w 367"/>
                  <a:gd name="T1" fmla="*/ 158 h 170"/>
                  <a:gd name="T2" fmla="*/ 80 w 367"/>
                  <a:gd name="T3" fmla="*/ 170 h 170"/>
                  <a:gd name="T4" fmla="*/ 332 w 367"/>
                  <a:gd name="T5" fmla="*/ 37 h 170"/>
                  <a:gd name="T6" fmla="*/ 292 w 367"/>
                  <a:gd name="T7" fmla="*/ 1 h 170"/>
                  <a:gd name="T8" fmla="*/ 230 w 367"/>
                  <a:gd name="T9" fmla="*/ 29 h 170"/>
                  <a:gd name="T10" fmla="*/ 0 w 367"/>
                  <a:gd name="T11" fmla="*/ 158 h 170"/>
                  <a:gd name="T12" fmla="*/ 0 60000 65536"/>
                  <a:gd name="T13" fmla="*/ 0 60000 65536"/>
                  <a:gd name="T14" fmla="*/ 0 60000 65536"/>
                  <a:gd name="T15" fmla="*/ 0 60000 65536"/>
                  <a:gd name="T16" fmla="*/ 0 60000 65536"/>
                  <a:gd name="T17" fmla="*/ 0 60000 65536"/>
                  <a:gd name="T18" fmla="*/ 0 w 367"/>
                  <a:gd name="T19" fmla="*/ 0 h 170"/>
                  <a:gd name="T20" fmla="*/ 367 w 367"/>
                  <a:gd name="T21" fmla="*/ 170 h 170"/>
                </a:gdLst>
                <a:ahLst/>
                <a:cxnLst>
                  <a:cxn ang="T12">
                    <a:pos x="T0" y="T1"/>
                  </a:cxn>
                  <a:cxn ang="T13">
                    <a:pos x="T2" y="T3"/>
                  </a:cxn>
                  <a:cxn ang="T14">
                    <a:pos x="T4" y="T5"/>
                  </a:cxn>
                  <a:cxn ang="T15">
                    <a:pos x="T6" y="T7"/>
                  </a:cxn>
                  <a:cxn ang="T16">
                    <a:pos x="T8" y="T9"/>
                  </a:cxn>
                  <a:cxn ang="T17">
                    <a:pos x="T10" y="T11"/>
                  </a:cxn>
                </a:cxnLst>
                <a:rect l="T18" t="T19" r="T20" b="T21"/>
                <a:pathLst>
                  <a:path w="367" h="170">
                    <a:moveTo>
                      <a:pt x="0" y="158"/>
                    </a:moveTo>
                    <a:lnTo>
                      <a:pt x="80" y="170"/>
                    </a:lnTo>
                    <a:lnTo>
                      <a:pt x="332" y="37"/>
                    </a:lnTo>
                    <a:cubicBezTo>
                      <a:pt x="367" y="9"/>
                      <a:pt x="309" y="2"/>
                      <a:pt x="292" y="1"/>
                    </a:cubicBezTo>
                    <a:cubicBezTo>
                      <a:pt x="280" y="0"/>
                      <a:pt x="279" y="3"/>
                      <a:pt x="230" y="29"/>
                    </a:cubicBezTo>
                    <a:lnTo>
                      <a:pt x="0" y="158"/>
                    </a:lnTo>
                    <a:close/>
                  </a:path>
                </a:pathLst>
              </a:custGeom>
              <a:gradFill rotWithShape="1">
                <a:gsLst>
                  <a:gs pos="0">
                    <a:srgbClr val="181818">
                      <a:alpha val="0"/>
                    </a:srgbClr>
                  </a:gs>
                  <a:gs pos="100000">
                    <a:srgbClr val="1C1C1C"/>
                  </a:gs>
                </a:gsLst>
                <a:lin ang="5400000" scaled="1"/>
              </a:gradFill>
              <a:ln w="9525">
                <a:noFill/>
                <a:round/>
                <a:headEnd/>
                <a:tailEnd/>
              </a:ln>
            </p:spPr>
            <p:txBody>
              <a:bodyPr/>
              <a:lstStyle/>
              <a:p>
                <a:pPr algn="ctr" eaLnBrk="0" hangingPunct="0"/>
                <a:endParaRPr lang="zh-CN" altLang="en-US"/>
              </a:p>
            </p:txBody>
          </p:sp>
          <p:sp>
            <p:nvSpPr>
              <p:cNvPr id="49" name="AutoShape 31"/>
              <p:cNvSpPr>
                <a:spLocks/>
              </p:cNvSpPr>
              <p:nvPr/>
            </p:nvSpPr>
            <p:spPr bwMode="gray">
              <a:xfrm>
                <a:off x="1035" y="2504"/>
                <a:ext cx="307" cy="143"/>
              </a:xfrm>
              <a:custGeom>
                <a:avLst/>
                <a:gdLst>
                  <a:gd name="T0" fmla="*/ 0 w 307"/>
                  <a:gd name="T1" fmla="*/ 134 h 143"/>
                  <a:gd name="T2" fmla="*/ 66 w 307"/>
                  <a:gd name="T3" fmla="*/ 143 h 143"/>
                  <a:gd name="T4" fmla="*/ 282 w 307"/>
                  <a:gd name="T5" fmla="*/ 35 h 143"/>
                  <a:gd name="T6" fmla="*/ 219 w 307"/>
                  <a:gd name="T7" fmla="*/ 17 h 143"/>
                  <a:gd name="T8" fmla="*/ 0 w 307"/>
                  <a:gd name="T9" fmla="*/ 134 h 143"/>
                  <a:gd name="T10" fmla="*/ 0 60000 65536"/>
                  <a:gd name="T11" fmla="*/ 0 60000 65536"/>
                  <a:gd name="T12" fmla="*/ 0 60000 65536"/>
                  <a:gd name="T13" fmla="*/ 0 60000 65536"/>
                  <a:gd name="T14" fmla="*/ 0 60000 65536"/>
                  <a:gd name="T15" fmla="*/ 0 w 307"/>
                  <a:gd name="T16" fmla="*/ 0 h 143"/>
                  <a:gd name="T17" fmla="*/ 307 w 307"/>
                  <a:gd name="T18" fmla="*/ 143 h 143"/>
                </a:gdLst>
                <a:ahLst/>
                <a:cxnLst>
                  <a:cxn ang="T10">
                    <a:pos x="T0" y="T1"/>
                  </a:cxn>
                  <a:cxn ang="T11">
                    <a:pos x="T2" y="T3"/>
                  </a:cxn>
                  <a:cxn ang="T12">
                    <a:pos x="T4" y="T5"/>
                  </a:cxn>
                  <a:cxn ang="T13">
                    <a:pos x="T6" y="T7"/>
                  </a:cxn>
                  <a:cxn ang="T14">
                    <a:pos x="T8" y="T9"/>
                  </a:cxn>
                </a:cxnLst>
                <a:rect l="T15" t="T16" r="T17" b="T18"/>
                <a:pathLst>
                  <a:path w="307" h="143">
                    <a:moveTo>
                      <a:pt x="0" y="134"/>
                    </a:moveTo>
                    <a:lnTo>
                      <a:pt x="66" y="143"/>
                    </a:lnTo>
                    <a:lnTo>
                      <a:pt x="282" y="35"/>
                    </a:lnTo>
                    <a:cubicBezTo>
                      <a:pt x="307" y="14"/>
                      <a:pt x="266" y="0"/>
                      <a:pt x="219" y="17"/>
                    </a:cubicBezTo>
                    <a:lnTo>
                      <a:pt x="0" y="134"/>
                    </a:lnTo>
                    <a:close/>
                  </a:path>
                </a:pathLst>
              </a:custGeom>
              <a:gradFill rotWithShape="1">
                <a:gsLst>
                  <a:gs pos="0">
                    <a:srgbClr val="181818">
                      <a:alpha val="0"/>
                    </a:srgbClr>
                  </a:gs>
                  <a:gs pos="100000">
                    <a:srgbClr val="1C1C1C"/>
                  </a:gs>
                </a:gsLst>
                <a:lin ang="5400000" scaled="1"/>
              </a:gradFill>
              <a:ln w="9525">
                <a:noFill/>
                <a:round/>
                <a:headEnd/>
                <a:tailEnd/>
              </a:ln>
            </p:spPr>
            <p:txBody>
              <a:bodyPr/>
              <a:lstStyle/>
              <a:p>
                <a:pPr algn="ctr" eaLnBrk="0" hangingPunct="0"/>
                <a:endParaRPr lang="zh-CN" altLang="en-US"/>
              </a:p>
            </p:txBody>
          </p:sp>
          <p:sp>
            <p:nvSpPr>
              <p:cNvPr id="50" name="AutoShape 32"/>
              <p:cNvSpPr>
                <a:spLocks/>
              </p:cNvSpPr>
              <p:nvPr/>
            </p:nvSpPr>
            <p:spPr bwMode="gray">
              <a:xfrm>
                <a:off x="482" y="2066"/>
                <a:ext cx="224" cy="569"/>
              </a:xfrm>
              <a:custGeom>
                <a:avLst/>
                <a:gdLst>
                  <a:gd name="T0" fmla="*/ 103 w 224"/>
                  <a:gd name="T1" fmla="*/ 101 h 569"/>
                  <a:gd name="T2" fmla="*/ 74 w 224"/>
                  <a:gd name="T3" fmla="*/ 50 h 569"/>
                  <a:gd name="T4" fmla="*/ 121 w 224"/>
                  <a:gd name="T5" fmla="*/ 1 h 569"/>
                  <a:gd name="T6" fmla="*/ 171 w 224"/>
                  <a:gd name="T7" fmla="*/ 52 h 569"/>
                  <a:gd name="T8" fmla="*/ 135 w 224"/>
                  <a:gd name="T9" fmla="*/ 101 h 569"/>
                  <a:gd name="T10" fmla="*/ 134 w 224"/>
                  <a:gd name="T11" fmla="*/ 124 h 569"/>
                  <a:gd name="T12" fmla="*/ 209 w 224"/>
                  <a:gd name="T13" fmla="*/ 145 h 569"/>
                  <a:gd name="T14" fmla="*/ 221 w 224"/>
                  <a:gd name="T15" fmla="*/ 204 h 569"/>
                  <a:gd name="T16" fmla="*/ 218 w 224"/>
                  <a:gd name="T17" fmla="*/ 321 h 569"/>
                  <a:gd name="T18" fmla="*/ 209 w 224"/>
                  <a:gd name="T19" fmla="*/ 365 h 569"/>
                  <a:gd name="T20" fmla="*/ 196 w 224"/>
                  <a:gd name="T21" fmla="*/ 308 h 569"/>
                  <a:gd name="T22" fmla="*/ 187 w 224"/>
                  <a:gd name="T23" fmla="*/ 202 h 569"/>
                  <a:gd name="T24" fmla="*/ 170 w 224"/>
                  <a:gd name="T25" fmla="*/ 321 h 569"/>
                  <a:gd name="T26" fmla="*/ 144 w 224"/>
                  <a:gd name="T27" fmla="*/ 569 h 569"/>
                  <a:gd name="T28" fmla="*/ 78 w 224"/>
                  <a:gd name="T29" fmla="*/ 565 h 569"/>
                  <a:gd name="T30" fmla="*/ 50 w 224"/>
                  <a:gd name="T31" fmla="*/ 325 h 569"/>
                  <a:gd name="T32" fmla="*/ 33 w 224"/>
                  <a:gd name="T33" fmla="*/ 208 h 569"/>
                  <a:gd name="T34" fmla="*/ 25 w 224"/>
                  <a:gd name="T35" fmla="*/ 310 h 569"/>
                  <a:gd name="T36" fmla="*/ 12 w 224"/>
                  <a:gd name="T37" fmla="*/ 365 h 569"/>
                  <a:gd name="T38" fmla="*/ 1 w 224"/>
                  <a:gd name="T39" fmla="*/ 305 h 569"/>
                  <a:gd name="T40" fmla="*/ 7 w 224"/>
                  <a:gd name="T41" fmla="*/ 184 h 569"/>
                  <a:gd name="T42" fmla="*/ 23 w 224"/>
                  <a:gd name="T43" fmla="*/ 140 h 569"/>
                  <a:gd name="T44" fmla="*/ 102 w 224"/>
                  <a:gd name="T45" fmla="*/ 124 h 569"/>
                  <a:gd name="T46" fmla="*/ 103 w 224"/>
                  <a:gd name="T47" fmla="*/ 101 h 5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4"/>
                  <a:gd name="T73" fmla="*/ 0 h 569"/>
                  <a:gd name="T74" fmla="*/ 224 w 224"/>
                  <a:gd name="T75" fmla="*/ 569 h 5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767676"/>
                  </a:gs>
                </a:gsLst>
                <a:lin ang="5400000" scaled="1"/>
              </a:gradFill>
              <a:ln w="9525">
                <a:miter lim="800000"/>
                <a:headEnd/>
                <a:tailEnd/>
              </a:ln>
              <a:scene3d>
                <a:camera prst="legacyPerspectiveTopRight">
                  <a:rot lat="0" lon="899997" rev="0"/>
                </a:camera>
                <a:lightRig rig="legacyFlat1" dir="t"/>
              </a:scene3d>
              <a:sp3d extrusionH="36500" prstMaterial="legacyMetal">
                <a:bevelT w="13500" h="13500" prst="angle"/>
                <a:bevelB w="13500" h="13500" prst="angle"/>
                <a:extrusionClr>
                  <a:srgbClr val="333333"/>
                </a:extrusionClr>
              </a:sp3d>
            </p:spPr>
            <p:txBody>
              <a:bodyPr>
                <a:flatTx/>
              </a:bodyPr>
              <a:lstStyle/>
              <a:p>
                <a:pPr algn="ctr" eaLnBrk="0" hangingPunct="0"/>
                <a:endParaRPr lang="zh-CN" altLang="en-US"/>
              </a:p>
            </p:txBody>
          </p:sp>
          <p:sp>
            <p:nvSpPr>
              <p:cNvPr id="51" name="AutoShape 33"/>
              <p:cNvSpPr>
                <a:spLocks/>
              </p:cNvSpPr>
              <p:nvPr/>
            </p:nvSpPr>
            <p:spPr bwMode="gray">
              <a:xfrm>
                <a:off x="698" y="1851"/>
                <a:ext cx="282" cy="716"/>
              </a:xfrm>
              <a:custGeom>
                <a:avLst/>
                <a:gdLst>
                  <a:gd name="T0" fmla="*/ 164 w 224"/>
                  <a:gd name="T1" fmla="*/ 160 h 569"/>
                  <a:gd name="T2" fmla="*/ 117 w 224"/>
                  <a:gd name="T3" fmla="*/ 79 h 569"/>
                  <a:gd name="T4" fmla="*/ 191 w 224"/>
                  <a:gd name="T5" fmla="*/ 1 h 569"/>
                  <a:gd name="T6" fmla="*/ 271 w 224"/>
                  <a:gd name="T7" fmla="*/ 82 h 569"/>
                  <a:gd name="T8" fmla="*/ 214 w 224"/>
                  <a:gd name="T9" fmla="*/ 160 h 569"/>
                  <a:gd name="T10" fmla="*/ 213 w 224"/>
                  <a:gd name="T11" fmla="*/ 196 h 569"/>
                  <a:gd name="T12" fmla="*/ 331 w 224"/>
                  <a:gd name="T13" fmla="*/ 229 h 569"/>
                  <a:gd name="T14" fmla="*/ 350 w 224"/>
                  <a:gd name="T15" fmla="*/ 323 h 569"/>
                  <a:gd name="T16" fmla="*/ 345 w 224"/>
                  <a:gd name="T17" fmla="*/ 508 h 569"/>
                  <a:gd name="T18" fmla="*/ 331 w 224"/>
                  <a:gd name="T19" fmla="*/ 578 h 569"/>
                  <a:gd name="T20" fmla="*/ 311 w 224"/>
                  <a:gd name="T21" fmla="*/ 488 h 569"/>
                  <a:gd name="T22" fmla="*/ 296 w 224"/>
                  <a:gd name="T23" fmla="*/ 320 h 569"/>
                  <a:gd name="T24" fmla="*/ 269 w 224"/>
                  <a:gd name="T25" fmla="*/ 508 h 569"/>
                  <a:gd name="T26" fmla="*/ 228 w 224"/>
                  <a:gd name="T27" fmla="*/ 901 h 569"/>
                  <a:gd name="T28" fmla="*/ 123 w 224"/>
                  <a:gd name="T29" fmla="*/ 895 h 569"/>
                  <a:gd name="T30" fmla="*/ 79 w 224"/>
                  <a:gd name="T31" fmla="*/ 515 h 569"/>
                  <a:gd name="T32" fmla="*/ 53 w 224"/>
                  <a:gd name="T33" fmla="*/ 330 h 569"/>
                  <a:gd name="T34" fmla="*/ 39 w 224"/>
                  <a:gd name="T35" fmla="*/ 491 h 569"/>
                  <a:gd name="T36" fmla="*/ 19 w 224"/>
                  <a:gd name="T37" fmla="*/ 578 h 569"/>
                  <a:gd name="T38" fmla="*/ 1 w 224"/>
                  <a:gd name="T39" fmla="*/ 483 h 569"/>
                  <a:gd name="T40" fmla="*/ 11 w 224"/>
                  <a:gd name="T41" fmla="*/ 292 h 569"/>
                  <a:gd name="T42" fmla="*/ 37 w 224"/>
                  <a:gd name="T43" fmla="*/ 221 h 569"/>
                  <a:gd name="T44" fmla="*/ 161 w 224"/>
                  <a:gd name="T45" fmla="*/ 196 h 569"/>
                  <a:gd name="T46" fmla="*/ 164 w 224"/>
                  <a:gd name="T47" fmla="*/ 160 h 5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4"/>
                  <a:gd name="T73" fmla="*/ 0 h 569"/>
                  <a:gd name="T74" fmla="*/ 224 w 224"/>
                  <a:gd name="T75" fmla="*/ 569 h 5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767676"/>
                  </a:gs>
                </a:gsLst>
                <a:lin ang="5400000" scaled="1"/>
              </a:gradFill>
              <a:ln w="9525">
                <a:miter lim="800000"/>
                <a:headEnd/>
                <a:tailEnd/>
              </a:ln>
              <a:scene3d>
                <a:camera prst="legacyPerspectiveTopRight">
                  <a:rot lat="0" lon="899997" rev="0"/>
                </a:camera>
                <a:lightRig rig="legacyFlat1" dir="t"/>
              </a:scene3d>
              <a:sp3d extrusionH="36500" prstMaterial="legacyMetal">
                <a:bevelT w="13500" h="13500" prst="angle"/>
                <a:bevelB w="13500" h="13500" prst="angle"/>
                <a:extrusionClr>
                  <a:srgbClr val="333333"/>
                </a:extrusionClr>
              </a:sp3d>
            </p:spPr>
            <p:txBody>
              <a:bodyPr>
                <a:flatTx/>
              </a:bodyPr>
              <a:lstStyle/>
              <a:p>
                <a:pPr algn="ctr" eaLnBrk="0" hangingPunct="0"/>
                <a:endParaRPr lang="zh-CN" altLang="en-US"/>
              </a:p>
            </p:txBody>
          </p:sp>
          <p:sp>
            <p:nvSpPr>
              <p:cNvPr id="52" name="AutoShape 34"/>
              <p:cNvSpPr>
                <a:spLocks/>
              </p:cNvSpPr>
              <p:nvPr/>
            </p:nvSpPr>
            <p:spPr bwMode="gray">
              <a:xfrm>
                <a:off x="956" y="2078"/>
                <a:ext cx="224" cy="569"/>
              </a:xfrm>
              <a:custGeom>
                <a:avLst/>
                <a:gdLst>
                  <a:gd name="T0" fmla="*/ 103 w 224"/>
                  <a:gd name="T1" fmla="*/ 101 h 569"/>
                  <a:gd name="T2" fmla="*/ 74 w 224"/>
                  <a:gd name="T3" fmla="*/ 50 h 569"/>
                  <a:gd name="T4" fmla="*/ 121 w 224"/>
                  <a:gd name="T5" fmla="*/ 1 h 569"/>
                  <a:gd name="T6" fmla="*/ 171 w 224"/>
                  <a:gd name="T7" fmla="*/ 52 h 569"/>
                  <a:gd name="T8" fmla="*/ 135 w 224"/>
                  <a:gd name="T9" fmla="*/ 101 h 569"/>
                  <a:gd name="T10" fmla="*/ 134 w 224"/>
                  <a:gd name="T11" fmla="*/ 124 h 569"/>
                  <a:gd name="T12" fmla="*/ 209 w 224"/>
                  <a:gd name="T13" fmla="*/ 145 h 569"/>
                  <a:gd name="T14" fmla="*/ 221 w 224"/>
                  <a:gd name="T15" fmla="*/ 204 h 569"/>
                  <a:gd name="T16" fmla="*/ 218 w 224"/>
                  <a:gd name="T17" fmla="*/ 321 h 569"/>
                  <a:gd name="T18" fmla="*/ 209 w 224"/>
                  <a:gd name="T19" fmla="*/ 365 h 569"/>
                  <a:gd name="T20" fmla="*/ 196 w 224"/>
                  <a:gd name="T21" fmla="*/ 308 h 569"/>
                  <a:gd name="T22" fmla="*/ 187 w 224"/>
                  <a:gd name="T23" fmla="*/ 202 h 569"/>
                  <a:gd name="T24" fmla="*/ 170 w 224"/>
                  <a:gd name="T25" fmla="*/ 321 h 569"/>
                  <a:gd name="T26" fmla="*/ 144 w 224"/>
                  <a:gd name="T27" fmla="*/ 569 h 569"/>
                  <a:gd name="T28" fmla="*/ 78 w 224"/>
                  <a:gd name="T29" fmla="*/ 565 h 569"/>
                  <a:gd name="T30" fmla="*/ 50 w 224"/>
                  <a:gd name="T31" fmla="*/ 325 h 569"/>
                  <a:gd name="T32" fmla="*/ 33 w 224"/>
                  <a:gd name="T33" fmla="*/ 208 h 569"/>
                  <a:gd name="T34" fmla="*/ 25 w 224"/>
                  <a:gd name="T35" fmla="*/ 310 h 569"/>
                  <a:gd name="T36" fmla="*/ 12 w 224"/>
                  <a:gd name="T37" fmla="*/ 365 h 569"/>
                  <a:gd name="T38" fmla="*/ 1 w 224"/>
                  <a:gd name="T39" fmla="*/ 305 h 569"/>
                  <a:gd name="T40" fmla="*/ 7 w 224"/>
                  <a:gd name="T41" fmla="*/ 184 h 569"/>
                  <a:gd name="T42" fmla="*/ 23 w 224"/>
                  <a:gd name="T43" fmla="*/ 140 h 569"/>
                  <a:gd name="T44" fmla="*/ 102 w 224"/>
                  <a:gd name="T45" fmla="*/ 124 h 569"/>
                  <a:gd name="T46" fmla="*/ 103 w 224"/>
                  <a:gd name="T47" fmla="*/ 101 h 5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4"/>
                  <a:gd name="T73" fmla="*/ 0 h 569"/>
                  <a:gd name="T74" fmla="*/ 224 w 224"/>
                  <a:gd name="T75" fmla="*/ 569 h 5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767676"/>
                  </a:gs>
                </a:gsLst>
                <a:lin ang="5400000" scaled="1"/>
              </a:gradFill>
              <a:ln w="9525">
                <a:miter lim="800000"/>
                <a:headEnd/>
                <a:tailEnd/>
              </a:ln>
              <a:scene3d>
                <a:camera prst="legacyPerspectiveTopRight">
                  <a:rot lat="0" lon="899997" rev="0"/>
                </a:camera>
                <a:lightRig rig="legacyFlat1" dir="t"/>
              </a:scene3d>
              <a:sp3d extrusionH="36500" prstMaterial="legacyMetal">
                <a:bevelT w="13500" h="13500" prst="angle"/>
                <a:bevelB w="13500" h="13500" prst="angle"/>
                <a:extrusionClr>
                  <a:srgbClr val="333333"/>
                </a:extrusionClr>
              </a:sp3d>
            </p:spPr>
            <p:txBody>
              <a:bodyPr>
                <a:flatTx/>
              </a:bodyPr>
              <a:lstStyle/>
              <a:p>
                <a:pPr algn="ctr" eaLnBrk="0" hangingPunct="0"/>
                <a:endParaRPr lang="zh-CN" altLang="en-US"/>
              </a:p>
            </p:txBody>
          </p:sp>
        </p:grpSp>
        <p:sp>
          <p:nvSpPr>
            <p:cNvPr id="53" name="Oval 19"/>
            <p:cNvSpPr>
              <a:spLocks noChangeArrowheads="1"/>
            </p:cNvSpPr>
            <p:nvPr/>
          </p:nvSpPr>
          <p:spPr bwMode="gray">
            <a:xfrm rot="3083608">
              <a:off x="3295650" y="4224338"/>
              <a:ext cx="400050" cy="400050"/>
            </a:xfrm>
            <a:prstGeom prst="ellipse">
              <a:avLst/>
            </a:prstGeom>
            <a:gradFill rotWithShape="1">
              <a:gsLst>
                <a:gs pos="0">
                  <a:srgbClr val="95BBEF"/>
                </a:gs>
                <a:gs pos="100000">
                  <a:srgbClr val="2F7ADF"/>
                </a:gs>
              </a:gsLst>
              <a:path path="shape">
                <a:fillToRect l="50000" t="50000" r="50000" b="50000"/>
              </a:path>
            </a:gradFill>
            <a:ln w="9525">
              <a:solidFill>
                <a:srgbClr val="FEFFFF"/>
              </a:solidFill>
              <a:round/>
              <a:headEnd/>
              <a:tailEnd/>
            </a:ln>
            <a:effectLst>
              <a:outerShdw dist="35921" dir="2700000" algn="ctr" rotWithShape="0">
                <a:srgbClr val="080808">
                  <a:alpha val="50000"/>
                </a:srgbClr>
              </a:outerShdw>
            </a:effectLst>
          </p:spPr>
          <p:txBody>
            <a:bodyPr/>
            <a:lstStyle/>
            <a:p>
              <a:pPr algn="ctr" eaLnBrk="0" hangingPunct="0"/>
              <a:endParaRPr lang="zh-CN" altLang="en-US"/>
            </a:p>
          </p:txBody>
        </p:sp>
        <p:sp>
          <p:nvSpPr>
            <p:cNvPr id="54" name="Oval 20"/>
            <p:cNvSpPr>
              <a:spLocks noChangeArrowheads="1"/>
            </p:cNvSpPr>
            <p:nvPr/>
          </p:nvSpPr>
          <p:spPr bwMode="gray">
            <a:xfrm rot="3116201">
              <a:off x="3134519" y="5723731"/>
              <a:ext cx="369888" cy="339725"/>
            </a:xfrm>
            <a:prstGeom prst="ellipse">
              <a:avLst/>
            </a:prstGeom>
            <a:gradFill rotWithShape="1">
              <a:gsLst>
                <a:gs pos="0">
                  <a:srgbClr val="E9B381"/>
                </a:gs>
                <a:gs pos="100000">
                  <a:srgbClr val="DD8739"/>
                </a:gs>
              </a:gsLst>
              <a:path path="shape">
                <a:fillToRect l="50000" t="50000" r="50000" b="50000"/>
              </a:path>
            </a:gradFill>
            <a:ln w="9525">
              <a:solidFill>
                <a:srgbClr val="FEFFFF"/>
              </a:solidFill>
              <a:round/>
              <a:headEnd/>
              <a:tailEnd/>
            </a:ln>
            <a:effectLst>
              <a:outerShdw dist="35921" dir="2700000" algn="ctr" rotWithShape="0">
                <a:srgbClr val="080808">
                  <a:alpha val="50000"/>
                </a:srgbClr>
              </a:outerShdw>
            </a:effectLst>
          </p:spPr>
          <p:txBody>
            <a:bodyPr/>
            <a:lstStyle/>
            <a:p>
              <a:pPr algn="ctr" eaLnBrk="0" hangingPunct="0"/>
              <a:endParaRPr lang="zh-CN" altLang="en-US"/>
            </a:p>
          </p:txBody>
        </p:sp>
        <p:sp>
          <p:nvSpPr>
            <p:cNvPr id="55" name="Oval 21"/>
            <p:cNvSpPr>
              <a:spLocks noChangeArrowheads="1"/>
            </p:cNvSpPr>
            <p:nvPr/>
          </p:nvSpPr>
          <p:spPr bwMode="gray">
            <a:xfrm rot="802016">
              <a:off x="3257550" y="4973638"/>
              <a:ext cx="439738" cy="419100"/>
            </a:xfrm>
            <a:prstGeom prst="ellipse">
              <a:avLst/>
            </a:prstGeom>
            <a:gradFill rotWithShape="1">
              <a:gsLst>
                <a:gs pos="0">
                  <a:srgbClr val="D0E9CB"/>
                </a:gs>
                <a:gs pos="100000">
                  <a:srgbClr val="5AB14B"/>
                </a:gs>
              </a:gsLst>
              <a:path path="shape">
                <a:fillToRect l="50000" t="50000" r="50000" b="50000"/>
              </a:path>
            </a:gradFill>
            <a:ln w="9525">
              <a:solidFill>
                <a:srgbClr val="FEFFFF"/>
              </a:solidFill>
              <a:round/>
              <a:headEnd/>
              <a:tailEnd/>
            </a:ln>
            <a:effectLst>
              <a:outerShdw dist="35921" dir="2700000" algn="ctr" rotWithShape="0">
                <a:srgbClr val="080808">
                  <a:alpha val="50000"/>
                </a:srgbClr>
              </a:outerShdw>
            </a:effectLst>
          </p:spPr>
          <p:txBody>
            <a:bodyPr/>
            <a:lstStyle/>
            <a:p>
              <a:pPr algn="ctr" eaLnBrk="0" hangingPunct="0"/>
              <a:endParaRPr lang="zh-CN" altLang="en-US"/>
            </a:p>
          </p:txBody>
        </p:sp>
        <p:sp>
          <p:nvSpPr>
            <p:cNvPr id="56" name="Rectangle 22"/>
            <p:cNvSpPr>
              <a:spLocks noChangeArrowheads="1"/>
            </p:cNvSpPr>
            <p:nvPr/>
          </p:nvSpPr>
          <p:spPr bwMode="auto">
            <a:xfrm>
              <a:off x="2214563" y="2102941"/>
              <a:ext cx="5000625" cy="461665"/>
            </a:xfrm>
            <a:prstGeom prst="rect">
              <a:avLst/>
            </a:prstGeom>
            <a:noFill/>
            <a:ln w="9525">
              <a:noFill/>
              <a:miter lim="800000"/>
              <a:headEnd/>
              <a:tailEnd/>
            </a:ln>
          </p:spPr>
          <p:txBody>
            <a:bodyPr>
              <a:spAutoFit/>
            </a:bodyPr>
            <a:lstStyle/>
            <a:p>
              <a:pPr eaLnBrk="0" hangingPunct="0"/>
              <a:r>
                <a:rPr lang="zh-CN" altLang="zh-CN" sz="2400" b="1" dirty="0" smtClean="0"/>
                <a:t>高层领导的支持</a:t>
              </a:r>
              <a:endParaRPr lang="zh-CN" altLang="en-US" sz="2400" dirty="0"/>
            </a:p>
          </p:txBody>
        </p:sp>
        <p:sp>
          <p:nvSpPr>
            <p:cNvPr id="57" name="Rectangle 23"/>
            <p:cNvSpPr>
              <a:spLocks noChangeArrowheads="1"/>
            </p:cNvSpPr>
            <p:nvPr/>
          </p:nvSpPr>
          <p:spPr bwMode="auto">
            <a:xfrm>
              <a:off x="3214688" y="2751311"/>
              <a:ext cx="4500562" cy="461665"/>
            </a:xfrm>
            <a:prstGeom prst="rect">
              <a:avLst/>
            </a:prstGeom>
            <a:noFill/>
            <a:ln w="9525">
              <a:noFill/>
              <a:miter lim="800000"/>
              <a:headEnd/>
              <a:tailEnd/>
            </a:ln>
          </p:spPr>
          <p:txBody>
            <a:bodyPr>
              <a:spAutoFit/>
            </a:bodyPr>
            <a:lstStyle/>
            <a:p>
              <a:pPr eaLnBrk="0" hangingPunct="0"/>
              <a:r>
                <a:rPr lang="zh-CN" altLang="zh-CN" sz="2400" b="1" dirty="0" smtClean="0"/>
                <a:t>专注于流程</a:t>
              </a:r>
              <a:endParaRPr lang="zh-CN" altLang="en-US" sz="2400" dirty="0"/>
            </a:p>
          </p:txBody>
        </p:sp>
        <p:sp>
          <p:nvSpPr>
            <p:cNvPr id="59" name="Rectangle 25"/>
            <p:cNvSpPr>
              <a:spLocks noChangeArrowheads="1"/>
            </p:cNvSpPr>
            <p:nvPr/>
          </p:nvSpPr>
          <p:spPr bwMode="auto">
            <a:xfrm>
              <a:off x="3703226" y="4214813"/>
              <a:ext cx="2350323" cy="461665"/>
            </a:xfrm>
            <a:prstGeom prst="rect">
              <a:avLst/>
            </a:prstGeom>
            <a:noFill/>
            <a:ln w="9525">
              <a:noFill/>
              <a:miter lim="800000"/>
              <a:headEnd/>
              <a:tailEnd/>
            </a:ln>
          </p:spPr>
          <p:txBody>
            <a:bodyPr wrap="none">
              <a:spAutoFit/>
            </a:bodyPr>
            <a:lstStyle/>
            <a:p>
              <a:pPr algn="ctr" eaLnBrk="0" hangingPunct="0"/>
              <a:r>
                <a:rPr lang="zh-CN" altLang="zh-CN" sz="2400" b="1" dirty="0" smtClean="0"/>
                <a:t>组织良好的团队</a:t>
              </a:r>
              <a:endParaRPr lang="zh-CN" altLang="en-US" dirty="0"/>
            </a:p>
          </p:txBody>
        </p:sp>
        <p:sp>
          <p:nvSpPr>
            <p:cNvPr id="60" name="Rectangle 26"/>
            <p:cNvSpPr>
              <a:spLocks noChangeArrowheads="1"/>
            </p:cNvSpPr>
            <p:nvPr/>
          </p:nvSpPr>
          <p:spPr bwMode="auto">
            <a:xfrm>
              <a:off x="3786188" y="5000625"/>
              <a:ext cx="3887787" cy="461665"/>
            </a:xfrm>
            <a:prstGeom prst="rect">
              <a:avLst/>
            </a:prstGeom>
            <a:noFill/>
            <a:ln w="9525">
              <a:noFill/>
              <a:miter lim="800000"/>
              <a:headEnd/>
              <a:tailEnd/>
            </a:ln>
          </p:spPr>
          <p:txBody>
            <a:bodyPr>
              <a:spAutoFit/>
            </a:bodyPr>
            <a:lstStyle/>
            <a:p>
              <a:pPr eaLnBrk="0" hangingPunct="0"/>
              <a:r>
                <a:rPr lang="zh-CN" altLang="zh-CN" sz="2400" b="1" dirty="0" smtClean="0"/>
                <a:t>重视人的因素</a:t>
              </a:r>
              <a:endParaRPr lang="zh-CN" altLang="en-US" dirty="0"/>
            </a:p>
          </p:txBody>
        </p:sp>
        <p:sp>
          <p:nvSpPr>
            <p:cNvPr id="61" name="Rectangle 27"/>
            <p:cNvSpPr>
              <a:spLocks noChangeArrowheads="1"/>
            </p:cNvSpPr>
            <p:nvPr/>
          </p:nvSpPr>
          <p:spPr bwMode="auto">
            <a:xfrm>
              <a:off x="3707904" y="5643563"/>
              <a:ext cx="1422185" cy="461665"/>
            </a:xfrm>
            <a:prstGeom prst="rect">
              <a:avLst/>
            </a:prstGeom>
            <a:noFill/>
            <a:ln w="9525">
              <a:noFill/>
              <a:miter lim="800000"/>
              <a:headEnd/>
              <a:tailEnd/>
            </a:ln>
          </p:spPr>
          <p:txBody>
            <a:bodyPr wrap="none">
              <a:spAutoFit/>
            </a:bodyPr>
            <a:lstStyle/>
            <a:p>
              <a:pPr eaLnBrk="0" hangingPunct="0"/>
              <a:r>
                <a:rPr lang="zh-CN" altLang="zh-CN" sz="2400" b="1" dirty="0" smtClean="0"/>
                <a:t>分步实现</a:t>
              </a:r>
              <a:endParaRPr lang="zh-CN" altLang="en-US" dirty="0"/>
            </a:p>
          </p:txBody>
        </p:sp>
        <p:sp>
          <p:nvSpPr>
            <p:cNvPr id="62" name="Rectangle 28"/>
            <p:cNvSpPr>
              <a:spLocks noChangeArrowheads="1"/>
            </p:cNvSpPr>
            <p:nvPr/>
          </p:nvSpPr>
          <p:spPr bwMode="auto">
            <a:xfrm>
              <a:off x="3295476" y="6215063"/>
              <a:ext cx="4660900" cy="461665"/>
            </a:xfrm>
            <a:prstGeom prst="rect">
              <a:avLst/>
            </a:prstGeom>
            <a:noFill/>
            <a:ln w="9525">
              <a:noFill/>
              <a:miter lim="800000"/>
              <a:headEnd/>
              <a:tailEnd/>
            </a:ln>
          </p:spPr>
          <p:txBody>
            <a:bodyPr>
              <a:spAutoFit/>
            </a:bodyPr>
            <a:lstStyle/>
            <a:p>
              <a:pPr eaLnBrk="0" hangingPunct="0"/>
              <a:r>
                <a:rPr lang="zh-CN" altLang="zh-CN" sz="2400" b="1" dirty="0" smtClean="0"/>
                <a:t>系统整合</a:t>
              </a:r>
              <a:endParaRPr lang="zh-CN" altLang="en-US" dirty="0"/>
            </a:p>
          </p:txBody>
        </p:sp>
      </p:grpSp>
      <p:sp>
        <p:nvSpPr>
          <p:cNvPr id="64" name="标题 3"/>
          <p:cNvSpPr>
            <a:spLocks noGrp="1"/>
          </p:cNvSpPr>
          <p:nvPr>
            <p:ph type="title"/>
          </p:nvPr>
        </p:nvSpPr>
        <p:spPr>
          <a:xfrm>
            <a:off x="539552" y="1141437"/>
            <a:ext cx="8064896" cy="487363"/>
          </a:xfrm>
        </p:spPr>
        <p:txBody>
          <a:bodyPr/>
          <a:lstStyle/>
          <a:p>
            <a:r>
              <a:rPr lang="zh-CN" altLang="zh-CN" sz="4000" dirty="0" smtClean="0"/>
              <a:t>第二节 客户关系管理的内涵与意义</a:t>
            </a:r>
            <a:r>
              <a:rPr lang="zh-CN" altLang="zh-CN" dirty="0" smtClean="0"/>
              <a:t/>
            </a:r>
            <a:br>
              <a:rPr lang="zh-CN" altLang="zh-CN" dirty="0" smtClean="0"/>
            </a:br>
            <a:endParaRPr lang="zh-CN" altLang="en-US" dirty="0"/>
          </a:p>
        </p:txBody>
      </p:sp>
    </p:spTree>
  </p:cSld>
  <p:clrMapOvr>
    <a:masterClrMapping/>
  </p:clrMapOvr>
  <p:transition spd="slow">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b="1" dirty="0" smtClean="0">
                <a:latin typeface="+mj-ea"/>
                <a:ea typeface="+mj-ea"/>
              </a:rPr>
              <a:t>五、加强客户关系管理的意义</a:t>
            </a:r>
            <a:endParaRPr lang="en-US" altLang="zh-CN" sz="2800" b="1" dirty="0" smtClean="0">
              <a:latin typeface="+mj-ea"/>
              <a:ea typeface="+mj-ea"/>
            </a:endParaRPr>
          </a:p>
          <a:p>
            <a:r>
              <a:rPr lang="zh-CN" altLang="zh-CN" sz="2800" b="1" dirty="0" smtClean="0">
                <a:latin typeface="+mj-ea"/>
                <a:ea typeface="+mj-ea"/>
              </a:rPr>
              <a:t>（一）企业运营效率的全面提高</a:t>
            </a:r>
            <a:endParaRPr lang="en-US" altLang="zh-CN" sz="2800" b="1" dirty="0" smtClean="0">
              <a:latin typeface="+mj-ea"/>
              <a:ea typeface="+mj-ea"/>
            </a:endParaRPr>
          </a:p>
          <a:p>
            <a:endParaRPr lang="zh-CN" altLang="zh-CN" sz="2800" dirty="0" smtClean="0">
              <a:latin typeface="+mj-ea"/>
              <a:ea typeface="+mj-ea"/>
            </a:endParaRPr>
          </a:p>
          <a:p>
            <a:r>
              <a:rPr lang="zh-CN" altLang="zh-CN" sz="2800" b="1" dirty="0" smtClean="0">
                <a:latin typeface="+mj-ea"/>
                <a:ea typeface="+mj-ea"/>
              </a:rPr>
              <a:t>（二）优化了企业的市场增值链</a:t>
            </a:r>
            <a:endParaRPr lang="en-US" altLang="zh-CN" sz="2800" b="1" dirty="0" smtClean="0">
              <a:latin typeface="+mj-ea"/>
              <a:ea typeface="+mj-ea"/>
            </a:endParaRPr>
          </a:p>
          <a:p>
            <a:endParaRPr lang="zh-CN" altLang="zh-CN" sz="2800" dirty="0" smtClean="0">
              <a:latin typeface="+mj-ea"/>
              <a:ea typeface="+mj-ea"/>
            </a:endParaRPr>
          </a:p>
          <a:p>
            <a:r>
              <a:rPr lang="zh-CN" altLang="zh-CN" sz="2800" b="1" dirty="0" smtClean="0">
                <a:latin typeface="+mj-ea"/>
                <a:ea typeface="+mj-ea"/>
              </a:rPr>
              <a:t>（三）保留老客户并吸引新客户</a:t>
            </a:r>
            <a:endParaRPr lang="en-US" altLang="zh-CN" sz="2800" b="1" dirty="0" smtClean="0">
              <a:latin typeface="+mj-ea"/>
              <a:ea typeface="+mj-ea"/>
            </a:endParaRPr>
          </a:p>
          <a:p>
            <a:endParaRPr lang="zh-CN" altLang="zh-CN" sz="2800" dirty="0" smtClean="0">
              <a:latin typeface="+mj-ea"/>
              <a:ea typeface="+mj-ea"/>
            </a:endParaRPr>
          </a:p>
          <a:p>
            <a:r>
              <a:rPr lang="zh-CN" altLang="zh-CN" sz="2800" b="1" dirty="0" smtClean="0">
                <a:latin typeface="+mj-ea"/>
                <a:ea typeface="+mj-ea"/>
              </a:rPr>
              <a:t>（四）不断拓展市场空间</a:t>
            </a:r>
            <a:endParaRPr lang="zh-CN" altLang="zh-CN" sz="2800" dirty="0" smtClean="0">
              <a:latin typeface="+mj-ea"/>
              <a:ea typeface="+mj-ea"/>
            </a:endParaRPr>
          </a:p>
          <a:p>
            <a:endParaRPr lang="en-US" altLang="zh-CN" b="1" dirty="0" smtClean="0"/>
          </a:p>
          <a:p>
            <a:endParaRPr lang="zh-CN" altLang="en-US" dirty="0"/>
          </a:p>
        </p:txBody>
      </p:sp>
      <p:sp>
        <p:nvSpPr>
          <p:cNvPr id="4" name="标题 3"/>
          <p:cNvSpPr>
            <a:spLocks noGrp="1"/>
          </p:cNvSpPr>
          <p:nvPr>
            <p:ph type="title"/>
          </p:nvPr>
        </p:nvSpPr>
        <p:spPr>
          <a:xfrm>
            <a:off x="539552" y="1141437"/>
            <a:ext cx="8064896" cy="487363"/>
          </a:xfrm>
        </p:spPr>
        <p:txBody>
          <a:bodyPr/>
          <a:lstStyle/>
          <a:p>
            <a:r>
              <a:rPr lang="zh-CN" altLang="zh-CN" sz="4000" dirty="0" smtClean="0"/>
              <a:t>第二节 客户关系管理的内涵与意义</a:t>
            </a:r>
            <a:r>
              <a:rPr lang="zh-CN" altLang="zh-CN" dirty="0" smtClean="0"/>
              <a:t/>
            </a:r>
            <a:br>
              <a:rPr lang="zh-CN" altLang="zh-CN" dirty="0" smtClean="0"/>
            </a:br>
            <a:endParaRPr lang="zh-CN" altLang="en-US" dirty="0"/>
          </a:p>
        </p:txBody>
      </p:sp>
    </p:spTree>
  </p:cSld>
  <p:clrMapOvr>
    <a:masterClrMapping/>
  </p:clrMapOvr>
  <p:transition spd="slow">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1069429"/>
            <a:ext cx="7467600" cy="487363"/>
          </a:xfrm>
        </p:spPr>
        <p:txBody>
          <a:bodyPr/>
          <a:lstStyle/>
          <a:p>
            <a:r>
              <a:rPr lang="zh-CN" altLang="zh-CN" sz="4000" dirty="0" smtClean="0">
                <a:latin typeface="+mj-ea"/>
              </a:rPr>
              <a:t>第三节</a:t>
            </a:r>
            <a:r>
              <a:rPr lang="en-US" altLang="zh-CN" sz="4000" dirty="0" smtClean="0">
                <a:latin typeface="+mj-ea"/>
              </a:rPr>
              <a:t>  </a:t>
            </a:r>
            <a:r>
              <a:rPr lang="zh-CN" altLang="zh-CN" sz="4000" dirty="0" smtClean="0">
                <a:latin typeface="+mj-ea"/>
              </a:rPr>
              <a:t>客户忠诚</a:t>
            </a:r>
            <a:r>
              <a:rPr lang="zh-CN" altLang="zh-CN" dirty="0" smtClean="0"/>
              <a:t/>
            </a:r>
            <a:br>
              <a:rPr lang="zh-CN" altLang="zh-CN" dirty="0" smtClean="0"/>
            </a:br>
            <a:endParaRPr lang="zh-CN" altLang="en-US" dirty="0"/>
          </a:p>
        </p:txBody>
      </p:sp>
      <p:sp>
        <p:nvSpPr>
          <p:cNvPr id="3" name="内容占位符 2"/>
          <p:cNvSpPr>
            <a:spLocks noGrp="1"/>
          </p:cNvSpPr>
          <p:nvPr>
            <p:ph idx="1"/>
          </p:nvPr>
        </p:nvSpPr>
        <p:spPr/>
        <p:txBody>
          <a:bodyPr/>
          <a:lstStyle/>
          <a:p>
            <a:pPr>
              <a:buNone/>
            </a:pPr>
            <a:r>
              <a:rPr lang="zh-CN" altLang="zh-CN" sz="2800" b="1" dirty="0" smtClean="0"/>
              <a:t>一、客户忠诚的概念</a:t>
            </a:r>
            <a:endParaRPr lang="zh-CN" altLang="zh-CN" sz="2800" dirty="0" smtClean="0"/>
          </a:p>
          <a:p>
            <a:pPr>
              <a:buNone/>
            </a:pPr>
            <a:endParaRPr lang="zh-CN" altLang="en-US" dirty="0"/>
          </a:p>
        </p:txBody>
      </p:sp>
      <p:sp>
        <p:nvSpPr>
          <p:cNvPr id="4" name="Rectangle 3"/>
          <p:cNvSpPr>
            <a:spLocks noChangeArrowheads="1"/>
          </p:cNvSpPr>
          <p:nvPr/>
        </p:nvSpPr>
        <p:spPr bwMode="gray">
          <a:xfrm>
            <a:off x="1071563" y="2722041"/>
            <a:ext cx="6643687" cy="1643063"/>
          </a:xfrm>
          <a:prstGeom prst="rect">
            <a:avLst/>
          </a:prstGeom>
          <a:gradFill rotWithShape="1">
            <a:gsLst>
              <a:gs pos="0">
                <a:srgbClr val="642C13"/>
              </a:gs>
              <a:gs pos="50000">
                <a:srgbClr val="D85E28"/>
              </a:gs>
              <a:gs pos="100000">
                <a:srgbClr val="642C13"/>
              </a:gs>
            </a:gsLst>
            <a:lin ang="2700000" scaled="1"/>
          </a:gradFill>
          <a:ln w="9525">
            <a:solidFill>
              <a:srgbClr val="FFFFFF"/>
            </a:solidFill>
            <a:miter lim="800000"/>
            <a:headEnd/>
            <a:tailEnd/>
          </a:ln>
          <a:effectLst>
            <a:outerShdw dist="107763" dir="8100000" algn="ctr" rotWithShape="0">
              <a:srgbClr val="000000">
                <a:alpha val="50000"/>
              </a:srgbClr>
            </a:outerShdw>
          </a:effectLst>
        </p:spPr>
        <p:txBody>
          <a:bodyPr anchor="ctr"/>
          <a:lstStyle/>
          <a:p>
            <a:pPr algn="ctr"/>
            <a:r>
              <a:rPr lang="zh-CN" altLang="zh-CN" sz="2800" dirty="0" smtClean="0"/>
              <a:t>客户在较长的一段时间内对企业产品或服务保持的选择偏好与重复性购买。</a:t>
            </a:r>
            <a:endParaRPr lang="zh-CN" altLang="en-US" sz="2800" dirty="0">
              <a:solidFill>
                <a:srgbClr val="FFFFFF"/>
              </a:solidFill>
              <a:ea typeface="宋体" pitchFamily="2" charset="-122"/>
            </a:endParaRPr>
          </a:p>
        </p:txBody>
      </p:sp>
    </p:spTree>
  </p:cSld>
  <p:clrMapOvr>
    <a:masterClrMapping/>
  </p:clrMapOvr>
  <p:transition spd="slow">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b="1" dirty="0" smtClean="0"/>
              <a:t>二、客户忠诚的价值</a:t>
            </a:r>
            <a:endParaRPr lang="en-US" altLang="zh-CN" sz="2800" b="1" dirty="0" smtClean="0"/>
          </a:p>
          <a:p>
            <a:r>
              <a:rPr lang="zh-CN" altLang="zh-CN" sz="2800" b="1" dirty="0" smtClean="0"/>
              <a:t>（一）经济效益</a:t>
            </a:r>
            <a:endParaRPr lang="en-US" altLang="zh-CN" sz="2800" b="1" dirty="0" smtClean="0"/>
          </a:p>
          <a:p>
            <a:endParaRPr lang="en-US" altLang="zh-CN" sz="2800" b="1" dirty="0" smtClean="0"/>
          </a:p>
          <a:p>
            <a:endParaRPr lang="en-US" altLang="zh-CN" sz="2800" b="1" dirty="0" smtClean="0"/>
          </a:p>
          <a:p>
            <a:endParaRPr lang="en-US" altLang="zh-CN" b="1" dirty="0" smtClean="0"/>
          </a:p>
          <a:p>
            <a:endParaRPr lang="en-US" altLang="zh-CN" b="1" dirty="0" smtClean="0"/>
          </a:p>
          <a:p>
            <a:r>
              <a:rPr lang="zh-CN" altLang="zh-CN" sz="2800" b="1" dirty="0" smtClean="0"/>
              <a:t>（二）客户的信息价值</a:t>
            </a:r>
            <a:endParaRPr lang="zh-CN" altLang="zh-CN" sz="2800" dirty="0" smtClean="0"/>
          </a:p>
          <a:p>
            <a:r>
              <a:rPr lang="zh-CN" altLang="zh-CN" sz="2800" b="1" dirty="0" smtClean="0"/>
              <a:t> （三）客户的附加价值</a:t>
            </a:r>
            <a:endParaRPr lang="zh-CN" altLang="zh-CN" sz="2800" dirty="0" smtClean="0"/>
          </a:p>
          <a:p>
            <a:endParaRPr lang="zh-CN" altLang="zh-CN" dirty="0" smtClean="0"/>
          </a:p>
          <a:p>
            <a:endParaRPr lang="zh-CN" altLang="zh-CN" dirty="0" smtClean="0"/>
          </a:p>
          <a:p>
            <a:endParaRPr lang="zh-CN" altLang="en-US" dirty="0"/>
          </a:p>
        </p:txBody>
      </p:sp>
      <p:grpSp>
        <p:nvGrpSpPr>
          <p:cNvPr id="35" name="组合 34"/>
          <p:cNvGrpSpPr/>
          <p:nvPr/>
        </p:nvGrpSpPr>
        <p:grpSpPr>
          <a:xfrm>
            <a:off x="928688" y="3004046"/>
            <a:ext cx="6729412" cy="1289050"/>
            <a:chOff x="928688" y="4500563"/>
            <a:chExt cx="6729412" cy="1289050"/>
          </a:xfrm>
        </p:grpSpPr>
        <p:grpSp>
          <p:nvGrpSpPr>
            <p:cNvPr id="4" name="Group 4"/>
            <p:cNvGrpSpPr>
              <a:grpSpLocks/>
            </p:cNvGrpSpPr>
            <p:nvPr/>
          </p:nvGrpSpPr>
          <p:grpSpPr bwMode="auto">
            <a:xfrm>
              <a:off x="928688" y="4500563"/>
              <a:ext cx="6729412" cy="1289050"/>
              <a:chOff x="1168401" y="3923037"/>
              <a:chExt cx="6729876" cy="1288407"/>
            </a:xfrm>
          </p:grpSpPr>
          <p:grpSp>
            <p:nvGrpSpPr>
              <p:cNvPr id="5" name="Group 11"/>
              <p:cNvGrpSpPr>
                <a:grpSpLocks/>
              </p:cNvGrpSpPr>
              <p:nvPr/>
            </p:nvGrpSpPr>
            <p:grpSpPr bwMode="auto">
              <a:xfrm>
                <a:off x="1168401" y="3923038"/>
                <a:ext cx="1248691" cy="1282378"/>
                <a:chOff x="736" y="1479"/>
                <a:chExt cx="1363" cy="1800"/>
              </a:xfrm>
            </p:grpSpPr>
            <p:sp>
              <p:nvSpPr>
                <p:cNvPr id="26" name="AutoShape 32"/>
                <p:cNvSpPr>
                  <a:spLocks noChangeArrowheads="1"/>
                </p:cNvSpPr>
                <p:nvPr/>
              </p:nvSpPr>
              <p:spPr bwMode="gray">
                <a:xfrm>
                  <a:off x="736" y="1479"/>
                  <a:ext cx="1363" cy="1800"/>
                </a:xfrm>
                <a:prstGeom prst="roundRect">
                  <a:avLst>
                    <a:gd name="adj" fmla="val 17509"/>
                  </a:avLst>
                </a:prstGeom>
                <a:gradFill rotWithShape="1">
                  <a:gsLst>
                    <a:gs pos="0">
                      <a:srgbClr val="4E91D4"/>
                    </a:gs>
                    <a:gs pos="100000">
                      <a:srgbClr val="3477A4"/>
                    </a:gs>
                  </a:gsLst>
                  <a:lin ang="2700000" scaled="1"/>
                </a:gradFill>
                <a:ln w="9525">
                  <a:noFill/>
                  <a:round/>
                  <a:headEnd/>
                  <a:tailEnd/>
                </a:ln>
                <a:effectLst>
                  <a:prstShdw prst="shdw12">
                    <a:srgbClr val="000000">
                      <a:alpha val="50000"/>
                    </a:srgbClr>
                  </a:prstShdw>
                </a:effectLst>
              </p:spPr>
              <p:txBody>
                <a:bodyPr wrap="none" anchor="ctr"/>
                <a:lstStyle/>
                <a:p>
                  <a:pPr algn="ctr" eaLnBrk="0" hangingPunct="0"/>
                  <a:endParaRPr lang="zh-CN" altLang="en-US"/>
                </a:p>
              </p:txBody>
            </p:sp>
            <p:sp>
              <p:nvSpPr>
                <p:cNvPr id="27" name="AutoShape 33"/>
                <p:cNvSpPr>
                  <a:spLocks noChangeArrowheads="1"/>
                </p:cNvSpPr>
                <p:nvPr/>
              </p:nvSpPr>
              <p:spPr bwMode="gray">
                <a:xfrm>
                  <a:off x="757" y="1484"/>
                  <a:ext cx="1322" cy="1766"/>
                </a:xfrm>
                <a:prstGeom prst="roundRect">
                  <a:avLst>
                    <a:gd name="adj" fmla="val 16667"/>
                  </a:avLst>
                </a:prstGeom>
                <a:solidFill>
                  <a:srgbClr val="3CA1E6"/>
                </a:solidFill>
                <a:ln w="9525">
                  <a:noFill/>
                  <a:round/>
                  <a:headEnd/>
                  <a:tailEnd/>
                </a:ln>
              </p:spPr>
              <p:txBody>
                <a:bodyPr wrap="none" anchor="ctr"/>
                <a:lstStyle/>
                <a:p>
                  <a:pPr algn="ctr" eaLnBrk="0" hangingPunct="0"/>
                  <a:endParaRPr lang="zh-CN" altLang="en-US"/>
                </a:p>
              </p:txBody>
            </p:sp>
            <p:sp>
              <p:nvSpPr>
                <p:cNvPr id="28" name="AutoShape 34"/>
                <p:cNvSpPr>
                  <a:spLocks noChangeArrowheads="1"/>
                </p:cNvSpPr>
                <p:nvPr/>
              </p:nvSpPr>
              <p:spPr bwMode="gray">
                <a:xfrm>
                  <a:off x="768" y="2784"/>
                  <a:ext cx="1304" cy="447"/>
                </a:xfrm>
                <a:prstGeom prst="roundRect">
                  <a:avLst>
                    <a:gd name="adj" fmla="val 50000"/>
                  </a:avLst>
                </a:prstGeom>
                <a:gradFill rotWithShape="1">
                  <a:gsLst>
                    <a:gs pos="0">
                      <a:srgbClr val="3CA1E6">
                        <a:alpha val="0"/>
                      </a:srgbClr>
                    </a:gs>
                    <a:gs pos="100000">
                      <a:srgbClr val="9BCFF2"/>
                    </a:gs>
                  </a:gsLst>
                  <a:lin ang="5400000" scaled="1"/>
                </a:gradFill>
                <a:ln w="9525">
                  <a:noFill/>
                  <a:round/>
                  <a:headEnd/>
                  <a:tailEnd/>
                </a:ln>
              </p:spPr>
              <p:txBody>
                <a:bodyPr wrap="none" anchor="ctr"/>
                <a:lstStyle/>
                <a:p>
                  <a:pPr algn="ctr" eaLnBrk="0" hangingPunct="0"/>
                  <a:endParaRPr lang="zh-CN" altLang="en-US"/>
                </a:p>
              </p:txBody>
            </p:sp>
            <p:sp>
              <p:nvSpPr>
                <p:cNvPr id="29" name="AutoShape 35"/>
                <p:cNvSpPr>
                  <a:spLocks noChangeArrowheads="1"/>
                </p:cNvSpPr>
                <p:nvPr/>
              </p:nvSpPr>
              <p:spPr bwMode="gray">
                <a:xfrm>
                  <a:off x="768" y="1498"/>
                  <a:ext cx="1304" cy="446"/>
                </a:xfrm>
                <a:prstGeom prst="roundRect">
                  <a:avLst>
                    <a:gd name="adj" fmla="val 50000"/>
                  </a:avLst>
                </a:prstGeom>
                <a:gradFill rotWithShape="1">
                  <a:gsLst>
                    <a:gs pos="0">
                      <a:srgbClr val="BEE0F7"/>
                    </a:gs>
                    <a:gs pos="100000">
                      <a:srgbClr val="3CA1E6">
                        <a:alpha val="0"/>
                      </a:srgbClr>
                    </a:gs>
                  </a:gsLst>
                  <a:lin ang="5400000" scaled="1"/>
                </a:gradFill>
                <a:ln w="9525">
                  <a:noFill/>
                  <a:round/>
                  <a:headEnd/>
                  <a:tailEnd/>
                </a:ln>
              </p:spPr>
              <p:txBody>
                <a:bodyPr wrap="none" anchor="ctr"/>
                <a:lstStyle/>
                <a:p>
                  <a:pPr algn="ctr" eaLnBrk="0" hangingPunct="0"/>
                  <a:endParaRPr lang="zh-CN" altLang="en-US"/>
                </a:p>
              </p:txBody>
            </p:sp>
          </p:grpSp>
          <p:grpSp>
            <p:nvGrpSpPr>
              <p:cNvPr id="6" name="Group 12"/>
              <p:cNvGrpSpPr>
                <a:grpSpLocks/>
              </p:cNvGrpSpPr>
              <p:nvPr/>
            </p:nvGrpSpPr>
            <p:grpSpPr bwMode="auto">
              <a:xfrm>
                <a:off x="3894815" y="3923037"/>
                <a:ext cx="1248690" cy="1282377"/>
                <a:chOff x="3712" y="1479"/>
                <a:chExt cx="1363" cy="1800"/>
              </a:xfrm>
            </p:grpSpPr>
            <p:sp>
              <p:nvSpPr>
                <p:cNvPr id="22" name="AutoShape 28"/>
                <p:cNvSpPr>
                  <a:spLocks noChangeArrowheads="1"/>
                </p:cNvSpPr>
                <p:nvPr/>
              </p:nvSpPr>
              <p:spPr bwMode="gray">
                <a:xfrm>
                  <a:off x="3712" y="1479"/>
                  <a:ext cx="1363" cy="1800"/>
                </a:xfrm>
                <a:prstGeom prst="roundRect">
                  <a:avLst>
                    <a:gd name="adj" fmla="val 17509"/>
                  </a:avLst>
                </a:prstGeom>
                <a:gradFill rotWithShape="1">
                  <a:gsLst>
                    <a:gs pos="0">
                      <a:srgbClr val="B59F43"/>
                    </a:gs>
                    <a:gs pos="100000">
                      <a:srgbClr val="8F8849"/>
                    </a:gs>
                  </a:gsLst>
                  <a:lin ang="2700000" scaled="1"/>
                </a:gradFill>
                <a:ln w="9525">
                  <a:noFill/>
                  <a:round/>
                  <a:headEnd/>
                  <a:tailEnd/>
                </a:ln>
                <a:effectLst>
                  <a:prstShdw prst="shdw11">
                    <a:srgbClr val="000000">
                      <a:alpha val="50000"/>
                    </a:srgbClr>
                  </a:prstShdw>
                </a:effectLst>
              </p:spPr>
              <p:txBody>
                <a:bodyPr wrap="none" anchor="ctr"/>
                <a:lstStyle/>
                <a:p>
                  <a:pPr algn="ctr" eaLnBrk="0" hangingPunct="0"/>
                  <a:endParaRPr lang="zh-CN" altLang="en-US"/>
                </a:p>
              </p:txBody>
            </p:sp>
            <p:sp>
              <p:nvSpPr>
                <p:cNvPr id="23" name="AutoShape 29"/>
                <p:cNvSpPr>
                  <a:spLocks noChangeArrowheads="1"/>
                </p:cNvSpPr>
                <p:nvPr/>
              </p:nvSpPr>
              <p:spPr bwMode="gray">
                <a:xfrm>
                  <a:off x="3733" y="1484"/>
                  <a:ext cx="1322" cy="1766"/>
                </a:xfrm>
                <a:prstGeom prst="roundRect">
                  <a:avLst>
                    <a:gd name="adj" fmla="val 16667"/>
                  </a:avLst>
                </a:prstGeom>
                <a:solidFill>
                  <a:srgbClr val="E9E065"/>
                </a:solidFill>
                <a:ln w="9525">
                  <a:noFill/>
                  <a:round/>
                  <a:headEnd/>
                  <a:tailEnd/>
                </a:ln>
              </p:spPr>
              <p:txBody>
                <a:bodyPr wrap="none" anchor="ctr"/>
                <a:lstStyle/>
                <a:p>
                  <a:pPr algn="ctr" eaLnBrk="0" hangingPunct="0"/>
                  <a:endParaRPr lang="zh-CN" altLang="en-US"/>
                </a:p>
              </p:txBody>
            </p:sp>
            <p:sp>
              <p:nvSpPr>
                <p:cNvPr id="24" name="AutoShape 30"/>
                <p:cNvSpPr>
                  <a:spLocks noChangeArrowheads="1"/>
                </p:cNvSpPr>
                <p:nvPr/>
              </p:nvSpPr>
              <p:spPr bwMode="gray">
                <a:xfrm>
                  <a:off x="3744" y="2784"/>
                  <a:ext cx="1304" cy="447"/>
                </a:xfrm>
                <a:prstGeom prst="roundRect">
                  <a:avLst>
                    <a:gd name="adj" fmla="val 50000"/>
                  </a:avLst>
                </a:prstGeom>
                <a:gradFill rotWithShape="1">
                  <a:gsLst>
                    <a:gs pos="0">
                      <a:srgbClr val="E9E065"/>
                    </a:gs>
                    <a:gs pos="100000">
                      <a:srgbClr val="F2EDA6"/>
                    </a:gs>
                  </a:gsLst>
                  <a:lin ang="5400000" scaled="1"/>
                </a:gradFill>
                <a:ln w="9525">
                  <a:noFill/>
                  <a:round/>
                  <a:headEnd/>
                  <a:tailEnd/>
                </a:ln>
              </p:spPr>
              <p:txBody>
                <a:bodyPr wrap="none" anchor="ctr"/>
                <a:lstStyle/>
                <a:p>
                  <a:pPr algn="ctr" eaLnBrk="0" hangingPunct="0"/>
                  <a:endParaRPr lang="zh-CN" altLang="en-US"/>
                </a:p>
              </p:txBody>
            </p:sp>
            <p:sp>
              <p:nvSpPr>
                <p:cNvPr id="25" name="AutoShape 31"/>
                <p:cNvSpPr>
                  <a:spLocks noChangeArrowheads="1"/>
                </p:cNvSpPr>
                <p:nvPr/>
              </p:nvSpPr>
              <p:spPr bwMode="gray">
                <a:xfrm>
                  <a:off x="3744" y="1498"/>
                  <a:ext cx="1304" cy="446"/>
                </a:xfrm>
                <a:prstGeom prst="roundRect">
                  <a:avLst>
                    <a:gd name="adj" fmla="val 50000"/>
                  </a:avLst>
                </a:prstGeom>
                <a:gradFill rotWithShape="1">
                  <a:gsLst>
                    <a:gs pos="0">
                      <a:srgbClr val="F8F5CC"/>
                    </a:gs>
                    <a:gs pos="100000">
                      <a:srgbClr val="E9E065"/>
                    </a:gs>
                  </a:gsLst>
                  <a:lin ang="5400000" scaled="1"/>
                </a:gradFill>
                <a:ln w="9525">
                  <a:noFill/>
                  <a:round/>
                  <a:headEnd/>
                  <a:tailEnd/>
                </a:ln>
              </p:spPr>
              <p:txBody>
                <a:bodyPr wrap="none" anchor="ctr"/>
                <a:lstStyle/>
                <a:p>
                  <a:pPr algn="ctr" eaLnBrk="0" hangingPunct="0"/>
                  <a:endParaRPr lang="zh-CN" altLang="en-US"/>
                </a:p>
              </p:txBody>
            </p:sp>
          </p:grpSp>
          <p:grpSp>
            <p:nvGrpSpPr>
              <p:cNvPr id="7" name="Group 13"/>
              <p:cNvGrpSpPr>
                <a:grpSpLocks/>
              </p:cNvGrpSpPr>
              <p:nvPr/>
            </p:nvGrpSpPr>
            <p:grpSpPr bwMode="auto">
              <a:xfrm>
                <a:off x="2531608" y="3923037"/>
                <a:ext cx="1248690" cy="1282377"/>
                <a:chOff x="2224" y="1479"/>
                <a:chExt cx="1363" cy="1800"/>
              </a:xfrm>
            </p:grpSpPr>
            <p:sp>
              <p:nvSpPr>
                <p:cNvPr id="18" name="AutoShape 24"/>
                <p:cNvSpPr>
                  <a:spLocks noChangeArrowheads="1"/>
                </p:cNvSpPr>
                <p:nvPr/>
              </p:nvSpPr>
              <p:spPr bwMode="gray">
                <a:xfrm>
                  <a:off x="2224" y="1479"/>
                  <a:ext cx="1363" cy="1800"/>
                </a:xfrm>
                <a:prstGeom prst="roundRect">
                  <a:avLst>
                    <a:gd name="adj" fmla="val 17509"/>
                  </a:avLst>
                </a:prstGeom>
                <a:gradFill rotWithShape="1">
                  <a:gsLst>
                    <a:gs pos="0">
                      <a:srgbClr val="34B034"/>
                    </a:gs>
                    <a:gs pos="100000">
                      <a:srgbClr val="3F8B4A"/>
                    </a:gs>
                  </a:gsLst>
                  <a:lin ang="2700000" scaled="1"/>
                </a:gradFill>
                <a:ln w="9525">
                  <a:noFill/>
                  <a:round/>
                  <a:headEnd/>
                  <a:tailEnd/>
                </a:ln>
              </p:spPr>
              <p:txBody>
                <a:bodyPr wrap="none" anchor="ctr"/>
                <a:lstStyle/>
                <a:p>
                  <a:pPr algn="ctr" eaLnBrk="0" hangingPunct="0"/>
                  <a:endParaRPr lang="zh-CN" altLang="en-US"/>
                </a:p>
              </p:txBody>
            </p:sp>
            <p:sp>
              <p:nvSpPr>
                <p:cNvPr id="19" name="AutoShape 25"/>
                <p:cNvSpPr>
                  <a:spLocks noChangeArrowheads="1"/>
                </p:cNvSpPr>
                <p:nvPr/>
              </p:nvSpPr>
              <p:spPr bwMode="gray">
                <a:xfrm>
                  <a:off x="2245" y="1484"/>
                  <a:ext cx="1322" cy="1766"/>
                </a:xfrm>
                <a:prstGeom prst="roundRect">
                  <a:avLst>
                    <a:gd name="adj" fmla="val 16667"/>
                  </a:avLst>
                </a:prstGeom>
                <a:solidFill>
                  <a:srgbClr val="73E77E"/>
                </a:solidFill>
                <a:ln w="9525">
                  <a:noFill/>
                  <a:round/>
                  <a:headEnd/>
                  <a:tailEnd/>
                </a:ln>
              </p:spPr>
              <p:txBody>
                <a:bodyPr wrap="none" anchor="ctr"/>
                <a:lstStyle/>
                <a:p>
                  <a:pPr algn="ctr" eaLnBrk="0" hangingPunct="0"/>
                  <a:endParaRPr lang="zh-CN" altLang="en-US"/>
                </a:p>
              </p:txBody>
            </p:sp>
            <p:sp>
              <p:nvSpPr>
                <p:cNvPr id="20" name="AutoShape 26"/>
                <p:cNvSpPr>
                  <a:spLocks noChangeArrowheads="1"/>
                </p:cNvSpPr>
                <p:nvPr/>
              </p:nvSpPr>
              <p:spPr bwMode="gray">
                <a:xfrm>
                  <a:off x="2256" y="2784"/>
                  <a:ext cx="1304" cy="447"/>
                </a:xfrm>
                <a:prstGeom prst="roundRect">
                  <a:avLst>
                    <a:gd name="adj" fmla="val 50000"/>
                  </a:avLst>
                </a:prstGeom>
                <a:gradFill rotWithShape="1">
                  <a:gsLst>
                    <a:gs pos="0">
                      <a:srgbClr val="73E77E"/>
                    </a:gs>
                    <a:gs pos="100000">
                      <a:srgbClr val="B3F2B9"/>
                    </a:gs>
                  </a:gsLst>
                  <a:lin ang="5400000" scaled="1"/>
                </a:gradFill>
                <a:ln w="9525">
                  <a:noFill/>
                  <a:round/>
                  <a:headEnd/>
                  <a:tailEnd/>
                </a:ln>
              </p:spPr>
              <p:txBody>
                <a:bodyPr wrap="none" anchor="ctr"/>
                <a:lstStyle/>
                <a:p>
                  <a:pPr algn="ctr" eaLnBrk="0" hangingPunct="0"/>
                  <a:endParaRPr lang="zh-CN" altLang="en-US"/>
                </a:p>
              </p:txBody>
            </p:sp>
            <p:sp>
              <p:nvSpPr>
                <p:cNvPr id="21" name="AutoShape 27"/>
                <p:cNvSpPr>
                  <a:spLocks noChangeArrowheads="1"/>
                </p:cNvSpPr>
                <p:nvPr/>
              </p:nvSpPr>
              <p:spPr bwMode="gray">
                <a:xfrm>
                  <a:off x="2256" y="1498"/>
                  <a:ext cx="1304" cy="446"/>
                </a:xfrm>
                <a:prstGeom prst="roundRect">
                  <a:avLst>
                    <a:gd name="adj" fmla="val 50000"/>
                  </a:avLst>
                </a:prstGeom>
                <a:gradFill rotWithShape="1">
                  <a:gsLst>
                    <a:gs pos="0">
                      <a:srgbClr val="D0F7D4"/>
                    </a:gs>
                    <a:gs pos="100000">
                      <a:srgbClr val="73E77E"/>
                    </a:gs>
                  </a:gsLst>
                  <a:lin ang="5400000" scaled="1"/>
                </a:gradFill>
                <a:ln w="9525">
                  <a:noFill/>
                  <a:round/>
                  <a:headEnd/>
                  <a:tailEnd/>
                </a:ln>
              </p:spPr>
              <p:txBody>
                <a:bodyPr wrap="none" anchor="ctr"/>
                <a:lstStyle/>
                <a:p>
                  <a:pPr algn="ctr" eaLnBrk="0" hangingPunct="0"/>
                  <a:endParaRPr lang="zh-CN" altLang="en-US"/>
                </a:p>
              </p:txBody>
            </p:sp>
          </p:grpSp>
          <p:grpSp>
            <p:nvGrpSpPr>
              <p:cNvPr id="8" name="Group 14"/>
              <p:cNvGrpSpPr>
                <a:grpSpLocks/>
              </p:cNvGrpSpPr>
              <p:nvPr/>
            </p:nvGrpSpPr>
            <p:grpSpPr bwMode="auto">
              <a:xfrm>
                <a:off x="5286380" y="3929066"/>
                <a:ext cx="1248691" cy="1282378"/>
                <a:chOff x="736" y="1479"/>
                <a:chExt cx="1363" cy="1800"/>
              </a:xfrm>
            </p:grpSpPr>
            <p:sp>
              <p:nvSpPr>
                <p:cNvPr id="14" name="AutoShape 20"/>
                <p:cNvSpPr>
                  <a:spLocks noChangeArrowheads="1"/>
                </p:cNvSpPr>
                <p:nvPr/>
              </p:nvSpPr>
              <p:spPr bwMode="gray">
                <a:xfrm>
                  <a:off x="736" y="1479"/>
                  <a:ext cx="1363" cy="1800"/>
                </a:xfrm>
                <a:prstGeom prst="roundRect">
                  <a:avLst>
                    <a:gd name="adj" fmla="val 17509"/>
                  </a:avLst>
                </a:prstGeom>
                <a:gradFill rotWithShape="1">
                  <a:gsLst>
                    <a:gs pos="0">
                      <a:srgbClr val="4E91D4"/>
                    </a:gs>
                    <a:gs pos="100000">
                      <a:srgbClr val="3477A4"/>
                    </a:gs>
                  </a:gsLst>
                  <a:lin ang="2700000" scaled="1"/>
                </a:gradFill>
                <a:ln w="9525">
                  <a:noFill/>
                  <a:round/>
                  <a:headEnd/>
                  <a:tailEnd/>
                </a:ln>
                <a:effectLst>
                  <a:prstShdw prst="shdw12">
                    <a:srgbClr val="000000">
                      <a:alpha val="50000"/>
                    </a:srgbClr>
                  </a:prstShdw>
                </a:effectLst>
              </p:spPr>
              <p:txBody>
                <a:bodyPr wrap="none" anchor="ctr"/>
                <a:lstStyle/>
                <a:p>
                  <a:pPr algn="ctr" eaLnBrk="0" hangingPunct="0"/>
                  <a:endParaRPr lang="zh-CN" altLang="en-US"/>
                </a:p>
              </p:txBody>
            </p:sp>
            <p:sp>
              <p:nvSpPr>
                <p:cNvPr id="15" name="AutoShape 21"/>
                <p:cNvSpPr>
                  <a:spLocks noChangeArrowheads="1"/>
                </p:cNvSpPr>
                <p:nvPr/>
              </p:nvSpPr>
              <p:spPr bwMode="gray">
                <a:xfrm>
                  <a:off x="757" y="1484"/>
                  <a:ext cx="1322" cy="1766"/>
                </a:xfrm>
                <a:prstGeom prst="roundRect">
                  <a:avLst>
                    <a:gd name="adj" fmla="val 16667"/>
                  </a:avLst>
                </a:prstGeom>
                <a:solidFill>
                  <a:srgbClr val="3CA1E6"/>
                </a:solidFill>
                <a:ln w="9525">
                  <a:noFill/>
                  <a:round/>
                  <a:headEnd/>
                  <a:tailEnd/>
                </a:ln>
              </p:spPr>
              <p:txBody>
                <a:bodyPr wrap="none" anchor="ctr"/>
                <a:lstStyle/>
                <a:p>
                  <a:pPr algn="ctr" eaLnBrk="0" hangingPunct="0"/>
                  <a:endParaRPr lang="zh-CN" altLang="en-US"/>
                </a:p>
              </p:txBody>
            </p:sp>
            <p:sp>
              <p:nvSpPr>
                <p:cNvPr id="16" name="AutoShape 22"/>
                <p:cNvSpPr>
                  <a:spLocks noChangeArrowheads="1"/>
                </p:cNvSpPr>
                <p:nvPr/>
              </p:nvSpPr>
              <p:spPr bwMode="gray">
                <a:xfrm>
                  <a:off x="768" y="2784"/>
                  <a:ext cx="1304" cy="447"/>
                </a:xfrm>
                <a:prstGeom prst="roundRect">
                  <a:avLst>
                    <a:gd name="adj" fmla="val 50000"/>
                  </a:avLst>
                </a:prstGeom>
                <a:gradFill rotWithShape="1">
                  <a:gsLst>
                    <a:gs pos="0">
                      <a:srgbClr val="3CA1E6">
                        <a:alpha val="0"/>
                      </a:srgbClr>
                    </a:gs>
                    <a:gs pos="100000">
                      <a:srgbClr val="9BCFF2"/>
                    </a:gs>
                  </a:gsLst>
                  <a:lin ang="5400000" scaled="1"/>
                </a:gradFill>
                <a:ln w="9525">
                  <a:noFill/>
                  <a:round/>
                  <a:headEnd/>
                  <a:tailEnd/>
                </a:ln>
              </p:spPr>
              <p:txBody>
                <a:bodyPr wrap="none" anchor="ctr"/>
                <a:lstStyle/>
                <a:p>
                  <a:pPr algn="ctr" eaLnBrk="0" hangingPunct="0"/>
                  <a:endParaRPr lang="zh-CN" altLang="en-US"/>
                </a:p>
              </p:txBody>
            </p:sp>
            <p:sp>
              <p:nvSpPr>
                <p:cNvPr id="17" name="AutoShape 23"/>
                <p:cNvSpPr>
                  <a:spLocks noChangeArrowheads="1"/>
                </p:cNvSpPr>
                <p:nvPr/>
              </p:nvSpPr>
              <p:spPr bwMode="gray">
                <a:xfrm>
                  <a:off x="768" y="1498"/>
                  <a:ext cx="1304" cy="446"/>
                </a:xfrm>
                <a:prstGeom prst="roundRect">
                  <a:avLst>
                    <a:gd name="adj" fmla="val 50000"/>
                  </a:avLst>
                </a:prstGeom>
                <a:gradFill rotWithShape="1">
                  <a:gsLst>
                    <a:gs pos="0">
                      <a:srgbClr val="BEE0F7"/>
                    </a:gs>
                    <a:gs pos="100000">
                      <a:srgbClr val="3CA1E6">
                        <a:alpha val="0"/>
                      </a:srgbClr>
                    </a:gs>
                  </a:gsLst>
                  <a:lin ang="5400000" scaled="1"/>
                </a:gradFill>
                <a:ln w="9525">
                  <a:noFill/>
                  <a:round/>
                  <a:headEnd/>
                  <a:tailEnd/>
                </a:ln>
              </p:spPr>
              <p:txBody>
                <a:bodyPr wrap="none" anchor="ctr"/>
                <a:lstStyle/>
                <a:p>
                  <a:pPr algn="ctr" eaLnBrk="0" hangingPunct="0"/>
                  <a:endParaRPr lang="zh-CN" altLang="en-US"/>
                </a:p>
              </p:txBody>
            </p:sp>
          </p:grpSp>
          <p:grpSp>
            <p:nvGrpSpPr>
              <p:cNvPr id="9" name="Group 15"/>
              <p:cNvGrpSpPr>
                <a:grpSpLocks/>
              </p:cNvGrpSpPr>
              <p:nvPr/>
            </p:nvGrpSpPr>
            <p:grpSpPr bwMode="auto">
              <a:xfrm>
                <a:off x="6649587" y="3929065"/>
                <a:ext cx="1248690" cy="1282377"/>
                <a:chOff x="2224" y="1479"/>
                <a:chExt cx="1363" cy="1800"/>
              </a:xfrm>
            </p:grpSpPr>
            <p:sp>
              <p:nvSpPr>
                <p:cNvPr id="10" name="AutoShape 16"/>
                <p:cNvSpPr>
                  <a:spLocks noChangeArrowheads="1"/>
                </p:cNvSpPr>
                <p:nvPr/>
              </p:nvSpPr>
              <p:spPr bwMode="gray">
                <a:xfrm>
                  <a:off x="2224" y="1479"/>
                  <a:ext cx="1363" cy="1800"/>
                </a:xfrm>
                <a:prstGeom prst="roundRect">
                  <a:avLst>
                    <a:gd name="adj" fmla="val 17509"/>
                  </a:avLst>
                </a:prstGeom>
                <a:gradFill rotWithShape="1">
                  <a:gsLst>
                    <a:gs pos="0">
                      <a:srgbClr val="34B034"/>
                    </a:gs>
                    <a:gs pos="100000">
                      <a:srgbClr val="3F8B4A"/>
                    </a:gs>
                  </a:gsLst>
                  <a:lin ang="2700000" scaled="1"/>
                </a:gradFill>
                <a:ln w="9525">
                  <a:noFill/>
                  <a:round/>
                  <a:headEnd/>
                  <a:tailEnd/>
                </a:ln>
              </p:spPr>
              <p:txBody>
                <a:bodyPr wrap="none" anchor="ctr"/>
                <a:lstStyle/>
                <a:p>
                  <a:pPr algn="ctr" eaLnBrk="0" hangingPunct="0"/>
                  <a:endParaRPr lang="zh-CN" altLang="en-US"/>
                </a:p>
              </p:txBody>
            </p:sp>
            <p:sp>
              <p:nvSpPr>
                <p:cNvPr id="11" name="AutoShape 17"/>
                <p:cNvSpPr>
                  <a:spLocks noChangeArrowheads="1"/>
                </p:cNvSpPr>
                <p:nvPr/>
              </p:nvSpPr>
              <p:spPr bwMode="gray">
                <a:xfrm>
                  <a:off x="2245" y="1484"/>
                  <a:ext cx="1322" cy="1766"/>
                </a:xfrm>
                <a:prstGeom prst="roundRect">
                  <a:avLst>
                    <a:gd name="adj" fmla="val 16667"/>
                  </a:avLst>
                </a:prstGeom>
                <a:solidFill>
                  <a:srgbClr val="73E77E"/>
                </a:solidFill>
                <a:ln w="9525">
                  <a:noFill/>
                  <a:round/>
                  <a:headEnd/>
                  <a:tailEnd/>
                </a:ln>
              </p:spPr>
              <p:txBody>
                <a:bodyPr wrap="none" anchor="ctr"/>
                <a:lstStyle/>
                <a:p>
                  <a:pPr algn="ctr" eaLnBrk="0" hangingPunct="0"/>
                  <a:endParaRPr lang="zh-CN" altLang="en-US"/>
                </a:p>
              </p:txBody>
            </p:sp>
            <p:sp>
              <p:nvSpPr>
                <p:cNvPr id="12" name="AutoShape 18"/>
                <p:cNvSpPr>
                  <a:spLocks noChangeArrowheads="1"/>
                </p:cNvSpPr>
                <p:nvPr/>
              </p:nvSpPr>
              <p:spPr bwMode="gray">
                <a:xfrm>
                  <a:off x="2256" y="2784"/>
                  <a:ext cx="1304" cy="447"/>
                </a:xfrm>
                <a:prstGeom prst="roundRect">
                  <a:avLst>
                    <a:gd name="adj" fmla="val 50000"/>
                  </a:avLst>
                </a:prstGeom>
                <a:gradFill rotWithShape="1">
                  <a:gsLst>
                    <a:gs pos="0">
                      <a:srgbClr val="73E77E"/>
                    </a:gs>
                    <a:gs pos="100000">
                      <a:srgbClr val="B3F2B9"/>
                    </a:gs>
                  </a:gsLst>
                  <a:lin ang="5400000" scaled="1"/>
                </a:gradFill>
                <a:ln w="9525">
                  <a:noFill/>
                  <a:round/>
                  <a:headEnd/>
                  <a:tailEnd/>
                </a:ln>
              </p:spPr>
              <p:txBody>
                <a:bodyPr wrap="none" anchor="ctr"/>
                <a:lstStyle/>
                <a:p>
                  <a:pPr algn="ctr" eaLnBrk="0" hangingPunct="0"/>
                  <a:endParaRPr lang="zh-CN" altLang="en-US"/>
                </a:p>
              </p:txBody>
            </p:sp>
            <p:sp>
              <p:nvSpPr>
                <p:cNvPr id="13" name="AutoShape 19"/>
                <p:cNvSpPr>
                  <a:spLocks noChangeArrowheads="1"/>
                </p:cNvSpPr>
                <p:nvPr/>
              </p:nvSpPr>
              <p:spPr bwMode="gray">
                <a:xfrm>
                  <a:off x="2256" y="1498"/>
                  <a:ext cx="1304" cy="446"/>
                </a:xfrm>
                <a:prstGeom prst="roundRect">
                  <a:avLst>
                    <a:gd name="adj" fmla="val 50000"/>
                  </a:avLst>
                </a:prstGeom>
                <a:gradFill rotWithShape="1">
                  <a:gsLst>
                    <a:gs pos="0">
                      <a:srgbClr val="D0F7D4"/>
                    </a:gs>
                    <a:gs pos="100000">
                      <a:srgbClr val="73E77E"/>
                    </a:gs>
                  </a:gsLst>
                  <a:lin ang="5400000" scaled="1"/>
                </a:gradFill>
                <a:ln w="9525">
                  <a:noFill/>
                  <a:round/>
                  <a:headEnd/>
                  <a:tailEnd/>
                </a:ln>
              </p:spPr>
              <p:txBody>
                <a:bodyPr wrap="none" anchor="ctr"/>
                <a:lstStyle/>
                <a:p>
                  <a:pPr algn="ctr" eaLnBrk="0" hangingPunct="0"/>
                  <a:endParaRPr lang="zh-CN" altLang="en-US"/>
                </a:p>
              </p:txBody>
            </p:sp>
          </p:grpSp>
        </p:grpSp>
        <p:sp>
          <p:nvSpPr>
            <p:cNvPr id="30" name="Rectangle 5"/>
            <p:cNvSpPr>
              <a:spLocks noChangeArrowheads="1"/>
            </p:cNvSpPr>
            <p:nvPr/>
          </p:nvSpPr>
          <p:spPr bwMode="auto">
            <a:xfrm>
              <a:off x="936138" y="4901098"/>
              <a:ext cx="1217000" cy="400110"/>
            </a:xfrm>
            <a:prstGeom prst="rect">
              <a:avLst/>
            </a:prstGeom>
            <a:noFill/>
            <a:ln w="9525">
              <a:noFill/>
              <a:miter lim="800000"/>
              <a:headEnd/>
              <a:tailEnd/>
            </a:ln>
          </p:spPr>
          <p:txBody>
            <a:bodyPr wrap="none">
              <a:spAutoFit/>
            </a:bodyPr>
            <a:lstStyle/>
            <a:p>
              <a:pPr algn="ctr" eaLnBrk="0" hangingPunct="0"/>
              <a:r>
                <a:rPr lang="zh-CN" altLang="zh-CN" sz="2000" b="1" dirty="0" smtClean="0">
                  <a:solidFill>
                    <a:schemeClr val="tx2">
                      <a:lumMod val="75000"/>
                    </a:schemeClr>
                  </a:solidFill>
                </a:rPr>
                <a:t>基本利润</a:t>
              </a:r>
              <a:endParaRPr lang="zh-CN" altLang="en-US" sz="2000" dirty="0">
                <a:solidFill>
                  <a:schemeClr val="tx2">
                    <a:lumMod val="75000"/>
                  </a:schemeClr>
                </a:solidFill>
              </a:endParaRPr>
            </a:p>
          </p:txBody>
        </p:sp>
        <p:sp>
          <p:nvSpPr>
            <p:cNvPr id="31" name="Rectangle 6"/>
            <p:cNvSpPr>
              <a:spLocks noChangeArrowheads="1"/>
            </p:cNvSpPr>
            <p:nvPr/>
          </p:nvSpPr>
          <p:spPr bwMode="auto">
            <a:xfrm>
              <a:off x="3635896" y="4809346"/>
              <a:ext cx="1224136" cy="707886"/>
            </a:xfrm>
            <a:prstGeom prst="rect">
              <a:avLst/>
            </a:prstGeom>
            <a:noFill/>
            <a:ln w="9525">
              <a:noFill/>
              <a:miter lim="800000"/>
              <a:headEnd/>
              <a:tailEnd/>
            </a:ln>
          </p:spPr>
          <p:txBody>
            <a:bodyPr wrap="square">
              <a:spAutoFit/>
            </a:bodyPr>
            <a:lstStyle/>
            <a:p>
              <a:pPr algn="ctr" eaLnBrk="0" hangingPunct="0"/>
              <a:r>
                <a:rPr lang="zh-CN" altLang="zh-CN" sz="2000" b="1" dirty="0" smtClean="0">
                  <a:solidFill>
                    <a:schemeClr val="tx2">
                      <a:lumMod val="75000"/>
                    </a:schemeClr>
                  </a:solidFill>
                </a:rPr>
                <a:t>运营成本节约</a:t>
              </a:r>
              <a:endParaRPr lang="zh-CN" altLang="en-US" sz="2000" dirty="0">
                <a:solidFill>
                  <a:schemeClr val="tx2">
                    <a:lumMod val="75000"/>
                  </a:schemeClr>
                </a:solidFill>
              </a:endParaRPr>
            </a:p>
          </p:txBody>
        </p:sp>
        <p:sp>
          <p:nvSpPr>
            <p:cNvPr id="32" name="Rectangle 7"/>
            <p:cNvSpPr>
              <a:spLocks noChangeArrowheads="1"/>
            </p:cNvSpPr>
            <p:nvPr/>
          </p:nvSpPr>
          <p:spPr bwMode="auto">
            <a:xfrm>
              <a:off x="2267744" y="4653136"/>
              <a:ext cx="1224136" cy="1015663"/>
            </a:xfrm>
            <a:prstGeom prst="rect">
              <a:avLst/>
            </a:prstGeom>
            <a:noFill/>
            <a:ln w="9525">
              <a:noFill/>
              <a:miter lim="800000"/>
              <a:headEnd/>
              <a:tailEnd/>
            </a:ln>
          </p:spPr>
          <p:txBody>
            <a:bodyPr wrap="square">
              <a:spAutoFit/>
            </a:bodyPr>
            <a:lstStyle/>
            <a:p>
              <a:pPr algn="ctr" eaLnBrk="0" hangingPunct="0"/>
              <a:r>
                <a:rPr lang="zh-CN" altLang="zh-CN" sz="2000" b="1" dirty="0" smtClean="0">
                  <a:solidFill>
                    <a:schemeClr val="tx2">
                      <a:lumMod val="75000"/>
                    </a:schemeClr>
                  </a:solidFill>
                </a:rPr>
                <a:t>购买量增加所带来的利润</a:t>
              </a:r>
              <a:endParaRPr lang="zh-CN" altLang="en-US" sz="2000" dirty="0">
                <a:solidFill>
                  <a:schemeClr val="tx2">
                    <a:lumMod val="75000"/>
                  </a:schemeClr>
                </a:solidFill>
              </a:endParaRPr>
            </a:p>
          </p:txBody>
        </p:sp>
        <p:sp>
          <p:nvSpPr>
            <p:cNvPr id="33" name="Rectangle 8"/>
            <p:cNvSpPr>
              <a:spLocks noChangeArrowheads="1"/>
            </p:cNvSpPr>
            <p:nvPr/>
          </p:nvSpPr>
          <p:spPr bwMode="auto">
            <a:xfrm>
              <a:off x="5311327" y="4809346"/>
              <a:ext cx="700833" cy="707886"/>
            </a:xfrm>
            <a:prstGeom prst="rect">
              <a:avLst/>
            </a:prstGeom>
            <a:noFill/>
            <a:ln w="9525">
              <a:noFill/>
              <a:miter lim="800000"/>
              <a:headEnd/>
              <a:tailEnd/>
            </a:ln>
          </p:spPr>
          <p:txBody>
            <a:bodyPr wrap="none">
              <a:spAutoFit/>
            </a:bodyPr>
            <a:lstStyle/>
            <a:p>
              <a:pPr algn="ctr" eaLnBrk="0" hangingPunct="0"/>
              <a:r>
                <a:rPr lang="zh-CN" altLang="en-US" sz="2000" b="1" dirty="0">
                  <a:solidFill>
                    <a:schemeClr val="tx2">
                      <a:lumMod val="75000"/>
                    </a:schemeClr>
                  </a:solidFill>
                  <a:latin typeface="宋体" pitchFamily="2" charset="-122"/>
                </a:rPr>
                <a:t>组织</a:t>
              </a:r>
            </a:p>
            <a:p>
              <a:pPr algn="ctr" eaLnBrk="0" hangingPunct="0"/>
              <a:r>
                <a:rPr lang="zh-CN" altLang="en-US" sz="2000" b="1" dirty="0">
                  <a:solidFill>
                    <a:schemeClr val="tx2">
                      <a:lumMod val="75000"/>
                    </a:schemeClr>
                  </a:solidFill>
                  <a:latin typeface="宋体" pitchFamily="2" charset="-122"/>
                </a:rPr>
                <a:t>形式</a:t>
              </a:r>
              <a:endParaRPr lang="zh-CN" altLang="en-US" sz="2000" dirty="0">
                <a:solidFill>
                  <a:schemeClr val="tx2">
                    <a:lumMod val="75000"/>
                  </a:schemeClr>
                </a:solidFill>
              </a:endParaRPr>
            </a:p>
          </p:txBody>
        </p:sp>
        <p:sp>
          <p:nvSpPr>
            <p:cNvPr id="34" name="Rectangle 9"/>
            <p:cNvSpPr>
              <a:spLocks noChangeArrowheads="1"/>
            </p:cNvSpPr>
            <p:nvPr/>
          </p:nvSpPr>
          <p:spPr bwMode="auto">
            <a:xfrm>
              <a:off x="6429375" y="4901098"/>
              <a:ext cx="1214438" cy="400110"/>
            </a:xfrm>
            <a:prstGeom prst="rect">
              <a:avLst/>
            </a:prstGeom>
            <a:noFill/>
            <a:ln w="9525">
              <a:noFill/>
              <a:miter lim="800000"/>
              <a:headEnd/>
              <a:tailEnd/>
            </a:ln>
          </p:spPr>
          <p:txBody>
            <a:bodyPr>
              <a:spAutoFit/>
            </a:bodyPr>
            <a:lstStyle/>
            <a:p>
              <a:pPr algn="ctr" eaLnBrk="0" hangingPunct="0"/>
              <a:r>
                <a:rPr lang="zh-CN" altLang="zh-CN" sz="2000" b="1" dirty="0" smtClean="0">
                  <a:solidFill>
                    <a:schemeClr val="tx2">
                      <a:lumMod val="75000"/>
                    </a:schemeClr>
                  </a:solidFill>
                </a:rPr>
                <a:t>溢价收入</a:t>
              </a:r>
              <a:endParaRPr lang="zh-CN" altLang="en-US" sz="2000" dirty="0">
                <a:solidFill>
                  <a:schemeClr val="tx2">
                    <a:lumMod val="75000"/>
                  </a:schemeClr>
                </a:solidFill>
              </a:endParaRPr>
            </a:p>
          </p:txBody>
        </p:sp>
      </p:grpSp>
      <p:sp>
        <p:nvSpPr>
          <p:cNvPr id="36" name="标题 1"/>
          <p:cNvSpPr>
            <a:spLocks noGrp="1"/>
          </p:cNvSpPr>
          <p:nvPr>
            <p:ph type="title"/>
          </p:nvPr>
        </p:nvSpPr>
        <p:spPr>
          <a:xfrm>
            <a:off x="609600" y="1069429"/>
            <a:ext cx="7467600" cy="487363"/>
          </a:xfrm>
        </p:spPr>
        <p:txBody>
          <a:bodyPr/>
          <a:lstStyle/>
          <a:p>
            <a:r>
              <a:rPr lang="zh-CN" altLang="zh-CN" sz="4000" dirty="0" smtClean="0">
                <a:latin typeface="+mj-ea"/>
              </a:rPr>
              <a:t>第三节</a:t>
            </a:r>
            <a:r>
              <a:rPr lang="en-US" altLang="zh-CN" sz="4000" dirty="0" smtClean="0">
                <a:latin typeface="+mj-ea"/>
              </a:rPr>
              <a:t>  </a:t>
            </a:r>
            <a:r>
              <a:rPr lang="zh-CN" altLang="zh-CN" sz="4000" dirty="0" smtClean="0">
                <a:latin typeface="+mj-ea"/>
              </a:rPr>
              <a:t>客户忠诚</a:t>
            </a:r>
            <a:r>
              <a:rPr lang="zh-CN" altLang="zh-CN" dirty="0" smtClean="0"/>
              <a:t/>
            </a:r>
            <a:br>
              <a:rPr lang="zh-CN" altLang="zh-CN" dirty="0" smtClean="0"/>
            </a:br>
            <a:endParaRPr lang="zh-CN" altLang="en-US" dirty="0"/>
          </a:p>
        </p:txBody>
      </p:sp>
    </p:spTree>
  </p:cSld>
  <p:clrMapOvr>
    <a:masterClrMapping/>
  </p:clrMapOvr>
  <p:transition spd="slow">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b="1" dirty="0" smtClean="0"/>
              <a:t>三、客户忠诚的形成过程</a:t>
            </a:r>
            <a:endParaRPr lang="zh-CN" altLang="zh-CN" sz="2800" dirty="0" smtClean="0"/>
          </a:p>
          <a:p>
            <a:pPr>
              <a:buNone/>
            </a:pPr>
            <a:endParaRPr lang="zh-CN" altLang="en-US" dirty="0"/>
          </a:p>
        </p:txBody>
      </p:sp>
      <p:grpSp>
        <p:nvGrpSpPr>
          <p:cNvPr id="19" name="组合 18"/>
          <p:cNvGrpSpPr/>
          <p:nvPr/>
        </p:nvGrpSpPr>
        <p:grpSpPr>
          <a:xfrm>
            <a:off x="588640" y="2450976"/>
            <a:ext cx="8231832" cy="3930352"/>
            <a:chOff x="588640" y="2321282"/>
            <a:chExt cx="8231832" cy="3930352"/>
          </a:xfrm>
        </p:grpSpPr>
        <p:sp>
          <p:nvSpPr>
            <p:cNvPr id="4" name="Rectangle 4"/>
            <p:cNvSpPr>
              <a:spLocks noChangeArrowheads="1"/>
            </p:cNvSpPr>
            <p:nvPr/>
          </p:nvSpPr>
          <p:spPr bwMode="gray">
            <a:xfrm rot="3419336">
              <a:off x="1453357" y="2841187"/>
              <a:ext cx="876300" cy="950913"/>
            </a:xfrm>
            <a:prstGeom prst="rect">
              <a:avLst/>
            </a:prstGeom>
            <a:gradFill rotWithShape="1">
              <a:gsLst>
                <a:gs pos="0">
                  <a:srgbClr val="709EE2"/>
                </a:gs>
                <a:gs pos="100000">
                  <a:srgbClr val="344969"/>
                </a:gs>
              </a:gsLst>
              <a:lin ang="5400000" scaled="1"/>
            </a:gradFill>
            <a:ln w="38100">
              <a:solidFill>
                <a:srgbClr val="FFFFFF"/>
              </a:solidFill>
              <a:miter lim="800000"/>
              <a:headEnd/>
              <a:tailEnd/>
            </a:ln>
            <a:effectLst>
              <a:outerShdw dist="179605" dir="487806" algn="ctr" rotWithShape="0">
                <a:srgbClr val="000000">
                  <a:alpha val="50000"/>
                </a:srgbClr>
              </a:outerShdw>
            </a:effectLst>
          </p:spPr>
          <p:txBody>
            <a:bodyPr/>
            <a:lstStyle/>
            <a:p>
              <a:endParaRPr lang="zh-CN" altLang="en-US">
                <a:ea typeface="宋体" pitchFamily="2" charset="-122"/>
              </a:endParaRPr>
            </a:p>
          </p:txBody>
        </p:sp>
        <p:sp>
          <p:nvSpPr>
            <p:cNvPr id="5" name="Text Box 5"/>
            <p:cNvSpPr txBox="1">
              <a:spLocks noChangeArrowheads="1"/>
            </p:cNvSpPr>
            <p:nvPr/>
          </p:nvSpPr>
          <p:spPr bwMode="gray">
            <a:xfrm>
              <a:off x="1676400" y="3122969"/>
              <a:ext cx="407988" cy="461963"/>
            </a:xfrm>
            <a:prstGeom prst="rect">
              <a:avLst/>
            </a:prstGeom>
            <a:noFill/>
            <a:ln w="9525">
              <a:noFill/>
              <a:miter lim="800000"/>
              <a:headEnd/>
              <a:tailEnd/>
            </a:ln>
          </p:spPr>
          <p:txBody>
            <a:bodyPr wrap="none">
              <a:spAutoFit/>
            </a:bodyPr>
            <a:lstStyle/>
            <a:p>
              <a:pPr algn="ctr" eaLnBrk="0" hangingPunct="0"/>
              <a:r>
                <a:rPr lang="en-US" altLang="zh-CN" sz="2400" b="1">
                  <a:solidFill>
                    <a:srgbClr val="FFFFFF"/>
                  </a:solidFill>
                  <a:ea typeface="宋体" pitchFamily="2" charset="-122"/>
                </a:rPr>
                <a:t>A</a:t>
              </a:r>
            </a:p>
          </p:txBody>
        </p:sp>
        <p:sp>
          <p:nvSpPr>
            <p:cNvPr id="6" name="Rectangle 6"/>
            <p:cNvSpPr>
              <a:spLocks noChangeArrowheads="1"/>
            </p:cNvSpPr>
            <p:nvPr/>
          </p:nvSpPr>
          <p:spPr bwMode="gray">
            <a:xfrm rot="3419336">
              <a:off x="2813845" y="4646175"/>
              <a:ext cx="874712" cy="949325"/>
            </a:xfrm>
            <a:prstGeom prst="rect">
              <a:avLst/>
            </a:prstGeom>
            <a:gradFill rotWithShape="1">
              <a:gsLst>
                <a:gs pos="0">
                  <a:srgbClr val="80C040"/>
                </a:gs>
                <a:gs pos="100000">
                  <a:srgbClr val="3B591E"/>
                </a:gs>
              </a:gsLst>
              <a:lin ang="5400000" scaled="1"/>
            </a:gradFill>
            <a:ln w="38100">
              <a:solidFill>
                <a:srgbClr val="FFFFFF"/>
              </a:solidFill>
              <a:miter lim="800000"/>
              <a:headEnd/>
              <a:tailEnd/>
            </a:ln>
            <a:effectLst>
              <a:outerShdw dist="179605" dir="487806" algn="ctr" rotWithShape="0">
                <a:srgbClr val="000000">
                  <a:alpha val="50000"/>
                </a:srgbClr>
              </a:outerShdw>
            </a:effectLst>
          </p:spPr>
          <p:txBody>
            <a:bodyPr/>
            <a:lstStyle/>
            <a:p>
              <a:endParaRPr lang="zh-CN" altLang="en-US">
                <a:ea typeface="宋体" pitchFamily="2" charset="-122"/>
              </a:endParaRPr>
            </a:p>
          </p:txBody>
        </p:sp>
        <p:sp>
          <p:nvSpPr>
            <p:cNvPr id="7" name="Text Box 7"/>
            <p:cNvSpPr txBox="1">
              <a:spLocks noChangeArrowheads="1"/>
            </p:cNvSpPr>
            <p:nvPr/>
          </p:nvSpPr>
          <p:spPr bwMode="gray">
            <a:xfrm>
              <a:off x="3048000" y="4951769"/>
              <a:ext cx="407988" cy="461963"/>
            </a:xfrm>
            <a:prstGeom prst="rect">
              <a:avLst/>
            </a:prstGeom>
            <a:noFill/>
            <a:ln w="9525">
              <a:noFill/>
              <a:miter lim="800000"/>
              <a:headEnd/>
              <a:tailEnd/>
            </a:ln>
          </p:spPr>
          <p:txBody>
            <a:bodyPr wrap="none">
              <a:spAutoFit/>
            </a:bodyPr>
            <a:lstStyle/>
            <a:p>
              <a:pPr algn="ctr" eaLnBrk="0" hangingPunct="0"/>
              <a:r>
                <a:rPr lang="en-US" altLang="zh-CN" sz="2400" b="1">
                  <a:solidFill>
                    <a:srgbClr val="FFFFFF"/>
                  </a:solidFill>
                  <a:ea typeface="宋体" pitchFamily="2" charset="-122"/>
                </a:rPr>
                <a:t>B</a:t>
              </a:r>
            </a:p>
          </p:txBody>
        </p:sp>
        <p:sp>
          <p:nvSpPr>
            <p:cNvPr id="8" name="Rectangle 8"/>
            <p:cNvSpPr>
              <a:spLocks noChangeArrowheads="1"/>
            </p:cNvSpPr>
            <p:nvPr/>
          </p:nvSpPr>
          <p:spPr bwMode="gray">
            <a:xfrm rot="3419336">
              <a:off x="4775994" y="3553976"/>
              <a:ext cx="876300" cy="950912"/>
            </a:xfrm>
            <a:prstGeom prst="rect">
              <a:avLst/>
            </a:prstGeom>
            <a:gradFill rotWithShape="1">
              <a:gsLst>
                <a:gs pos="0">
                  <a:srgbClr val="9874F2"/>
                </a:gs>
                <a:gs pos="100000">
                  <a:srgbClr val="463670"/>
                </a:gs>
              </a:gsLst>
              <a:lin ang="5400000" scaled="1"/>
            </a:gradFill>
            <a:ln w="38100">
              <a:solidFill>
                <a:srgbClr val="FFFFFF"/>
              </a:solidFill>
              <a:miter lim="800000"/>
              <a:headEnd/>
              <a:tailEnd/>
            </a:ln>
            <a:effectLst>
              <a:outerShdw dist="179605" dir="487806" algn="ctr" rotWithShape="0">
                <a:srgbClr val="000000">
                  <a:alpha val="50000"/>
                </a:srgbClr>
              </a:outerShdw>
            </a:effectLst>
          </p:spPr>
          <p:txBody>
            <a:bodyPr/>
            <a:lstStyle/>
            <a:p>
              <a:endParaRPr lang="zh-CN" altLang="en-US">
                <a:ea typeface="宋体" pitchFamily="2" charset="-122"/>
              </a:endParaRPr>
            </a:p>
          </p:txBody>
        </p:sp>
        <p:sp>
          <p:nvSpPr>
            <p:cNvPr id="9" name="Text Box 9"/>
            <p:cNvSpPr txBox="1">
              <a:spLocks noChangeArrowheads="1"/>
            </p:cNvSpPr>
            <p:nvPr/>
          </p:nvSpPr>
          <p:spPr bwMode="gray">
            <a:xfrm>
              <a:off x="5029200" y="3808769"/>
              <a:ext cx="407988" cy="461963"/>
            </a:xfrm>
            <a:prstGeom prst="rect">
              <a:avLst/>
            </a:prstGeom>
            <a:noFill/>
            <a:ln w="9525">
              <a:noFill/>
              <a:miter lim="800000"/>
              <a:headEnd/>
              <a:tailEnd/>
            </a:ln>
          </p:spPr>
          <p:txBody>
            <a:bodyPr wrap="none">
              <a:spAutoFit/>
            </a:bodyPr>
            <a:lstStyle/>
            <a:p>
              <a:pPr algn="ctr" eaLnBrk="0" hangingPunct="0"/>
              <a:r>
                <a:rPr lang="en-US" altLang="zh-CN" sz="2400" b="1">
                  <a:solidFill>
                    <a:srgbClr val="FFFFFF"/>
                  </a:solidFill>
                  <a:ea typeface="宋体" pitchFamily="2" charset="-122"/>
                </a:rPr>
                <a:t>C</a:t>
              </a:r>
            </a:p>
          </p:txBody>
        </p:sp>
        <p:sp>
          <p:nvSpPr>
            <p:cNvPr id="10" name="Rectangle 10"/>
            <p:cNvSpPr>
              <a:spLocks noChangeArrowheads="1"/>
            </p:cNvSpPr>
            <p:nvPr/>
          </p:nvSpPr>
          <p:spPr bwMode="gray">
            <a:xfrm rot="3419336">
              <a:off x="6981826" y="2283181"/>
              <a:ext cx="874712" cy="950913"/>
            </a:xfrm>
            <a:prstGeom prst="rect">
              <a:avLst/>
            </a:prstGeom>
            <a:gradFill rotWithShape="1">
              <a:gsLst>
                <a:gs pos="0">
                  <a:srgbClr val="3B9D81"/>
                </a:gs>
                <a:gs pos="100000">
                  <a:srgbClr val="1B493C"/>
                </a:gs>
              </a:gsLst>
              <a:lin ang="5400000" scaled="1"/>
            </a:gradFill>
            <a:ln w="38100">
              <a:solidFill>
                <a:srgbClr val="FFFFFF"/>
              </a:solidFill>
              <a:miter lim="800000"/>
              <a:headEnd/>
              <a:tailEnd/>
            </a:ln>
            <a:effectLst>
              <a:outerShdw dist="179605" dir="487806" algn="ctr" rotWithShape="0">
                <a:srgbClr val="000000">
                  <a:alpha val="50000"/>
                </a:srgbClr>
              </a:outerShdw>
            </a:effectLst>
          </p:spPr>
          <p:txBody>
            <a:bodyPr/>
            <a:lstStyle/>
            <a:p>
              <a:endParaRPr lang="zh-CN" altLang="en-US">
                <a:ea typeface="宋体" pitchFamily="2" charset="-122"/>
              </a:endParaRPr>
            </a:p>
          </p:txBody>
        </p:sp>
        <p:sp>
          <p:nvSpPr>
            <p:cNvPr id="11" name="Text Box 11"/>
            <p:cNvSpPr txBox="1">
              <a:spLocks noChangeArrowheads="1"/>
            </p:cNvSpPr>
            <p:nvPr/>
          </p:nvSpPr>
          <p:spPr bwMode="gray">
            <a:xfrm>
              <a:off x="7162800" y="2513369"/>
              <a:ext cx="407988" cy="461963"/>
            </a:xfrm>
            <a:prstGeom prst="rect">
              <a:avLst/>
            </a:prstGeom>
            <a:noFill/>
            <a:ln w="9525">
              <a:noFill/>
              <a:miter lim="800000"/>
              <a:headEnd/>
              <a:tailEnd/>
            </a:ln>
          </p:spPr>
          <p:txBody>
            <a:bodyPr>
              <a:spAutoFit/>
            </a:bodyPr>
            <a:lstStyle/>
            <a:p>
              <a:pPr algn="ctr" eaLnBrk="0" hangingPunct="0"/>
              <a:r>
                <a:rPr lang="en-US" altLang="zh-CN" sz="2400" b="1">
                  <a:solidFill>
                    <a:srgbClr val="FFFFFF"/>
                  </a:solidFill>
                  <a:ea typeface="宋体" pitchFamily="2" charset="-122"/>
                </a:rPr>
                <a:t>D</a:t>
              </a:r>
            </a:p>
          </p:txBody>
        </p:sp>
        <p:sp>
          <p:nvSpPr>
            <p:cNvPr id="12" name="Line 12"/>
            <p:cNvSpPr>
              <a:spLocks noChangeShapeType="1"/>
            </p:cNvSpPr>
            <p:nvPr/>
          </p:nvSpPr>
          <p:spPr bwMode="gray">
            <a:xfrm>
              <a:off x="2209800" y="3745269"/>
              <a:ext cx="722313" cy="1011238"/>
            </a:xfrm>
            <a:prstGeom prst="line">
              <a:avLst/>
            </a:prstGeom>
            <a:noFill/>
            <a:ln w="57150" cap="rnd">
              <a:solidFill>
                <a:schemeClr val="tx2">
                  <a:lumMod val="50000"/>
                </a:schemeClr>
              </a:solidFill>
              <a:prstDash val="sysDot"/>
              <a:round/>
              <a:headEnd/>
              <a:tailEnd/>
            </a:ln>
          </p:spPr>
          <p:txBody>
            <a:bodyPr wrap="none" anchor="ctr"/>
            <a:lstStyle/>
            <a:p>
              <a:endParaRPr lang="zh-CN" altLang="en-US"/>
            </a:p>
          </p:txBody>
        </p:sp>
        <p:sp>
          <p:nvSpPr>
            <p:cNvPr id="13" name="Line 13"/>
            <p:cNvSpPr>
              <a:spLocks noChangeShapeType="1"/>
            </p:cNvSpPr>
            <p:nvPr/>
          </p:nvSpPr>
          <p:spPr bwMode="gray">
            <a:xfrm flipV="1">
              <a:off x="3725863" y="4250094"/>
              <a:ext cx="1012825" cy="577850"/>
            </a:xfrm>
            <a:prstGeom prst="line">
              <a:avLst/>
            </a:prstGeom>
            <a:noFill/>
            <a:ln w="57150" cap="rnd">
              <a:solidFill>
                <a:schemeClr val="tx2">
                  <a:lumMod val="50000"/>
                </a:schemeClr>
              </a:solidFill>
              <a:prstDash val="sysDot"/>
              <a:round/>
              <a:headEnd/>
              <a:tailEnd/>
            </a:ln>
          </p:spPr>
          <p:txBody>
            <a:bodyPr wrap="none" anchor="ctr"/>
            <a:lstStyle/>
            <a:p>
              <a:endParaRPr lang="zh-CN" altLang="en-US"/>
            </a:p>
          </p:txBody>
        </p:sp>
        <p:sp>
          <p:nvSpPr>
            <p:cNvPr id="14" name="Line 14"/>
            <p:cNvSpPr>
              <a:spLocks noChangeShapeType="1"/>
            </p:cNvSpPr>
            <p:nvPr/>
          </p:nvSpPr>
          <p:spPr bwMode="gray">
            <a:xfrm flipV="1">
              <a:off x="5667375" y="2919769"/>
              <a:ext cx="1336675" cy="793750"/>
            </a:xfrm>
            <a:prstGeom prst="line">
              <a:avLst/>
            </a:prstGeom>
            <a:noFill/>
            <a:ln w="57150" cap="rnd">
              <a:solidFill>
                <a:schemeClr val="tx2">
                  <a:lumMod val="50000"/>
                </a:schemeClr>
              </a:solidFill>
              <a:prstDash val="sysDot"/>
              <a:round/>
              <a:headEnd/>
              <a:tailEnd/>
            </a:ln>
          </p:spPr>
          <p:txBody>
            <a:bodyPr wrap="none" anchor="ctr"/>
            <a:lstStyle/>
            <a:p>
              <a:endParaRPr lang="zh-CN" altLang="en-US"/>
            </a:p>
          </p:txBody>
        </p:sp>
        <p:sp>
          <p:nvSpPr>
            <p:cNvPr id="15" name="Text Box 15"/>
            <p:cNvSpPr txBox="1">
              <a:spLocks noChangeArrowheads="1"/>
            </p:cNvSpPr>
            <p:nvPr/>
          </p:nvSpPr>
          <p:spPr bwMode="gray">
            <a:xfrm>
              <a:off x="2341240" y="5789969"/>
              <a:ext cx="1654696" cy="461665"/>
            </a:xfrm>
            <a:prstGeom prst="rect">
              <a:avLst/>
            </a:prstGeom>
            <a:noFill/>
            <a:ln w="9525">
              <a:noFill/>
              <a:miter lim="800000"/>
              <a:headEnd/>
              <a:tailEnd/>
            </a:ln>
          </p:spPr>
          <p:txBody>
            <a:bodyPr wrap="square">
              <a:spAutoFit/>
            </a:bodyPr>
            <a:lstStyle/>
            <a:p>
              <a:pPr eaLnBrk="0" hangingPunct="0"/>
              <a:r>
                <a:rPr lang="zh-CN" altLang="zh-CN" sz="2400" b="1" dirty="0" smtClean="0"/>
                <a:t>认可阶段</a:t>
              </a:r>
              <a:endParaRPr lang="zh-CN" altLang="en-US" sz="2400" b="1" dirty="0">
                <a:latin typeface="楷体_GB2312" pitchFamily="49" charset="-122"/>
                <a:ea typeface="楷体_GB2312" pitchFamily="49" charset="-122"/>
              </a:endParaRPr>
            </a:p>
          </p:txBody>
        </p:sp>
        <p:sp>
          <p:nvSpPr>
            <p:cNvPr id="16" name="Text Box 16"/>
            <p:cNvSpPr txBox="1">
              <a:spLocks noChangeArrowheads="1"/>
            </p:cNvSpPr>
            <p:nvPr/>
          </p:nvSpPr>
          <p:spPr bwMode="gray">
            <a:xfrm>
              <a:off x="4499992" y="4723169"/>
              <a:ext cx="2139280" cy="461665"/>
            </a:xfrm>
            <a:prstGeom prst="rect">
              <a:avLst/>
            </a:prstGeom>
            <a:noFill/>
            <a:ln w="9525">
              <a:noFill/>
              <a:miter lim="800000"/>
              <a:headEnd/>
              <a:tailEnd/>
            </a:ln>
          </p:spPr>
          <p:txBody>
            <a:bodyPr wrap="square">
              <a:spAutoFit/>
            </a:bodyPr>
            <a:lstStyle/>
            <a:p>
              <a:pPr eaLnBrk="0" hangingPunct="0"/>
              <a:r>
                <a:rPr lang="zh-CN" altLang="zh-CN" sz="2400" b="1" dirty="0" smtClean="0"/>
                <a:t>产生偏好阶段</a:t>
              </a:r>
              <a:endParaRPr lang="zh-CN" altLang="en-US" sz="2400" b="1" dirty="0">
                <a:latin typeface="楷体_GB2312" pitchFamily="49" charset="-122"/>
                <a:ea typeface="楷体_GB2312" pitchFamily="49" charset="-122"/>
              </a:endParaRPr>
            </a:p>
          </p:txBody>
        </p:sp>
        <p:sp>
          <p:nvSpPr>
            <p:cNvPr id="17" name="Text Box 17"/>
            <p:cNvSpPr txBox="1">
              <a:spLocks noChangeArrowheads="1"/>
            </p:cNvSpPr>
            <p:nvPr/>
          </p:nvSpPr>
          <p:spPr bwMode="gray">
            <a:xfrm>
              <a:off x="6400800" y="3351569"/>
              <a:ext cx="2419672" cy="830997"/>
            </a:xfrm>
            <a:prstGeom prst="rect">
              <a:avLst/>
            </a:prstGeom>
            <a:noFill/>
            <a:ln w="9525">
              <a:noFill/>
              <a:miter lim="800000"/>
              <a:headEnd/>
              <a:tailEnd/>
            </a:ln>
          </p:spPr>
          <p:txBody>
            <a:bodyPr wrap="square">
              <a:spAutoFit/>
            </a:bodyPr>
            <a:lstStyle/>
            <a:p>
              <a:pPr algn="ctr" eaLnBrk="0" hangingPunct="0"/>
              <a:r>
                <a:rPr lang="zh-CN" altLang="zh-CN" sz="2400" b="1" dirty="0" smtClean="0"/>
                <a:t>客户忠诚的形成阶段</a:t>
              </a:r>
              <a:endParaRPr lang="zh-CN" altLang="en-US" sz="2400" b="1" dirty="0">
                <a:latin typeface="楷体_GB2312" pitchFamily="49" charset="-122"/>
                <a:ea typeface="楷体_GB2312" pitchFamily="49" charset="-122"/>
              </a:endParaRPr>
            </a:p>
          </p:txBody>
        </p:sp>
        <p:sp>
          <p:nvSpPr>
            <p:cNvPr id="18" name="Text Box 18"/>
            <p:cNvSpPr txBox="1">
              <a:spLocks noChangeArrowheads="1"/>
            </p:cNvSpPr>
            <p:nvPr/>
          </p:nvSpPr>
          <p:spPr bwMode="black">
            <a:xfrm>
              <a:off x="588640" y="3961169"/>
              <a:ext cx="1463080" cy="461665"/>
            </a:xfrm>
            <a:prstGeom prst="rect">
              <a:avLst/>
            </a:prstGeom>
            <a:noFill/>
            <a:ln w="9525">
              <a:noFill/>
              <a:miter lim="800000"/>
              <a:headEnd/>
              <a:tailEnd/>
            </a:ln>
          </p:spPr>
          <p:txBody>
            <a:bodyPr wrap="square">
              <a:spAutoFit/>
            </a:bodyPr>
            <a:lstStyle/>
            <a:p>
              <a:pPr eaLnBrk="0" hangingPunct="0"/>
              <a:r>
                <a:rPr lang="zh-CN" altLang="zh-CN" sz="2400" b="1" dirty="0" smtClean="0"/>
                <a:t>认知阶段</a:t>
              </a:r>
              <a:endParaRPr lang="zh-CN" altLang="en-US" sz="2400" dirty="0">
                <a:ea typeface="宋体" pitchFamily="2" charset="-122"/>
              </a:endParaRPr>
            </a:p>
          </p:txBody>
        </p:sp>
      </p:grpSp>
      <p:sp>
        <p:nvSpPr>
          <p:cNvPr id="20" name="标题 1"/>
          <p:cNvSpPr>
            <a:spLocks noGrp="1"/>
          </p:cNvSpPr>
          <p:nvPr>
            <p:ph type="title"/>
          </p:nvPr>
        </p:nvSpPr>
        <p:spPr>
          <a:xfrm>
            <a:off x="609600" y="1069429"/>
            <a:ext cx="7467600" cy="487363"/>
          </a:xfrm>
        </p:spPr>
        <p:txBody>
          <a:bodyPr/>
          <a:lstStyle/>
          <a:p>
            <a:r>
              <a:rPr lang="zh-CN" altLang="zh-CN" sz="4000" dirty="0" smtClean="0">
                <a:latin typeface="+mj-ea"/>
              </a:rPr>
              <a:t>第三节</a:t>
            </a:r>
            <a:r>
              <a:rPr lang="en-US" altLang="zh-CN" sz="4000" dirty="0" smtClean="0">
                <a:latin typeface="+mj-ea"/>
              </a:rPr>
              <a:t>  </a:t>
            </a:r>
            <a:r>
              <a:rPr lang="zh-CN" altLang="zh-CN" sz="4000" dirty="0" smtClean="0">
                <a:latin typeface="+mj-ea"/>
              </a:rPr>
              <a:t>客户忠诚</a:t>
            </a:r>
            <a:r>
              <a:rPr lang="zh-CN" altLang="zh-CN" dirty="0" smtClean="0"/>
              <a:t/>
            </a:r>
            <a:br>
              <a:rPr lang="zh-CN" altLang="zh-CN" dirty="0" smtClean="0"/>
            </a:br>
            <a:endParaRPr lang="zh-CN" altLang="en-US" dirty="0"/>
          </a:p>
        </p:txBody>
      </p:sp>
    </p:spTree>
  </p:cSld>
  <p:clrMapOvr>
    <a:masterClrMapping/>
  </p:clrMapOvr>
  <p:transition spd="slow">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b="1" dirty="0" smtClean="0"/>
              <a:t>四、客户忠诚的影响因素</a:t>
            </a:r>
            <a:endParaRPr lang="zh-CN" altLang="zh-CN" sz="2800" dirty="0" smtClean="0"/>
          </a:p>
          <a:p>
            <a:endParaRPr lang="zh-CN" altLang="en-US" dirty="0"/>
          </a:p>
        </p:txBody>
      </p:sp>
      <p:grpSp>
        <p:nvGrpSpPr>
          <p:cNvPr id="21" name="组合 20"/>
          <p:cNvGrpSpPr/>
          <p:nvPr/>
        </p:nvGrpSpPr>
        <p:grpSpPr>
          <a:xfrm>
            <a:off x="714375" y="1954485"/>
            <a:ext cx="7358063" cy="4714875"/>
            <a:chOff x="714375" y="1428750"/>
            <a:chExt cx="7358063" cy="4714875"/>
          </a:xfrm>
        </p:grpSpPr>
        <p:sp>
          <p:nvSpPr>
            <p:cNvPr id="5" name="AutoShape 17"/>
            <p:cNvSpPr>
              <a:spLocks/>
            </p:cNvSpPr>
            <p:nvPr/>
          </p:nvSpPr>
          <p:spPr bwMode="gray">
            <a:xfrm>
              <a:off x="714375" y="3000375"/>
              <a:ext cx="3105150" cy="3106738"/>
            </a:xfrm>
            <a:custGeom>
              <a:avLst/>
              <a:gdLst>
                <a:gd name="T0" fmla="*/ 1956 w 1956"/>
                <a:gd name="T1" fmla="*/ 923 h 1957"/>
                <a:gd name="T2" fmla="*/ 1808 w 1956"/>
                <a:gd name="T3" fmla="*/ 869 h 1957"/>
                <a:gd name="T4" fmla="*/ 1937 w 1956"/>
                <a:gd name="T5" fmla="*/ 778 h 1957"/>
                <a:gd name="T6" fmla="*/ 1767 w 1956"/>
                <a:gd name="T7" fmla="*/ 700 h 1957"/>
                <a:gd name="T8" fmla="*/ 1732 w 1956"/>
                <a:gd name="T9" fmla="*/ 616 h 1957"/>
                <a:gd name="T10" fmla="*/ 1798 w 1956"/>
                <a:gd name="T11" fmla="*/ 441 h 1957"/>
                <a:gd name="T12" fmla="*/ 1642 w 1956"/>
                <a:gd name="T13" fmla="*/ 469 h 1957"/>
                <a:gd name="T14" fmla="*/ 1709 w 1956"/>
                <a:gd name="T15" fmla="*/ 325 h 1957"/>
                <a:gd name="T16" fmla="*/ 1522 w 1956"/>
                <a:gd name="T17" fmla="*/ 344 h 1957"/>
                <a:gd name="T18" fmla="*/ 1450 w 1956"/>
                <a:gd name="T19" fmla="*/ 287 h 1957"/>
                <a:gd name="T20" fmla="*/ 1419 w 1956"/>
                <a:gd name="T21" fmla="*/ 103 h 1957"/>
                <a:gd name="T22" fmla="*/ 1298 w 1956"/>
                <a:gd name="T23" fmla="*/ 205 h 1957"/>
                <a:gd name="T24" fmla="*/ 1285 w 1956"/>
                <a:gd name="T25" fmla="*/ 47 h 1957"/>
                <a:gd name="T26" fmla="*/ 1132 w 1956"/>
                <a:gd name="T27" fmla="*/ 156 h 1957"/>
                <a:gd name="T28" fmla="*/ 1041 w 1956"/>
                <a:gd name="T29" fmla="*/ 144 h 1957"/>
                <a:gd name="T30" fmla="*/ 923 w 1956"/>
                <a:gd name="T31" fmla="*/ 0 h 1957"/>
                <a:gd name="T32" fmla="*/ 869 w 1956"/>
                <a:gd name="T33" fmla="*/ 148 h 1957"/>
                <a:gd name="T34" fmla="*/ 779 w 1956"/>
                <a:gd name="T35" fmla="*/ 19 h 1957"/>
                <a:gd name="T36" fmla="*/ 700 w 1956"/>
                <a:gd name="T37" fmla="*/ 189 h 1957"/>
                <a:gd name="T38" fmla="*/ 616 w 1956"/>
                <a:gd name="T39" fmla="*/ 224 h 1957"/>
                <a:gd name="T40" fmla="*/ 441 w 1956"/>
                <a:gd name="T41" fmla="*/ 159 h 1957"/>
                <a:gd name="T42" fmla="*/ 469 w 1956"/>
                <a:gd name="T43" fmla="*/ 314 h 1957"/>
                <a:gd name="T44" fmla="*/ 326 w 1956"/>
                <a:gd name="T45" fmla="*/ 246 h 1957"/>
                <a:gd name="T46" fmla="*/ 343 w 1956"/>
                <a:gd name="T47" fmla="*/ 434 h 1957"/>
                <a:gd name="T48" fmla="*/ 288 w 1956"/>
                <a:gd name="T49" fmla="*/ 507 h 1957"/>
                <a:gd name="T50" fmla="*/ 103 w 1956"/>
                <a:gd name="T51" fmla="*/ 536 h 1957"/>
                <a:gd name="T52" fmla="*/ 205 w 1956"/>
                <a:gd name="T53" fmla="*/ 658 h 1957"/>
                <a:gd name="T54" fmla="*/ 48 w 1956"/>
                <a:gd name="T55" fmla="*/ 671 h 1957"/>
                <a:gd name="T56" fmla="*/ 156 w 1956"/>
                <a:gd name="T57" fmla="*/ 824 h 1957"/>
                <a:gd name="T58" fmla="*/ 144 w 1956"/>
                <a:gd name="T59" fmla="*/ 914 h 1957"/>
                <a:gd name="T60" fmla="*/ 0 w 1956"/>
                <a:gd name="T61" fmla="*/ 1034 h 1957"/>
                <a:gd name="T62" fmla="*/ 148 w 1956"/>
                <a:gd name="T63" fmla="*/ 1088 h 1957"/>
                <a:gd name="T64" fmla="*/ 19 w 1956"/>
                <a:gd name="T65" fmla="*/ 1178 h 1957"/>
                <a:gd name="T66" fmla="*/ 189 w 1956"/>
                <a:gd name="T67" fmla="*/ 1255 h 1957"/>
                <a:gd name="T68" fmla="*/ 224 w 1956"/>
                <a:gd name="T69" fmla="*/ 1341 h 1957"/>
                <a:gd name="T70" fmla="*/ 159 w 1956"/>
                <a:gd name="T71" fmla="*/ 1514 h 1957"/>
                <a:gd name="T72" fmla="*/ 314 w 1956"/>
                <a:gd name="T73" fmla="*/ 1488 h 1957"/>
                <a:gd name="T74" fmla="*/ 247 w 1956"/>
                <a:gd name="T75" fmla="*/ 1631 h 1957"/>
                <a:gd name="T76" fmla="*/ 434 w 1956"/>
                <a:gd name="T77" fmla="*/ 1613 h 1957"/>
                <a:gd name="T78" fmla="*/ 506 w 1956"/>
                <a:gd name="T79" fmla="*/ 1670 h 1957"/>
                <a:gd name="T80" fmla="*/ 537 w 1956"/>
                <a:gd name="T81" fmla="*/ 1854 h 1957"/>
                <a:gd name="T82" fmla="*/ 658 w 1956"/>
                <a:gd name="T83" fmla="*/ 1752 h 1957"/>
                <a:gd name="T84" fmla="*/ 671 w 1956"/>
                <a:gd name="T85" fmla="*/ 1909 h 1957"/>
                <a:gd name="T86" fmla="*/ 824 w 1956"/>
                <a:gd name="T87" fmla="*/ 1801 h 1957"/>
                <a:gd name="T88" fmla="*/ 914 w 1956"/>
                <a:gd name="T89" fmla="*/ 1813 h 1957"/>
                <a:gd name="T90" fmla="*/ 1033 w 1956"/>
                <a:gd name="T91" fmla="*/ 1957 h 1957"/>
                <a:gd name="T92" fmla="*/ 1087 w 1956"/>
                <a:gd name="T93" fmla="*/ 1809 h 1957"/>
                <a:gd name="T94" fmla="*/ 1178 w 1956"/>
                <a:gd name="T95" fmla="*/ 1937 h 1957"/>
                <a:gd name="T96" fmla="*/ 1255 w 1956"/>
                <a:gd name="T97" fmla="*/ 1769 h 1957"/>
                <a:gd name="T98" fmla="*/ 1341 w 1956"/>
                <a:gd name="T99" fmla="*/ 1733 h 1957"/>
                <a:gd name="T100" fmla="*/ 1515 w 1956"/>
                <a:gd name="T101" fmla="*/ 1798 h 1957"/>
                <a:gd name="T102" fmla="*/ 1488 w 1956"/>
                <a:gd name="T103" fmla="*/ 1643 h 1957"/>
                <a:gd name="T104" fmla="*/ 1630 w 1956"/>
                <a:gd name="T105" fmla="*/ 1710 h 1957"/>
                <a:gd name="T106" fmla="*/ 1613 w 1956"/>
                <a:gd name="T107" fmla="*/ 1523 h 1957"/>
                <a:gd name="T108" fmla="*/ 1670 w 1956"/>
                <a:gd name="T109" fmla="*/ 1450 h 1957"/>
                <a:gd name="T110" fmla="*/ 1853 w 1956"/>
                <a:gd name="T111" fmla="*/ 1420 h 1957"/>
                <a:gd name="T112" fmla="*/ 1751 w 1956"/>
                <a:gd name="T113" fmla="*/ 1299 h 1957"/>
                <a:gd name="T114" fmla="*/ 1908 w 1956"/>
                <a:gd name="T115" fmla="*/ 1284 h 1957"/>
                <a:gd name="T116" fmla="*/ 1801 w 1956"/>
                <a:gd name="T117" fmla="*/ 1133 h 1957"/>
                <a:gd name="T118" fmla="*/ 1812 w 1956"/>
                <a:gd name="T119" fmla="*/ 1041 h 19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56"/>
                <a:gd name="T181" fmla="*/ 0 h 1957"/>
                <a:gd name="T182" fmla="*/ 1956 w 1956"/>
                <a:gd name="T183" fmla="*/ 1957 h 19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56" h="1957">
                  <a:moveTo>
                    <a:pt x="1956" y="1034"/>
                  </a:moveTo>
                  <a:lnTo>
                    <a:pt x="1956" y="923"/>
                  </a:lnTo>
                  <a:lnTo>
                    <a:pt x="1812" y="914"/>
                  </a:lnTo>
                  <a:lnTo>
                    <a:pt x="1808" y="869"/>
                  </a:lnTo>
                  <a:lnTo>
                    <a:pt x="1801" y="824"/>
                  </a:lnTo>
                  <a:lnTo>
                    <a:pt x="1937" y="778"/>
                  </a:lnTo>
                  <a:lnTo>
                    <a:pt x="1908" y="671"/>
                  </a:lnTo>
                  <a:lnTo>
                    <a:pt x="1767" y="700"/>
                  </a:lnTo>
                  <a:lnTo>
                    <a:pt x="1751" y="658"/>
                  </a:lnTo>
                  <a:lnTo>
                    <a:pt x="1732" y="616"/>
                  </a:lnTo>
                  <a:lnTo>
                    <a:pt x="1853" y="536"/>
                  </a:lnTo>
                  <a:lnTo>
                    <a:pt x="1798" y="441"/>
                  </a:lnTo>
                  <a:lnTo>
                    <a:pt x="1670" y="507"/>
                  </a:lnTo>
                  <a:lnTo>
                    <a:pt x="1642" y="469"/>
                  </a:lnTo>
                  <a:lnTo>
                    <a:pt x="1613" y="434"/>
                  </a:lnTo>
                  <a:lnTo>
                    <a:pt x="1709" y="325"/>
                  </a:lnTo>
                  <a:lnTo>
                    <a:pt x="1630" y="246"/>
                  </a:lnTo>
                  <a:lnTo>
                    <a:pt x="1522" y="344"/>
                  </a:lnTo>
                  <a:lnTo>
                    <a:pt x="1488" y="314"/>
                  </a:lnTo>
                  <a:lnTo>
                    <a:pt x="1450" y="287"/>
                  </a:lnTo>
                  <a:lnTo>
                    <a:pt x="1515" y="159"/>
                  </a:lnTo>
                  <a:lnTo>
                    <a:pt x="1419" y="103"/>
                  </a:lnTo>
                  <a:lnTo>
                    <a:pt x="1341" y="224"/>
                  </a:lnTo>
                  <a:lnTo>
                    <a:pt x="1298" y="205"/>
                  </a:lnTo>
                  <a:lnTo>
                    <a:pt x="1256" y="189"/>
                  </a:lnTo>
                  <a:lnTo>
                    <a:pt x="1285" y="47"/>
                  </a:lnTo>
                  <a:lnTo>
                    <a:pt x="1178" y="19"/>
                  </a:lnTo>
                  <a:lnTo>
                    <a:pt x="1132" y="156"/>
                  </a:lnTo>
                  <a:lnTo>
                    <a:pt x="1087" y="148"/>
                  </a:lnTo>
                  <a:lnTo>
                    <a:pt x="1041" y="144"/>
                  </a:lnTo>
                  <a:lnTo>
                    <a:pt x="1033" y="0"/>
                  </a:lnTo>
                  <a:lnTo>
                    <a:pt x="923" y="0"/>
                  </a:lnTo>
                  <a:lnTo>
                    <a:pt x="914" y="144"/>
                  </a:lnTo>
                  <a:lnTo>
                    <a:pt x="869" y="148"/>
                  </a:lnTo>
                  <a:lnTo>
                    <a:pt x="824" y="156"/>
                  </a:lnTo>
                  <a:lnTo>
                    <a:pt x="779" y="19"/>
                  </a:lnTo>
                  <a:lnTo>
                    <a:pt x="671" y="47"/>
                  </a:lnTo>
                  <a:lnTo>
                    <a:pt x="700" y="189"/>
                  </a:lnTo>
                  <a:lnTo>
                    <a:pt x="658" y="205"/>
                  </a:lnTo>
                  <a:lnTo>
                    <a:pt x="616" y="224"/>
                  </a:lnTo>
                  <a:lnTo>
                    <a:pt x="537" y="103"/>
                  </a:lnTo>
                  <a:lnTo>
                    <a:pt x="441" y="159"/>
                  </a:lnTo>
                  <a:lnTo>
                    <a:pt x="506" y="287"/>
                  </a:lnTo>
                  <a:lnTo>
                    <a:pt x="469" y="314"/>
                  </a:lnTo>
                  <a:lnTo>
                    <a:pt x="434" y="344"/>
                  </a:lnTo>
                  <a:lnTo>
                    <a:pt x="326" y="246"/>
                  </a:lnTo>
                  <a:lnTo>
                    <a:pt x="247" y="325"/>
                  </a:lnTo>
                  <a:lnTo>
                    <a:pt x="343" y="434"/>
                  </a:lnTo>
                  <a:lnTo>
                    <a:pt x="314" y="469"/>
                  </a:lnTo>
                  <a:lnTo>
                    <a:pt x="288" y="507"/>
                  </a:lnTo>
                  <a:lnTo>
                    <a:pt x="159" y="441"/>
                  </a:lnTo>
                  <a:lnTo>
                    <a:pt x="103" y="536"/>
                  </a:lnTo>
                  <a:lnTo>
                    <a:pt x="224" y="616"/>
                  </a:lnTo>
                  <a:lnTo>
                    <a:pt x="205" y="658"/>
                  </a:lnTo>
                  <a:lnTo>
                    <a:pt x="189" y="700"/>
                  </a:lnTo>
                  <a:lnTo>
                    <a:pt x="48" y="671"/>
                  </a:lnTo>
                  <a:lnTo>
                    <a:pt x="19" y="778"/>
                  </a:lnTo>
                  <a:lnTo>
                    <a:pt x="156" y="824"/>
                  </a:lnTo>
                  <a:lnTo>
                    <a:pt x="148" y="869"/>
                  </a:lnTo>
                  <a:lnTo>
                    <a:pt x="144" y="914"/>
                  </a:lnTo>
                  <a:lnTo>
                    <a:pt x="0" y="923"/>
                  </a:lnTo>
                  <a:lnTo>
                    <a:pt x="0" y="1034"/>
                  </a:lnTo>
                  <a:lnTo>
                    <a:pt x="144" y="1041"/>
                  </a:lnTo>
                  <a:lnTo>
                    <a:pt x="148" y="1088"/>
                  </a:lnTo>
                  <a:lnTo>
                    <a:pt x="156" y="1133"/>
                  </a:lnTo>
                  <a:lnTo>
                    <a:pt x="19" y="1178"/>
                  </a:lnTo>
                  <a:lnTo>
                    <a:pt x="48" y="1284"/>
                  </a:lnTo>
                  <a:lnTo>
                    <a:pt x="189" y="1255"/>
                  </a:lnTo>
                  <a:lnTo>
                    <a:pt x="205" y="1299"/>
                  </a:lnTo>
                  <a:lnTo>
                    <a:pt x="224" y="1341"/>
                  </a:lnTo>
                  <a:lnTo>
                    <a:pt x="103" y="1420"/>
                  </a:lnTo>
                  <a:lnTo>
                    <a:pt x="159" y="1514"/>
                  </a:lnTo>
                  <a:lnTo>
                    <a:pt x="287" y="1450"/>
                  </a:lnTo>
                  <a:lnTo>
                    <a:pt x="314" y="1488"/>
                  </a:lnTo>
                  <a:lnTo>
                    <a:pt x="343" y="1523"/>
                  </a:lnTo>
                  <a:lnTo>
                    <a:pt x="247" y="1631"/>
                  </a:lnTo>
                  <a:lnTo>
                    <a:pt x="326" y="1710"/>
                  </a:lnTo>
                  <a:lnTo>
                    <a:pt x="434" y="1613"/>
                  </a:lnTo>
                  <a:lnTo>
                    <a:pt x="469" y="1643"/>
                  </a:lnTo>
                  <a:lnTo>
                    <a:pt x="506" y="1670"/>
                  </a:lnTo>
                  <a:lnTo>
                    <a:pt x="441" y="1798"/>
                  </a:lnTo>
                  <a:lnTo>
                    <a:pt x="537" y="1854"/>
                  </a:lnTo>
                  <a:lnTo>
                    <a:pt x="616" y="1733"/>
                  </a:lnTo>
                  <a:lnTo>
                    <a:pt x="658" y="1752"/>
                  </a:lnTo>
                  <a:lnTo>
                    <a:pt x="702" y="1768"/>
                  </a:lnTo>
                  <a:lnTo>
                    <a:pt x="671" y="1909"/>
                  </a:lnTo>
                  <a:lnTo>
                    <a:pt x="779" y="1937"/>
                  </a:lnTo>
                  <a:lnTo>
                    <a:pt x="824" y="1801"/>
                  </a:lnTo>
                  <a:lnTo>
                    <a:pt x="869" y="1809"/>
                  </a:lnTo>
                  <a:lnTo>
                    <a:pt x="914" y="1813"/>
                  </a:lnTo>
                  <a:lnTo>
                    <a:pt x="923" y="1957"/>
                  </a:lnTo>
                  <a:lnTo>
                    <a:pt x="1033" y="1957"/>
                  </a:lnTo>
                  <a:lnTo>
                    <a:pt x="1041" y="1813"/>
                  </a:lnTo>
                  <a:lnTo>
                    <a:pt x="1087" y="1809"/>
                  </a:lnTo>
                  <a:lnTo>
                    <a:pt x="1132" y="1801"/>
                  </a:lnTo>
                  <a:lnTo>
                    <a:pt x="1178" y="1937"/>
                  </a:lnTo>
                  <a:lnTo>
                    <a:pt x="1285" y="1909"/>
                  </a:lnTo>
                  <a:lnTo>
                    <a:pt x="1255" y="1769"/>
                  </a:lnTo>
                  <a:lnTo>
                    <a:pt x="1298" y="1752"/>
                  </a:lnTo>
                  <a:lnTo>
                    <a:pt x="1341" y="1733"/>
                  </a:lnTo>
                  <a:lnTo>
                    <a:pt x="1419" y="1854"/>
                  </a:lnTo>
                  <a:lnTo>
                    <a:pt x="1515" y="1798"/>
                  </a:lnTo>
                  <a:lnTo>
                    <a:pt x="1450" y="1670"/>
                  </a:lnTo>
                  <a:lnTo>
                    <a:pt x="1488" y="1643"/>
                  </a:lnTo>
                  <a:lnTo>
                    <a:pt x="1524" y="1613"/>
                  </a:lnTo>
                  <a:lnTo>
                    <a:pt x="1630" y="1710"/>
                  </a:lnTo>
                  <a:lnTo>
                    <a:pt x="1709" y="1631"/>
                  </a:lnTo>
                  <a:lnTo>
                    <a:pt x="1613" y="1523"/>
                  </a:lnTo>
                  <a:lnTo>
                    <a:pt x="1642" y="1488"/>
                  </a:lnTo>
                  <a:lnTo>
                    <a:pt x="1670" y="1450"/>
                  </a:lnTo>
                  <a:lnTo>
                    <a:pt x="1798" y="1514"/>
                  </a:lnTo>
                  <a:lnTo>
                    <a:pt x="1853" y="1420"/>
                  </a:lnTo>
                  <a:lnTo>
                    <a:pt x="1732" y="1341"/>
                  </a:lnTo>
                  <a:lnTo>
                    <a:pt x="1751" y="1299"/>
                  </a:lnTo>
                  <a:lnTo>
                    <a:pt x="1768" y="1255"/>
                  </a:lnTo>
                  <a:lnTo>
                    <a:pt x="1908" y="1284"/>
                  </a:lnTo>
                  <a:lnTo>
                    <a:pt x="1937" y="1178"/>
                  </a:lnTo>
                  <a:lnTo>
                    <a:pt x="1801" y="1133"/>
                  </a:lnTo>
                  <a:lnTo>
                    <a:pt x="1808" y="1088"/>
                  </a:lnTo>
                  <a:lnTo>
                    <a:pt x="1812" y="1041"/>
                  </a:lnTo>
                  <a:lnTo>
                    <a:pt x="1956" y="1034"/>
                  </a:lnTo>
                </a:path>
              </a:pathLst>
            </a:custGeom>
            <a:gradFill rotWithShape="1">
              <a:gsLst>
                <a:gs pos="0">
                  <a:srgbClr val="FF9900"/>
                </a:gs>
                <a:gs pos="50000">
                  <a:srgbClr val="FFCD83"/>
                </a:gs>
                <a:gs pos="100000">
                  <a:srgbClr val="FF9900"/>
                </a:gs>
              </a:gsLst>
              <a:lin ang="2700000" scaled="1"/>
            </a:gradFill>
            <a:ln w="9525">
              <a:miter lim="800000"/>
              <a:headEnd/>
              <a:tailEnd/>
            </a:ln>
            <a:scene3d>
              <a:camera prst="legacyPerspectiveFront">
                <a:rot lat="20099994" lon="1500000" rev="0"/>
              </a:camera>
              <a:lightRig rig="legacyFlat4" dir="b"/>
            </a:scene3d>
            <a:sp3d extrusionH="608000" prstMaterial="legacyMatte">
              <a:bevelT w="13500" h="13500" prst="angle"/>
              <a:bevelB w="13500" h="13500" prst="angle"/>
              <a:extrusionClr>
                <a:srgbClr val="FF9900"/>
              </a:extrusionClr>
            </a:sp3d>
          </p:spPr>
          <p:txBody>
            <a:bodyPr>
              <a:flatTx/>
            </a:bodyPr>
            <a:lstStyle/>
            <a:p>
              <a:endParaRPr lang="zh-CN" altLang="en-US">
                <a:ea typeface="宋体" pitchFamily="2" charset="-122"/>
              </a:endParaRPr>
            </a:p>
          </p:txBody>
        </p:sp>
        <p:sp>
          <p:nvSpPr>
            <p:cNvPr id="6" name="Oval 18"/>
            <p:cNvSpPr>
              <a:spLocks noChangeArrowheads="1"/>
            </p:cNvSpPr>
            <p:nvPr/>
          </p:nvSpPr>
          <p:spPr bwMode="gray">
            <a:xfrm rot="2506802">
              <a:off x="1493838" y="3633788"/>
              <a:ext cx="1600200" cy="1981200"/>
            </a:xfrm>
            <a:prstGeom prst="ellipse">
              <a:avLst/>
            </a:prstGeom>
            <a:gradFill rotWithShape="1">
              <a:gsLst>
                <a:gs pos="0">
                  <a:srgbClr val="525252"/>
                </a:gs>
                <a:gs pos="50000">
                  <a:srgbClr val="B2B2B2"/>
                </a:gs>
                <a:gs pos="100000">
                  <a:srgbClr val="525252"/>
                </a:gs>
              </a:gsLst>
              <a:lin ang="5400000" scaled="1"/>
            </a:gradFill>
            <a:ln w="9525">
              <a:noFill/>
              <a:round/>
              <a:headEnd/>
              <a:tailEnd/>
            </a:ln>
          </p:spPr>
          <p:txBody>
            <a:bodyPr/>
            <a:lstStyle/>
            <a:p>
              <a:endParaRPr lang="zh-CN" altLang="en-US">
                <a:ea typeface="宋体" pitchFamily="2" charset="-122"/>
              </a:endParaRPr>
            </a:p>
          </p:txBody>
        </p:sp>
        <p:sp>
          <p:nvSpPr>
            <p:cNvPr id="9" name="AutoShape 14"/>
            <p:cNvSpPr>
              <a:spLocks/>
            </p:cNvSpPr>
            <p:nvPr/>
          </p:nvSpPr>
          <p:spPr bwMode="gray">
            <a:xfrm>
              <a:off x="3214688" y="1428750"/>
              <a:ext cx="3000375" cy="2786063"/>
            </a:xfrm>
            <a:custGeom>
              <a:avLst/>
              <a:gdLst>
                <a:gd name="T0" fmla="*/ 1956 w 1956"/>
                <a:gd name="T1" fmla="*/ 923 h 1957"/>
                <a:gd name="T2" fmla="*/ 1808 w 1956"/>
                <a:gd name="T3" fmla="*/ 869 h 1957"/>
                <a:gd name="T4" fmla="*/ 1937 w 1956"/>
                <a:gd name="T5" fmla="*/ 778 h 1957"/>
                <a:gd name="T6" fmla="*/ 1767 w 1956"/>
                <a:gd name="T7" fmla="*/ 700 h 1957"/>
                <a:gd name="T8" fmla="*/ 1732 w 1956"/>
                <a:gd name="T9" fmla="*/ 616 h 1957"/>
                <a:gd name="T10" fmla="*/ 1798 w 1956"/>
                <a:gd name="T11" fmla="*/ 441 h 1957"/>
                <a:gd name="T12" fmla="*/ 1642 w 1956"/>
                <a:gd name="T13" fmla="*/ 469 h 1957"/>
                <a:gd name="T14" fmla="*/ 1709 w 1956"/>
                <a:gd name="T15" fmla="*/ 325 h 1957"/>
                <a:gd name="T16" fmla="*/ 1522 w 1956"/>
                <a:gd name="T17" fmla="*/ 344 h 1957"/>
                <a:gd name="T18" fmla="*/ 1450 w 1956"/>
                <a:gd name="T19" fmla="*/ 287 h 1957"/>
                <a:gd name="T20" fmla="*/ 1419 w 1956"/>
                <a:gd name="T21" fmla="*/ 103 h 1957"/>
                <a:gd name="T22" fmla="*/ 1298 w 1956"/>
                <a:gd name="T23" fmla="*/ 205 h 1957"/>
                <a:gd name="T24" fmla="*/ 1285 w 1956"/>
                <a:gd name="T25" fmla="*/ 47 h 1957"/>
                <a:gd name="T26" fmla="*/ 1132 w 1956"/>
                <a:gd name="T27" fmla="*/ 156 h 1957"/>
                <a:gd name="T28" fmla="*/ 1041 w 1956"/>
                <a:gd name="T29" fmla="*/ 144 h 1957"/>
                <a:gd name="T30" fmla="*/ 923 w 1956"/>
                <a:gd name="T31" fmla="*/ 0 h 1957"/>
                <a:gd name="T32" fmla="*/ 869 w 1956"/>
                <a:gd name="T33" fmla="*/ 148 h 1957"/>
                <a:gd name="T34" fmla="*/ 779 w 1956"/>
                <a:gd name="T35" fmla="*/ 19 h 1957"/>
                <a:gd name="T36" fmla="*/ 700 w 1956"/>
                <a:gd name="T37" fmla="*/ 189 h 1957"/>
                <a:gd name="T38" fmla="*/ 616 w 1956"/>
                <a:gd name="T39" fmla="*/ 224 h 1957"/>
                <a:gd name="T40" fmla="*/ 441 w 1956"/>
                <a:gd name="T41" fmla="*/ 159 h 1957"/>
                <a:gd name="T42" fmla="*/ 469 w 1956"/>
                <a:gd name="T43" fmla="*/ 314 h 1957"/>
                <a:gd name="T44" fmla="*/ 326 w 1956"/>
                <a:gd name="T45" fmla="*/ 246 h 1957"/>
                <a:gd name="T46" fmla="*/ 343 w 1956"/>
                <a:gd name="T47" fmla="*/ 434 h 1957"/>
                <a:gd name="T48" fmla="*/ 288 w 1956"/>
                <a:gd name="T49" fmla="*/ 507 h 1957"/>
                <a:gd name="T50" fmla="*/ 103 w 1956"/>
                <a:gd name="T51" fmla="*/ 536 h 1957"/>
                <a:gd name="T52" fmla="*/ 205 w 1956"/>
                <a:gd name="T53" fmla="*/ 658 h 1957"/>
                <a:gd name="T54" fmla="*/ 48 w 1956"/>
                <a:gd name="T55" fmla="*/ 671 h 1957"/>
                <a:gd name="T56" fmla="*/ 156 w 1956"/>
                <a:gd name="T57" fmla="*/ 824 h 1957"/>
                <a:gd name="T58" fmla="*/ 144 w 1956"/>
                <a:gd name="T59" fmla="*/ 914 h 1957"/>
                <a:gd name="T60" fmla="*/ 0 w 1956"/>
                <a:gd name="T61" fmla="*/ 1034 h 1957"/>
                <a:gd name="T62" fmla="*/ 148 w 1956"/>
                <a:gd name="T63" fmla="*/ 1088 h 1957"/>
                <a:gd name="T64" fmla="*/ 19 w 1956"/>
                <a:gd name="T65" fmla="*/ 1178 h 1957"/>
                <a:gd name="T66" fmla="*/ 189 w 1956"/>
                <a:gd name="T67" fmla="*/ 1255 h 1957"/>
                <a:gd name="T68" fmla="*/ 224 w 1956"/>
                <a:gd name="T69" fmla="*/ 1341 h 1957"/>
                <a:gd name="T70" fmla="*/ 159 w 1956"/>
                <a:gd name="T71" fmla="*/ 1514 h 1957"/>
                <a:gd name="T72" fmla="*/ 314 w 1956"/>
                <a:gd name="T73" fmla="*/ 1488 h 1957"/>
                <a:gd name="T74" fmla="*/ 247 w 1956"/>
                <a:gd name="T75" fmla="*/ 1631 h 1957"/>
                <a:gd name="T76" fmla="*/ 434 w 1956"/>
                <a:gd name="T77" fmla="*/ 1613 h 1957"/>
                <a:gd name="T78" fmla="*/ 506 w 1956"/>
                <a:gd name="T79" fmla="*/ 1670 h 1957"/>
                <a:gd name="T80" fmla="*/ 537 w 1956"/>
                <a:gd name="T81" fmla="*/ 1854 h 1957"/>
                <a:gd name="T82" fmla="*/ 658 w 1956"/>
                <a:gd name="T83" fmla="*/ 1752 h 1957"/>
                <a:gd name="T84" fmla="*/ 671 w 1956"/>
                <a:gd name="T85" fmla="*/ 1909 h 1957"/>
                <a:gd name="T86" fmla="*/ 824 w 1956"/>
                <a:gd name="T87" fmla="*/ 1801 h 1957"/>
                <a:gd name="T88" fmla="*/ 914 w 1956"/>
                <a:gd name="T89" fmla="*/ 1813 h 1957"/>
                <a:gd name="T90" fmla="*/ 1033 w 1956"/>
                <a:gd name="T91" fmla="*/ 1957 h 1957"/>
                <a:gd name="T92" fmla="*/ 1087 w 1956"/>
                <a:gd name="T93" fmla="*/ 1809 h 1957"/>
                <a:gd name="T94" fmla="*/ 1178 w 1956"/>
                <a:gd name="T95" fmla="*/ 1937 h 1957"/>
                <a:gd name="T96" fmla="*/ 1255 w 1956"/>
                <a:gd name="T97" fmla="*/ 1769 h 1957"/>
                <a:gd name="T98" fmla="*/ 1341 w 1956"/>
                <a:gd name="T99" fmla="*/ 1733 h 1957"/>
                <a:gd name="T100" fmla="*/ 1515 w 1956"/>
                <a:gd name="T101" fmla="*/ 1798 h 1957"/>
                <a:gd name="T102" fmla="*/ 1488 w 1956"/>
                <a:gd name="T103" fmla="*/ 1643 h 1957"/>
                <a:gd name="T104" fmla="*/ 1630 w 1956"/>
                <a:gd name="T105" fmla="*/ 1710 h 1957"/>
                <a:gd name="T106" fmla="*/ 1613 w 1956"/>
                <a:gd name="T107" fmla="*/ 1523 h 1957"/>
                <a:gd name="T108" fmla="*/ 1670 w 1956"/>
                <a:gd name="T109" fmla="*/ 1450 h 1957"/>
                <a:gd name="T110" fmla="*/ 1853 w 1956"/>
                <a:gd name="T111" fmla="*/ 1420 h 1957"/>
                <a:gd name="T112" fmla="*/ 1751 w 1956"/>
                <a:gd name="T113" fmla="*/ 1299 h 1957"/>
                <a:gd name="T114" fmla="*/ 1908 w 1956"/>
                <a:gd name="T115" fmla="*/ 1284 h 1957"/>
                <a:gd name="T116" fmla="*/ 1801 w 1956"/>
                <a:gd name="T117" fmla="*/ 1133 h 1957"/>
                <a:gd name="T118" fmla="*/ 1812 w 1956"/>
                <a:gd name="T119" fmla="*/ 1041 h 19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56"/>
                <a:gd name="T181" fmla="*/ 0 h 1957"/>
                <a:gd name="T182" fmla="*/ 1956 w 1956"/>
                <a:gd name="T183" fmla="*/ 1957 h 19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56" h="1957">
                  <a:moveTo>
                    <a:pt x="1956" y="1034"/>
                  </a:moveTo>
                  <a:lnTo>
                    <a:pt x="1956" y="923"/>
                  </a:lnTo>
                  <a:lnTo>
                    <a:pt x="1812" y="914"/>
                  </a:lnTo>
                  <a:lnTo>
                    <a:pt x="1808" y="869"/>
                  </a:lnTo>
                  <a:lnTo>
                    <a:pt x="1801" y="824"/>
                  </a:lnTo>
                  <a:lnTo>
                    <a:pt x="1937" y="778"/>
                  </a:lnTo>
                  <a:lnTo>
                    <a:pt x="1908" y="671"/>
                  </a:lnTo>
                  <a:lnTo>
                    <a:pt x="1767" y="700"/>
                  </a:lnTo>
                  <a:lnTo>
                    <a:pt x="1751" y="658"/>
                  </a:lnTo>
                  <a:lnTo>
                    <a:pt x="1732" y="616"/>
                  </a:lnTo>
                  <a:lnTo>
                    <a:pt x="1853" y="536"/>
                  </a:lnTo>
                  <a:lnTo>
                    <a:pt x="1798" y="441"/>
                  </a:lnTo>
                  <a:lnTo>
                    <a:pt x="1670" y="507"/>
                  </a:lnTo>
                  <a:lnTo>
                    <a:pt x="1642" y="469"/>
                  </a:lnTo>
                  <a:lnTo>
                    <a:pt x="1613" y="434"/>
                  </a:lnTo>
                  <a:lnTo>
                    <a:pt x="1709" y="325"/>
                  </a:lnTo>
                  <a:lnTo>
                    <a:pt x="1630" y="246"/>
                  </a:lnTo>
                  <a:lnTo>
                    <a:pt x="1522" y="344"/>
                  </a:lnTo>
                  <a:lnTo>
                    <a:pt x="1488" y="314"/>
                  </a:lnTo>
                  <a:lnTo>
                    <a:pt x="1450" y="287"/>
                  </a:lnTo>
                  <a:lnTo>
                    <a:pt x="1515" y="159"/>
                  </a:lnTo>
                  <a:lnTo>
                    <a:pt x="1419" y="103"/>
                  </a:lnTo>
                  <a:lnTo>
                    <a:pt x="1341" y="224"/>
                  </a:lnTo>
                  <a:lnTo>
                    <a:pt x="1298" y="205"/>
                  </a:lnTo>
                  <a:lnTo>
                    <a:pt x="1256" y="189"/>
                  </a:lnTo>
                  <a:lnTo>
                    <a:pt x="1285" y="47"/>
                  </a:lnTo>
                  <a:lnTo>
                    <a:pt x="1178" y="19"/>
                  </a:lnTo>
                  <a:lnTo>
                    <a:pt x="1132" y="156"/>
                  </a:lnTo>
                  <a:lnTo>
                    <a:pt x="1087" y="148"/>
                  </a:lnTo>
                  <a:lnTo>
                    <a:pt x="1041" y="144"/>
                  </a:lnTo>
                  <a:lnTo>
                    <a:pt x="1033" y="0"/>
                  </a:lnTo>
                  <a:lnTo>
                    <a:pt x="923" y="0"/>
                  </a:lnTo>
                  <a:lnTo>
                    <a:pt x="914" y="144"/>
                  </a:lnTo>
                  <a:lnTo>
                    <a:pt x="869" y="148"/>
                  </a:lnTo>
                  <a:lnTo>
                    <a:pt x="824" y="156"/>
                  </a:lnTo>
                  <a:lnTo>
                    <a:pt x="779" y="19"/>
                  </a:lnTo>
                  <a:lnTo>
                    <a:pt x="671" y="47"/>
                  </a:lnTo>
                  <a:lnTo>
                    <a:pt x="700" y="189"/>
                  </a:lnTo>
                  <a:lnTo>
                    <a:pt x="658" y="205"/>
                  </a:lnTo>
                  <a:lnTo>
                    <a:pt x="616" y="224"/>
                  </a:lnTo>
                  <a:lnTo>
                    <a:pt x="537" y="103"/>
                  </a:lnTo>
                  <a:lnTo>
                    <a:pt x="441" y="159"/>
                  </a:lnTo>
                  <a:lnTo>
                    <a:pt x="506" y="287"/>
                  </a:lnTo>
                  <a:lnTo>
                    <a:pt x="469" y="314"/>
                  </a:lnTo>
                  <a:lnTo>
                    <a:pt x="434" y="344"/>
                  </a:lnTo>
                  <a:lnTo>
                    <a:pt x="326" y="246"/>
                  </a:lnTo>
                  <a:lnTo>
                    <a:pt x="247" y="325"/>
                  </a:lnTo>
                  <a:lnTo>
                    <a:pt x="343" y="434"/>
                  </a:lnTo>
                  <a:lnTo>
                    <a:pt x="314" y="469"/>
                  </a:lnTo>
                  <a:lnTo>
                    <a:pt x="288" y="507"/>
                  </a:lnTo>
                  <a:lnTo>
                    <a:pt x="159" y="441"/>
                  </a:lnTo>
                  <a:lnTo>
                    <a:pt x="103" y="536"/>
                  </a:lnTo>
                  <a:lnTo>
                    <a:pt x="224" y="616"/>
                  </a:lnTo>
                  <a:lnTo>
                    <a:pt x="205" y="658"/>
                  </a:lnTo>
                  <a:lnTo>
                    <a:pt x="189" y="700"/>
                  </a:lnTo>
                  <a:lnTo>
                    <a:pt x="48" y="671"/>
                  </a:lnTo>
                  <a:lnTo>
                    <a:pt x="19" y="778"/>
                  </a:lnTo>
                  <a:lnTo>
                    <a:pt x="156" y="824"/>
                  </a:lnTo>
                  <a:lnTo>
                    <a:pt x="148" y="869"/>
                  </a:lnTo>
                  <a:lnTo>
                    <a:pt x="144" y="914"/>
                  </a:lnTo>
                  <a:lnTo>
                    <a:pt x="0" y="923"/>
                  </a:lnTo>
                  <a:lnTo>
                    <a:pt x="0" y="1034"/>
                  </a:lnTo>
                  <a:lnTo>
                    <a:pt x="144" y="1041"/>
                  </a:lnTo>
                  <a:lnTo>
                    <a:pt x="148" y="1088"/>
                  </a:lnTo>
                  <a:lnTo>
                    <a:pt x="156" y="1133"/>
                  </a:lnTo>
                  <a:lnTo>
                    <a:pt x="19" y="1178"/>
                  </a:lnTo>
                  <a:lnTo>
                    <a:pt x="48" y="1284"/>
                  </a:lnTo>
                  <a:lnTo>
                    <a:pt x="189" y="1255"/>
                  </a:lnTo>
                  <a:lnTo>
                    <a:pt x="205" y="1299"/>
                  </a:lnTo>
                  <a:lnTo>
                    <a:pt x="224" y="1341"/>
                  </a:lnTo>
                  <a:lnTo>
                    <a:pt x="103" y="1420"/>
                  </a:lnTo>
                  <a:lnTo>
                    <a:pt x="159" y="1514"/>
                  </a:lnTo>
                  <a:lnTo>
                    <a:pt x="287" y="1450"/>
                  </a:lnTo>
                  <a:lnTo>
                    <a:pt x="314" y="1488"/>
                  </a:lnTo>
                  <a:lnTo>
                    <a:pt x="343" y="1523"/>
                  </a:lnTo>
                  <a:lnTo>
                    <a:pt x="247" y="1631"/>
                  </a:lnTo>
                  <a:lnTo>
                    <a:pt x="326" y="1710"/>
                  </a:lnTo>
                  <a:lnTo>
                    <a:pt x="434" y="1613"/>
                  </a:lnTo>
                  <a:lnTo>
                    <a:pt x="469" y="1643"/>
                  </a:lnTo>
                  <a:lnTo>
                    <a:pt x="506" y="1670"/>
                  </a:lnTo>
                  <a:lnTo>
                    <a:pt x="441" y="1798"/>
                  </a:lnTo>
                  <a:lnTo>
                    <a:pt x="537" y="1854"/>
                  </a:lnTo>
                  <a:lnTo>
                    <a:pt x="616" y="1733"/>
                  </a:lnTo>
                  <a:lnTo>
                    <a:pt x="658" y="1752"/>
                  </a:lnTo>
                  <a:lnTo>
                    <a:pt x="702" y="1768"/>
                  </a:lnTo>
                  <a:lnTo>
                    <a:pt x="671" y="1909"/>
                  </a:lnTo>
                  <a:lnTo>
                    <a:pt x="779" y="1937"/>
                  </a:lnTo>
                  <a:lnTo>
                    <a:pt x="824" y="1801"/>
                  </a:lnTo>
                  <a:lnTo>
                    <a:pt x="869" y="1809"/>
                  </a:lnTo>
                  <a:lnTo>
                    <a:pt x="914" y="1813"/>
                  </a:lnTo>
                  <a:lnTo>
                    <a:pt x="923" y="1957"/>
                  </a:lnTo>
                  <a:lnTo>
                    <a:pt x="1033" y="1957"/>
                  </a:lnTo>
                  <a:lnTo>
                    <a:pt x="1041" y="1813"/>
                  </a:lnTo>
                  <a:lnTo>
                    <a:pt x="1087" y="1809"/>
                  </a:lnTo>
                  <a:lnTo>
                    <a:pt x="1132" y="1801"/>
                  </a:lnTo>
                  <a:lnTo>
                    <a:pt x="1178" y="1937"/>
                  </a:lnTo>
                  <a:lnTo>
                    <a:pt x="1285" y="1909"/>
                  </a:lnTo>
                  <a:lnTo>
                    <a:pt x="1255" y="1769"/>
                  </a:lnTo>
                  <a:lnTo>
                    <a:pt x="1298" y="1752"/>
                  </a:lnTo>
                  <a:lnTo>
                    <a:pt x="1341" y="1733"/>
                  </a:lnTo>
                  <a:lnTo>
                    <a:pt x="1419" y="1854"/>
                  </a:lnTo>
                  <a:lnTo>
                    <a:pt x="1515" y="1798"/>
                  </a:lnTo>
                  <a:lnTo>
                    <a:pt x="1450" y="1670"/>
                  </a:lnTo>
                  <a:lnTo>
                    <a:pt x="1488" y="1643"/>
                  </a:lnTo>
                  <a:lnTo>
                    <a:pt x="1524" y="1613"/>
                  </a:lnTo>
                  <a:lnTo>
                    <a:pt x="1630" y="1710"/>
                  </a:lnTo>
                  <a:lnTo>
                    <a:pt x="1709" y="1631"/>
                  </a:lnTo>
                  <a:lnTo>
                    <a:pt x="1613" y="1523"/>
                  </a:lnTo>
                  <a:lnTo>
                    <a:pt x="1642" y="1488"/>
                  </a:lnTo>
                  <a:lnTo>
                    <a:pt x="1670" y="1450"/>
                  </a:lnTo>
                  <a:lnTo>
                    <a:pt x="1798" y="1514"/>
                  </a:lnTo>
                  <a:lnTo>
                    <a:pt x="1853" y="1420"/>
                  </a:lnTo>
                  <a:lnTo>
                    <a:pt x="1732" y="1341"/>
                  </a:lnTo>
                  <a:lnTo>
                    <a:pt x="1751" y="1299"/>
                  </a:lnTo>
                  <a:lnTo>
                    <a:pt x="1768" y="1255"/>
                  </a:lnTo>
                  <a:lnTo>
                    <a:pt x="1908" y="1284"/>
                  </a:lnTo>
                  <a:lnTo>
                    <a:pt x="1937" y="1178"/>
                  </a:lnTo>
                  <a:lnTo>
                    <a:pt x="1801" y="1133"/>
                  </a:lnTo>
                  <a:lnTo>
                    <a:pt x="1808" y="1088"/>
                  </a:lnTo>
                  <a:lnTo>
                    <a:pt x="1812" y="1041"/>
                  </a:lnTo>
                  <a:lnTo>
                    <a:pt x="1956" y="1034"/>
                  </a:lnTo>
                </a:path>
              </a:pathLst>
            </a:custGeom>
            <a:gradFill rotWithShape="1">
              <a:gsLst>
                <a:gs pos="0">
                  <a:srgbClr val="00CC99"/>
                </a:gs>
                <a:gs pos="50000">
                  <a:srgbClr val="C1F3E6"/>
                </a:gs>
                <a:gs pos="100000">
                  <a:srgbClr val="00CC99"/>
                </a:gs>
              </a:gsLst>
              <a:lin ang="2700000" scaled="1"/>
            </a:gradFill>
            <a:ln w="9525">
              <a:miter lim="800000"/>
              <a:headEnd/>
              <a:tailEnd/>
            </a:ln>
            <a:scene3d>
              <a:camera prst="legacyPerspectiveFront">
                <a:rot lat="20099994" lon="1500000" rev="0"/>
              </a:camera>
              <a:lightRig rig="legacyFlat4" dir="b"/>
            </a:scene3d>
            <a:sp3d extrusionH="608000" prstMaterial="legacyMatte">
              <a:bevelT w="13500" h="13500" prst="angle"/>
              <a:bevelB w="13500" h="13500" prst="angle"/>
              <a:extrusionClr>
                <a:srgbClr val="00CC99"/>
              </a:extrusionClr>
            </a:sp3d>
          </p:spPr>
          <p:txBody>
            <a:bodyPr>
              <a:flatTx/>
            </a:bodyPr>
            <a:lstStyle/>
            <a:p>
              <a:endParaRPr lang="zh-CN" altLang="en-US">
                <a:ea typeface="宋体" pitchFamily="2" charset="-122"/>
              </a:endParaRPr>
            </a:p>
          </p:txBody>
        </p:sp>
        <p:sp>
          <p:nvSpPr>
            <p:cNvPr id="10" name="Oval 15"/>
            <p:cNvSpPr>
              <a:spLocks noChangeArrowheads="1"/>
            </p:cNvSpPr>
            <p:nvPr/>
          </p:nvSpPr>
          <p:spPr bwMode="gray">
            <a:xfrm rot="2506802">
              <a:off x="3967850" y="1996782"/>
              <a:ext cx="1546206" cy="1776702"/>
            </a:xfrm>
            <a:prstGeom prst="ellipse">
              <a:avLst/>
            </a:prstGeom>
            <a:gradFill rotWithShape="1">
              <a:gsLst>
                <a:gs pos="0">
                  <a:srgbClr val="525252"/>
                </a:gs>
                <a:gs pos="50000">
                  <a:srgbClr val="B2B2B2"/>
                </a:gs>
                <a:gs pos="100000">
                  <a:srgbClr val="525252"/>
                </a:gs>
              </a:gsLst>
              <a:lin ang="5400000" scaled="1"/>
            </a:gradFill>
            <a:ln w="9525">
              <a:noFill/>
              <a:round/>
              <a:headEnd/>
              <a:tailEnd/>
            </a:ln>
          </p:spPr>
          <p:txBody>
            <a:bodyPr/>
            <a:lstStyle/>
            <a:p>
              <a:endParaRPr lang="zh-CN" altLang="en-US">
                <a:ea typeface="宋体" pitchFamily="2" charset="-122"/>
              </a:endParaRPr>
            </a:p>
          </p:txBody>
        </p:sp>
        <p:sp>
          <p:nvSpPr>
            <p:cNvPr id="13" name="AutoShape 11"/>
            <p:cNvSpPr>
              <a:spLocks/>
            </p:cNvSpPr>
            <p:nvPr/>
          </p:nvSpPr>
          <p:spPr bwMode="gray">
            <a:xfrm>
              <a:off x="5143500" y="3357563"/>
              <a:ext cx="2928938" cy="2786062"/>
            </a:xfrm>
            <a:custGeom>
              <a:avLst/>
              <a:gdLst>
                <a:gd name="T0" fmla="*/ 1956 w 1956"/>
                <a:gd name="T1" fmla="*/ 923 h 1957"/>
                <a:gd name="T2" fmla="*/ 1808 w 1956"/>
                <a:gd name="T3" fmla="*/ 869 h 1957"/>
                <a:gd name="T4" fmla="*/ 1937 w 1956"/>
                <a:gd name="T5" fmla="*/ 778 h 1957"/>
                <a:gd name="T6" fmla="*/ 1767 w 1956"/>
                <a:gd name="T7" fmla="*/ 700 h 1957"/>
                <a:gd name="T8" fmla="*/ 1732 w 1956"/>
                <a:gd name="T9" fmla="*/ 616 h 1957"/>
                <a:gd name="T10" fmla="*/ 1798 w 1956"/>
                <a:gd name="T11" fmla="*/ 441 h 1957"/>
                <a:gd name="T12" fmla="*/ 1642 w 1956"/>
                <a:gd name="T13" fmla="*/ 469 h 1957"/>
                <a:gd name="T14" fmla="*/ 1709 w 1956"/>
                <a:gd name="T15" fmla="*/ 325 h 1957"/>
                <a:gd name="T16" fmla="*/ 1522 w 1956"/>
                <a:gd name="T17" fmla="*/ 344 h 1957"/>
                <a:gd name="T18" fmla="*/ 1450 w 1956"/>
                <a:gd name="T19" fmla="*/ 287 h 1957"/>
                <a:gd name="T20" fmla="*/ 1419 w 1956"/>
                <a:gd name="T21" fmla="*/ 103 h 1957"/>
                <a:gd name="T22" fmla="*/ 1298 w 1956"/>
                <a:gd name="T23" fmla="*/ 205 h 1957"/>
                <a:gd name="T24" fmla="*/ 1285 w 1956"/>
                <a:gd name="T25" fmla="*/ 47 h 1957"/>
                <a:gd name="T26" fmla="*/ 1132 w 1956"/>
                <a:gd name="T27" fmla="*/ 156 h 1957"/>
                <a:gd name="T28" fmla="*/ 1041 w 1956"/>
                <a:gd name="T29" fmla="*/ 144 h 1957"/>
                <a:gd name="T30" fmla="*/ 923 w 1956"/>
                <a:gd name="T31" fmla="*/ 0 h 1957"/>
                <a:gd name="T32" fmla="*/ 869 w 1956"/>
                <a:gd name="T33" fmla="*/ 148 h 1957"/>
                <a:gd name="T34" fmla="*/ 779 w 1956"/>
                <a:gd name="T35" fmla="*/ 19 h 1957"/>
                <a:gd name="T36" fmla="*/ 700 w 1956"/>
                <a:gd name="T37" fmla="*/ 189 h 1957"/>
                <a:gd name="T38" fmla="*/ 616 w 1956"/>
                <a:gd name="T39" fmla="*/ 224 h 1957"/>
                <a:gd name="T40" fmla="*/ 441 w 1956"/>
                <a:gd name="T41" fmla="*/ 159 h 1957"/>
                <a:gd name="T42" fmla="*/ 469 w 1956"/>
                <a:gd name="T43" fmla="*/ 314 h 1957"/>
                <a:gd name="T44" fmla="*/ 326 w 1956"/>
                <a:gd name="T45" fmla="*/ 246 h 1957"/>
                <a:gd name="T46" fmla="*/ 343 w 1956"/>
                <a:gd name="T47" fmla="*/ 434 h 1957"/>
                <a:gd name="T48" fmla="*/ 288 w 1956"/>
                <a:gd name="T49" fmla="*/ 507 h 1957"/>
                <a:gd name="T50" fmla="*/ 103 w 1956"/>
                <a:gd name="T51" fmla="*/ 536 h 1957"/>
                <a:gd name="T52" fmla="*/ 205 w 1956"/>
                <a:gd name="T53" fmla="*/ 658 h 1957"/>
                <a:gd name="T54" fmla="*/ 48 w 1956"/>
                <a:gd name="T55" fmla="*/ 671 h 1957"/>
                <a:gd name="T56" fmla="*/ 156 w 1956"/>
                <a:gd name="T57" fmla="*/ 824 h 1957"/>
                <a:gd name="T58" fmla="*/ 144 w 1956"/>
                <a:gd name="T59" fmla="*/ 914 h 1957"/>
                <a:gd name="T60" fmla="*/ 0 w 1956"/>
                <a:gd name="T61" fmla="*/ 1034 h 1957"/>
                <a:gd name="T62" fmla="*/ 148 w 1956"/>
                <a:gd name="T63" fmla="*/ 1088 h 1957"/>
                <a:gd name="T64" fmla="*/ 19 w 1956"/>
                <a:gd name="T65" fmla="*/ 1178 h 1957"/>
                <a:gd name="T66" fmla="*/ 189 w 1956"/>
                <a:gd name="T67" fmla="*/ 1255 h 1957"/>
                <a:gd name="T68" fmla="*/ 224 w 1956"/>
                <a:gd name="T69" fmla="*/ 1341 h 1957"/>
                <a:gd name="T70" fmla="*/ 159 w 1956"/>
                <a:gd name="T71" fmla="*/ 1514 h 1957"/>
                <a:gd name="T72" fmla="*/ 314 w 1956"/>
                <a:gd name="T73" fmla="*/ 1488 h 1957"/>
                <a:gd name="T74" fmla="*/ 247 w 1956"/>
                <a:gd name="T75" fmla="*/ 1631 h 1957"/>
                <a:gd name="T76" fmla="*/ 434 w 1956"/>
                <a:gd name="T77" fmla="*/ 1613 h 1957"/>
                <a:gd name="T78" fmla="*/ 506 w 1956"/>
                <a:gd name="T79" fmla="*/ 1670 h 1957"/>
                <a:gd name="T80" fmla="*/ 537 w 1956"/>
                <a:gd name="T81" fmla="*/ 1854 h 1957"/>
                <a:gd name="T82" fmla="*/ 658 w 1956"/>
                <a:gd name="T83" fmla="*/ 1752 h 1957"/>
                <a:gd name="T84" fmla="*/ 671 w 1956"/>
                <a:gd name="T85" fmla="*/ 1909 h 1957"/>
                <a:gd name="T86" fmla="*/ 824 w 1956"/>
                <a:gd name="T87" fmla="*/ 1801 h 1957"/>
                <a:gd name="T88" fmla="*/ 914 w 1956"/>
                <a:gd name="T89" fmla="*/ 1813 h 1957"/>
                <a:gd name="T90" fmla="*/ 1033 w 1956"/>
                <a:gd name="T91" fmla="*/ 1957 h 1957"/>
                <a:gd name="T92" fmla="*/ 1087 w 1956"/>
                <a:gd name="T93" fmla="*/ 1809 h 1957"/>
                <a:gd name="T94" fmla="*/ 1178 w 1956"/>
                <a:gd name="T95" fmla="*/ 1937 h 1957"/>
                <a:gd name="T96" fmla="*/ 1255 w 1956"/>
                <a:gd name="T97" fmla="*/ 1769 h 1957"/>
                <a:gd name="T98" fmla="*/ 1341 w 1956"/>
                <a:gd name="T99" fmla="*/ 1733 h 1957"/>
                <a:gd name="T100" fmla="*/ 1515 w 1956"/>
                <a:gd name="T101" fmla="*/ 1798 h 1957"/>
                <a:gd name="T102" fmla="*/ 1488 w 1956"/>
                <a:gd name="T103" fmla="*/ 1643 h 1957"/>
                <a:gd name="T104" fmla="*/ 1630 w 1956"/>
                <a:gd name="T105" fmla="*/ 1710 h 1957"/>
                <a:gd name="T106" fmla="*/ 1613 w 1956"/>
                <a:gd name="T107" fmla="*/ 1523 h 1957"/>
                <a:gd name="T108" fmla="*/ 1670 w 1956"/>
                <a:gd name="T109" fmla="*/ 1450 h 1957"/>
                <a:gd name="T110" fmla="*/ 1853 w 1956"/>
                <a:gd name="T111" fmla="*/ 1420 h 1957"/>
                <a:gd name="T112" fmla="*/ 1751 w 1956"/>
                <a:gd name="T113" fmla="*/ 1299 h 1957"/>
                <a:gd name="T114" fmla="*/ 1908 w 1956"/>
                <a:gd name="T115" fmla="*/ 1284 h 1957"/>
                <a:gd name="T116" fmla="*/ 1801 w 1956"/>
                <a:gd name="T117" fmla="*/ 1133 h 1957"/>
                <a:gd name="T118" fmla="*/ 1812 w 1956"/>
                <a:gd name="T119" fmla="*/ 1041 h 19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56"/>
                <a:gd name="T181" fmla="*/ 0 h 1957"/>
                <a:gd name="T182" fmla="*/ 1956 w 1956"/>
                <a:gd name="T183" fmla="*/ 1957 h 19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56" h="1957">
                  <a:moveTo>
                    <a:pt x="1956" y="1034"/>
                  </a:moveTo>
                  <a:lnTo>
                    <a:pt x="1956" y="923"/>
                  </a:lnTo>
                  <a:lnTo>
                    <a:pt x="1812" y="914"/>
                  </a:lnTo>
                  <a:lnTo>
                    <a:pt x="1808" y="869"/>
                  </a:lnTo>
                  <a:lnTo>
                    <a:pt x="1801" y="824"/>
                  </a:lnTo>
                  <a:lnTo>
                    <a:pt x="1937" y="778"/>
                  </a:lnTo>
                  <a:lnTo>
                    <a:pt x="1908" y="671"/>
                  </a:lnTo>
                  <a:lnTo>
                    <a:pt x="1767" y="700"/>
                  </a:lnTo>
                  <a:lnTo>
                    <a:pt x="1751" y="658"/>
                  </a:lnTo>
                  <a:lnTo>
                    <a:pt x="1732" y="616"/>
                  </a:lnTo>
                  <a:lnTo>
                    <a:pt x="1853" y="536"/>
                  </a:lnTo>
                  <a:lnTo>
                    <a:pt x="1798" y="441"/>
                  </a:lnTo>
                  <a:lnTo>
                    <a:pt x="1670" y="507"/>
                  </a:lnTo>
                  <a:lnTo>
                    <a:pt x="1642" y="469"/>
                  </a:lnTo>
                  <a:lnTo>
                    <a:pt x="1613" y="434"/>
                  </a:lnTo>
                  <a:lnTo>
                    <a:pt x="1709" y="325"/>
                  </a:lnTo>
                  <a:lnTo>
                    <a:pt x="1630" y="246"/>
                  </a:lnTo>
                  <a:lnTo>
                    <a:pt x="1522" y="344"/>
                  </a:lnTo>
                  <a:lnTo>
                    <a:pt x="1488" y="314"/>
                  </a:lnTo>
                  <a:lnTo>
                    <a:pt x="1450" y="287"/>
                  </a:lnTo>
                  <a:lnTo>
                    <a:pt x="1515" y="159"/>
                  </a:lnTo>
                  <a:lnTo>
                    <a:pt x="1419" y="103"/>
                  </a:lnTo>
                  <a:lnTo>
                    <a:pt x="1341" y="224"/>
                  </a:lnTo>
                  <a:lnTo>
                    <a:pt x="1298" y="205"/>
                  </a:lnTo>
                  <a:lnTo>
                    <a:pt x="1256" y="189"/>
                  </a:lnTo>
                  <a:lnTo>
                    <a:pt x="1285" y="47"/>
                  </a:lnTo>
                  <a:lnTo>
                    <a:pt x="1178" y="19"/>
                  </a:lnTo>
                  <a:lnTo>
                    <a:pt x="1132" y="156"/>
                  </a:lnTo>
                  <a:lnTo>
                    <a:pt x="1087" y="148"/>
                  </a:lnTo>
                  <a:lnTo>
                    <a:pt x="1041" y="144"/>
                  </a:lnTo>
                  <a:lnTo>
                    <a:pt x="1033" y="0"/>
                  </a:lnTo>
                  <a:lnTo>
                    <a:pt x="923" y="0"/>
                  </a:lnTo>
                  <a:lnTo>
                    <a:pt x="914" y="144"/>
                  </a:lnTo>
                  <a:lnTo>
                    <a:pt x="869" y="148"/>
                  </a:lnTo>
                  <a:lnTo>
                    <a:pt x="824" y="156"/>
                  </a:lnTo>
                  <a:lnTo>
                    <a:pt x="779" y="19"/>
                  </a:lnTo>
                  <a:lnTo>
                    <a:pt x="671" y="47"/>
                  </a:lnTo>
                  <a:lnTo>
                    <a:pt x="700" y="189"/>
                  </a:lnTo>
                  <a:lnTo>
                    <a:pt x="658" y="205"/>
                  </a:lnTo>
                  <a:lnTo>
                    <a:pt x="616" y="224"/>
                  </a:lnTo>
                  <a:lnTo>
                    <a:pt x="537" y="103"/>
                  </a:lnTo>
                  <a:lnTo>
                    <a:pt x="441" y="159"/>
                  </a:lnTo>
                  <a:lnTo>
                    <a:pt x="506" y="287"/>
                  </a:lnTo>
                  <a:lnTo>
                    <a:pt x="469" y="314"/>
                  </a:lnTo>
                  <a:lnTo>
                    <a:pt x="434" y="344"/>
                  </a:lnTo>
                  <a:lnTo>
                    <a:pt x="326" y="246"/>
                  </a:lnTo>
                  <a:lnTo>
                    <a:pt x="247" y="325"/>
                  </a:lnTo>
                  <a:lnTo>
                    <a:pt x="343" y="434"/>
                  </a:lnTo>
                  <a:lnTo>
                    <a:pt x="314" y="469"/>
                  </a:lnTo>
                  <a:lnTo>
                    <a:pt x="288" y="507"/>
                  </a:lnTo>
                  <a:lnTo>
                    <a:pt x="159" y="441"/>
                  </a:lnTo>
                  <a:lnTo>
                    <a:pt x="103" y="536"/>
                  </a:lnTo>
                  <a:lnTo>
                    <a:pt x="224" y="616"/>
                  </a:lnTo>
                  <a:lnTo>
                    <a:pt x="205" y="658"/>
                  </a:lnTo>
                  <a:lnTo>
                    <a:pt x="189" y="700"/>
                  </a:lnTo>
                  <a:lnTo>
                    <a:pt x="48" y="671"/>
                  </a:lnTo>
                  <a:lnTo>
                    <a:pt x="19" y="778"/>
                  </a:lnTo>
                  <a:lnTo>
                    <a:pt x="156" y="824"/>
                  </a:lnTo>
                  <a:lnTo>
                    <a:pt x="148" y="869"/>
                  </a:lnTo>
                  <a:lnTo>
                    <a:pt x="144" y="914"/>
                  </a:lnTo>
                  <a:lnTo>
                    <a:pt x="0" y="923"/>
                  </a:lnTo>
                  <a:lnTo>
                    <a:pt x="0" y="1034"/>
                  </a:lnTo>
                  <a:lnTo>
                    <a:pt x="144" y="1041"/>
                  </a:lnTo>
                  <a:lnTo>
                    <a:pt x="148" y="1088"/>
                  </a:lnTo>
                  <a:lnTo>
                    <a:pt x="156" y="1133"/>
                  </a:lnTo>
                  <a:lnTo>
                    <a:pt x="19" y="1178"/>
                  </a:lnTo>
                  <a:lnTo>
                    <a:pt x="48" y="1284"/>
                  </a:lnTo>
                  <a:lnTo>
                    <a:pt x="189" y="1255"/>
                  </a:lnTo>
                  <a:lnTo>
                    <a:pt x="205" y="1299"/>
                  </a:lnTo>
                  <a:lnTo>
                    <a:pt x="224" y="1341"/>
                  </a:lnTo>
                  <a:lnTo>
                    <a:pt x="103" y="1420"/>
                  </a:lnTo>
                  <a:lnTo>
                    <a:pt x="159" y="1514"/>
                  </a:lnTo>
                  <a:lnTo>
                    <a:pt x="287" y="1450"/>
                  </a:lnTo>
                  <a:lnTo>
                    <a:pt x="314" y="1488"/>
                  </a:lnTo>
                  <a:lnTo>
                    <a:pt x="343" y="1523"/>
                  </a:lnTo>
                  <a:lnTo>
                    <a:pt x="247" y="1631"/>
                  </a:lnTo>
                  <a:lnTo>
                    <a:pt x="326" y="1710"/>
                  </a:lnTo>
                  <a:lnTo>
                    <a:pt x="434" y="1613"/>
                  </a:lnTo>
                  <a:lnTo>
                    <a:pt x="469" y="1643"/>
                  </a:lnTo>
                  <a:lnTo>
                    <a:pt x="506" y="1670"/>
                  </a:lnTo>
                  <a:lnTo>
                    <a:pt x="441" y="1798"/>
                  </a:lnTo>
                  <a:lnTo>
                    <a:pt x="537" y="1854"/>
                  </a:lnTo>
                  <a:lnTo>
                    <a:pt x="616" y="1733"/>
                  </a:lnTo>
                  <a:lnTo>
                    <a:pt x="658" y="1752"/>
                  </a:lnTo>
                  <a:lnTo>
                    <a:pt x="702" y="1768"/>
                  </a:lnTo>
                  <a:lnTo>
                    <a:pt x="671" y="1909"/>
                  </a:lnTo>
                  <a:lnTo>
                    <a:pt x="779" y="1937"/>
                  </a:lnTo>
                  <a:lnTo>
                    <a:pt x="824" y="1801"/>
                  </a:lnTo>
                  <a:lnTo>
                    <a:pt x="869" y="1809"/>
                  </a:lnTo>
                  <a:lnTo>
                    <a:pt x="914" y="1813"/>
                  </a:lnTo>
                  <a:lnTo>
                    <a:pt x="923" y="1957"/>
                  </a:lnTo>
                  <a:lnTo>
                    <a:pt x="1033" y="1957"/>
                  </a:lnTo>
                  <a:lnTo>
                    <a:pt x="1041" y="1813"/>
                  </a:lnTo>
                  <a:lnTo>
                    <a:pt x="1087" y="1809"/>
                  </a:lnTo>
                  <a:lnTo>
                    <a:pt x="1132" y="1801"/>
                  </a:lnTo>
                  <a:lnTo>
                    <a:pt x="1178" y="1937"/>
                  </a:lnTo>
                  <a:lnTo>
                    <a:pt x="1285" y="1909"/>
                  </a:lnTo>
                  <a:lnTo>
                    <a:pt x="1255" y="1769"/>
                  </a:lnTo>
                  <a:lnTo>
                    <a:pt x="1298" y="1752"/>
                  </a:lnTo>
                  <a:lnTo>
                    <a:pt x="1341" y="1733"/>
                  </a:lnTo>
                  <a:lnTo>
                    <a:pt x="1419" y="1854"/>
                  </a:lnTo>
                  <a:lnTo>
                    <a:pt x="1515" y="1798"/>
                  </a:lnTo>
                  <a:lnTo>
                    <a:pt x="1450" y="1670"/>
                  </a:lnTo>
                  <a:lnTo>
                    <a:pt x="1488" y="1643"/>
                  </a:lnTo>
                  <a:lnTo>
                    <a:pt x="1524" y="1613"/>
                  </a:lnTo>
                  <a:lnTo>
                    <a:pt x="1630" y="1710"/>
                  </a:lnTo>
                  <a:lnTo>
                    <a:pt x="1709" y="1631"/>
                  </a:lnTo>
                  <a:lnTo>
                    <a:pt x="1613" y="1523"/>
                  </a:lnTo>
                  <a:lnTo>
                    <a:pt x="1642" y="1488"/>
                  </a:lnTo>
                  <a:lnTo>
                    <a:pt x="1670" y="1450"/>
                  </a:lnTo>
                  <a:lnTo>
                    <a:pt x="1798" y="1514"/>
                  </a:lnTo>
                  <a:lnTo>
                    <a:pt x="1853" y="1420"/>
                  </a:lnTo>
                  <a:lnTo>
                    <a:pt x="1732" y="1341"/>
                  </a:lnTo>
                  <a:lnTo>
                    <a:pt x="1751" y="1299"/>
                  </a:lnTo>
                  <a:lnTo>
                    <a:pt x="1768" y="1255"/>
                  </a:lnTo>
                  <a:lnTo>
                    <a:pt x="1908" y="1284"/>
                  </a:lnTo>
                  <a:lnTo>
                    <a:pt x="1937" y="1178"/>
                  </a:lnTo>
                  <a:lnTo>
                    <a:pt x="1801" y="1133"/>
                  </a:lnTo>
                  <a:lnTo>
                    <a:pt x="1808" y="1088"/>
                  </a:lnTo>
                  <a:lnTo>
                    <a:pt x="1812" y="1041"/>
                  </a:lnTo>
                  <a:lnTo>
                    <a:pt x="1956" y="1034"/>
                  </a:lnTo>
                </a:path>
              </a:pathLst>
            </a:custGeom>
            <a:gradFill rotWithShape="1">
              <a:gsLst>
                <a:gs pos="0">
                  <a:srgbClr val="808000"/>
                </a:gs>
                <a:gs pos="50000">
                  <a:srgbClr val="D5D5AA"/>
                </a:gs>
                <a:gs pos="100000">
                  <a:srgbClr val="808000"/>
                </a:gs>
              </a:gsLst>
              <a:lin ang="2700000" scaled="1"/>
            </a:gradFill>
            <a:ln w="9525">
              <a:miter lim="800000"/>
              <a:headEnd/>
              <a:tailEnd/>
            </a:ln>
            <a:scene3d>
              <a:camera prst="legacyPerspectiveFront">
                <a:rot lat="20099994" lon="1500000" rev="0"/>
              </a:camera>
              <a:lightRig rig="legacyFlat4" dir="b"/>
            </a:scene3d>
            <a:sp3d extrusionH="608000" prstMaterial="legacyMatte">
              <a:bevelT w="13500" h="13500" prst="angle"/>
              <a:bevelB w="13500" h="13500" prst="angle"/>
              <a:extrusionClr>
                <a:srgbClr val="808000"/>
              </a:extrusionClr>
            </a:sp3d>
          </p:spPr>
          <p:txBody>
            <a:bodyPr>
              <a:flatTx/>
            </a:bodyPr>
            <a:lstStyle/>
            <a:p>
              <a:endParaRPr lang="zh-CN" altLang="en-US">
                <a:ea typeface="宋体" pitchFamily="2" charset="-122"/>
              </a:endParaRPr>
            </a:p>
          </p:txBody>
        </p:sp>
        <p:sp>
          <p:nvSpPr>
            <p:cNvPr id="14" name="Oval 12"/>
            <p:cNvSpPr>
              <a:spLocks noChangeArrowheads="1"/>
            </p:cNvSpPr>
            <p:nvPr/>
          </p:nvSpPr>
          <p:spPr bwMode="gray">
            <a:xfrm rot="2506802">
              <a:off x="5878729" y="3925595"/>
              <a:ext cx="1509391" cy="1776702"/>
            </a:xfrm>
            <a:prstGeom prst="ellipse">
              <a:avLst/>
            </a:prstGeom>
            <a:gradFill rotWithShape="1">
              <a:gsLst>
                <a:gs pos="0">
                  <a:srgbClr val="525252"/>
                </a:gs>
                <a:gs pos="50000">
                  <a:srgbClr val="B2B2B2"/>
                </a:gs>
                <a:gs pos="100000">
                  <a:srgbClr val="525252"/>
                </a:gs>
              </a:gsLst>
              <a:lin ang="5400000" scaled="1"/>
            </a:gradFill>
            <a:ln w="9525">
              <a:noFill/>
              <a:round/>
              <a:headEnd/>
              <a:tailEnd/>
            </a:ln>
          </p:spPr>
          <p:txBody>
            <a:bodyPr/>
            <a:lstStyle/>
            <a:p>
              <a:endParaRPr lang="zh-CN" altLang="en-US">
                <a:ea typeface="宋体" pitchFamily="2" charset="-122"/>
              </a:endParaRPr>
            </a:p>
          </p:txBody>
        </p:sp>
        <p:sp>
          <p:nvSpPr>
            <p:cNvPr id="16" name="Rectangle 6"/>
            <p:cNvSpPr>
              <a:spLocks noChangeArrowheads="1"/>
            </p:cNvSpPr>
            <p:nvPr/>
          </p:nvSpPr>
          <p:spPr bwMode="auto">
            <a:xfrm>
              <a:off x="1786508" y="4109398"/>
              <a:ext cx="985292" cy="954107"/>
            </a:xfrm>
            <a:prstGeom prst="rect">
              <a:avLst/>
            </a:prstGeom>
            <a:noFill/>
            <a:ln w="9525">
              <a:noFill/>
              <a:miter lim="800000"/>
              <a:headEnd/>
              <a:tailEnd/>
            </a:ln>
          </p:spPr>
          <p:txBody>
            <a:bodyPr wrap="square">
              <a:spAutoFit/>
            </a:bodyPr>
            <a:lstStyle/>
            <a:p>
              <a:r>
                <a:rPr lang="zh-CN" altLang="zh-CN" sz="2800" dirty="0" smtClean="0"/>
                <a:t>感知质量</a:t>
              </a:r>
              <a:endParaRPr lang="zh-CN" altLang="en-US" sz="2800" dirty="0">
                <a:latin typeface="宋体" pitchFamily="2" charset="-122"/>
                <a:ea typeface="宋体" pitchFamily="2" charset="-122"/>
              </a:endParaRPr>
            </a:p>
          </p:txBody>
        </p:sp>
        <p:sp>
          <p:nvSpPr>
            <p:cNvPr id="17" name="Rectangle 7"/>
            <p:cNvSpPr>
              <a:spLocks noChangeArrowheads="1"/>
            </p:cNvSpPr>
            <p:nvPr/>
          </p:nvSpPr>
          <p:spPr bwMode="auto">
            <a:xfrm>
              <a:off x="4283968" y="2381206"/>
              <a:ext cx="1149275" cy="954107"/>
            </a:xfrm>
            <a:prstGeom prst="rect">
              <a:avLst/>
            </a:prstGeom>
            <a:noFill/>
            <a:ln w="9525">
              <a:noFill/>
              <a:miter lim="800000"/>
              <a:headEnd/>
              <a:tailEnd/>
            </a:ln>
          </p:spPr>
          <p:txBody>
            <a:bodyPr wrap="square">
              <a:spAutoFit/>
            </a:bodyPr>
            <a:lstStyle/>
            <a:p>
              <a:r>
                <a:rPr lang="zh-CN" altLang="zh-CN" sz="2800" dirty="0" smtClean="0"/>
                <a:t>客户满意</a:t>
              </a:r>
              <a:endParaRPr lang="zh-CN" altLang="en-US" sz="2800" dirty="0">
                <a:latin typeface="宋体" pitchFamily="2" charset="-122"/>
                <a:ea typeface="宋体" pitchFamily="2" charset="-122"/>
              </a:endParaRPr>
            </a:p>
          </p:txBody>
        </p:sp>
        <p:sp>
          <p:nvSpPr>
            <p:cNvPr id="18" name="Rectangle 8"/>
            <p:cNvSpPr>
              <a:spLocks noChangeArrowheads="1"/>
            </p:cNvSpPr>
            <p:nvPr/>
          </p:nvSpPr>
          <p:spPr bwMode="auto">
            <a:xfrm>
              <a:off x="6012160" y="4271417"/>
              <a:ext cx="1500187" cy="954107"/>
            </a:xfrm>
            <a:prstGeom prst="rect">
              <a:avLst/>
            </a:prstGeom>
            <a:noFill/>
            <a:ln w="9525">
              <a:noFill/>
              <a:miter lim="800000"/>
              <a:headEnd/>
              <a:tailEnd/>
            </a:ln>
          </p:spPr>
          <p:txBody>
            <a:bodyPr>
              <a:spAutoFit/>
            </a:bodyPr>
            <a:lstStyle/>
            <a:p>
              <a:r>
                <a:rPr lang="zh-CN" altLang="zh-CN" sz="2800" dirty="0" smtClean="0"/>
                <a:t>客户感知价值</a:t>
              </a:r>
              <a:endParaRPr lang="zh-CN" altLang="en-US" sz="2800" dirty="0">
                <a:latin typeface="宋体" pitchFamily="2" charset="-122"/>
                <a:ea typeface="宋体" pitchFamily="2" charset="-122"/>
              </a:endParaRPr>
            </a:p>
          </p:txBody>
        </p:sp>
      </p:grpSp>
      <p:sp>
        <p:nvSpPr>
          <p:cNvPr id="22" name="标题 1"/>
          <p:cNvSpPr>
            <a:spLocks noGrp="1"/>
          </p:cNvSpPr>
          <p:nvPr>
            <p:ph type="title"/>
          </p:nvPr>
        </p:nvSpPr>
        <p:spPr>
          <a:xfrm>
            <a:off x="609600" y="1069429"/>
            <a:ext cx="7467600" cy="487363"/>
          </a:xfrm>
        </p:spPr>
        <p:txBody>
          <a:bodyPr/>
          <a:lstStyle/>
          <a:p>
            <a:r>
              <a:rPr lang="zh-CN" altLang="zh-CN" sz="4000" dirty="0" smtClean="0">
                <a:latin typeface="+mj-ea"/>
              </a:rPr>
              <a:t>第三节</a:t>
            </a:r>
            <a:r>
              <a:rPr lang="en-US" altLang="zh-CN" sz="4000" dirty="0" smtClean="0">
                <a:latin typeface="+mj-ea"/>
              </a:rPr>
              <a:t>  </a:t>
            </a:r>
            <a:r>
              <a:rPr lang="zh-CN" altLang="zh-CN" sz="4000" dirty="0" smtClean="0">
                <a:latin typeface="+mj-ea"/>
              </a:rPr>
              <a:t>客户忠诚</a:t>
            </a:r>
            <a:r>
              <a:rPr lang="zh-CN" altLang="zh-CN" dirty="0" smtClean="0"/>
              <a:t/>
            </a:r>
            <a:br>
              <a:rPr lang="zh-CN" altLang="zh-CN" dirty="0" smtClean="0"/>
            </a:br>
            <a:endParaRPr lang="zh-CN" altLang="en-US" dirty="0"/>
          </a:p>
        </p:txBody>
      </p:sp>
    </p:spTree>
  </p:cSld>
  <p:clrMapOvr>
    <a:masterClrMapping/>
  </p:clrMapOvr>
  <p:transition spd="slow">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b="1" dirty="0" smtClean="0"/>
              <a:t>五、互联网时代客户忠诚度的培养</a:t>
            </a:r>
            <a:endParaRPr lang="zh-CN" altLang="zh-CN" sz="2800" dirty="0" smtClean="0"/>
          </a:p>
          <a:p>
            <a:r>
              <a:rPr lang="zh-CN" altLang="zh-CN" sz="2800" b="1" dirty="0" smtClean="0"/>
              <a:t>（一）建立客户信任感</a:t>
            </a:r>
            <a:endParaRPr lang="en-US" altLang="zh-CN" sz="2800" b="1" dirty="0" smtClean="0"/>
          </a:p>
          <a:p>
            <a:endParaRPr lang="en-US" altLang="zh-CN" sz="2800" b="1" dirty="0" smtClean="0"/>
          </a:p>
          <a:p>
            <a:endParaRPr lang="en-US" altLang="zh-CN" sz="2800" b="1" dirty="0" smtClean="0"/>
          </a:p>
          <a:p>
            <a:endParaRPr lang="en-US" altLang="zh-CN" sz="2800" b="1" dirty="0" smtClean="0"/>
          </a:p>
          <a:p>
            <a:endParaRPr lang="en-US" altLang="zh-CN" sz="2800" b="1" dirty="0" smtClean="0"/>
          </a:p>
          <a:p>
            <a:endParaRPr lang="zh-CN" altLang="zh-CN" sz="2800" dirty="0" smtClean="0"/>
          </a:p>
          <a:p>
            <a:r>
              <a:rPr lang="zh-CN" altLang="zh-CN" sz="2800" b="1" dirty="0" smtClean="0"/>
              <a:t>（二）提供高质量的客户服务</a:t>
            </a:r>
            <a:endParaRPr lang="zh-CN" altLang="zh-CN" sz="2800" dirty="0" smtClean="0"/>
          </a:p>
          <a:p>
            <a:r>
              <a:rPr lang="zh-CN" altLang="zh-CN" sz="2800" b="1" dirty="0" smtClean="0"/>
              <a:t>（三）搜集客户信息并建立整合的客户数据库</a:t>
            </a:r>
            <a:endParaRPr lang="zh-CN" altLang="zh-CN" sz="2800" dirty="0" smtClean="0"/>
          </a:p>
          <a:p>
            <a:endParaRPr lang="zh-CN" altLang="en-US" dirty="0"/>
          </a:p>
        </p:txBody>
      </p:sp>
      <p:grpSp>
        <p:nvGrpSpPr>
          <p:cNvPr id="14" name="组合 13"/>
          <p:cNvGrpSpPr/>
          <p:nvPr/>
        </p:nvGrpSpPr>
        <p:grpSpPr>
          <a:xfrm>
            <a:off x="1046907" y="2853159"/>
            <a:ext cx="4821237" cy="2232025"/>
            <a:chOff x="2036763" y="4022725"/>
            <a:chExt cx="4821237" cy="2232025"/>
          </a:xfrm>
        </p:grpSpPr>
        <p:grpSp>
          <p:nvGrpSpPr>
            <p:cNvPr id="4" name="AutoShape 3"/>
            <p:cNvGrpSpPr>
              <a:grpSpLocks/>
            </p:cNvGrpSpPr>
            <p:nvPr/>
          </p:nvGrpSpPr>
          <p:grpSpPr bwMode="auto">
            <a:xfrm>
              <a:off x="2036763" y="4022725"/>
              <a:ext cx="2078037" cy="2232025"/>
              <a:chOff x="1283" y="2534"/>
              <a:chExt cx="1309" cy="1406"/>
            </a:xfrm>
          </p:grpSpPr>
          <p:pic>
            <p:nvPicPr>
              <p:cNvPr id="5" name="Picture 3"/>
              <p:cNvPicPr>
                <a:picLocks noChangeArrowheads="1"/>
              </p:cNvPicPr>
              <p:nvPr/>
            </p:nvPicPr>
            <p:blipFill>
              <a:blip r:embed="rId2" cstate="print"/>
              <a:srcRect/>
              <a:stretch>
                <a:fillRect/>
              </a:stretch>
            </p:blipFill>
            <p:spPr bwMode="gray">
              <a:xfrm>
                <a:off x="1283" y="2534"/>
                <a:ext cx="1309" cy="1406"/>
              </a:xfrm>
              <a:prstGeom prst="rect">
                <a:avLst/>
              </a:prstGeom>
              <a:noFill/>
            </p:spPr>
          </p:pic>
          <p:sp>
            <p:nvSpPr>
              <p:cNvPr id="6" name="Text Box 4"/>
              <p:cNvSpPr txBox="1">
                <a:spLocks noChangeArrowheads="1"/>
              </p:cNvSpPr>
              <p:nvPr/>
            </p:nvSpPr>
            <p:spPr bwMode="auto">
              <a:xfrm rot="5400000">
                <a:off x="1324" y="2673"/>
                <a:ext cx="1226" cy="1130"/>
              </a:xfrm>
              <a:prstGeom prst="rect">
                <a:avLst/>
              </a:prstGeom>
              <a:noFill/>
              <a:ln w="9525">
                <a:noFill/>
                <a:miter lim="800000"/>
                <a:headEnd/>
                <a:tailEnd/>
              </a:ln>
            </p:spPr>
            <p:txBody>
              <a:bodyPr/>
              <a:lstStyle/>
              <a:p>
                <a:endParaRPr lang="zh-CN" altLang="en-US">
                  <a:ea typeface="宋体" pitchFamily="2" charset="-122"/>
                </a:endParaRPr>
              </a:p>
            </p:txBody>
          </p:sp>
        </p:grpSp>
        <p:sp>
          <p:nvSpPr>
            <p:cNvPr id="7" name="AutoShape 6"/>
            <p:cNvSpPr>
              <a:spLocks/>
            </p:cNvSpPr>
            <p:nvPr/>
          </p:nvSpPr>
          <p:spPr bwMode="gray">
            <a:xfrm>
              <a:off x="2071688" y="4048125"/>
              <a:ext cx="2006600" cy="481013"/>
            </a:xfrm>
            <a:custGeom>
              <a:avLst/>
              <a:gdLst>
                <a:gd name="T0" fmla="*/ 12481998 w 1270"/>
                <a:gd name="T1" fmla="*/ 763608822 h 303"/>
                <a:gd name="T2" fmla="*/ 52424405 w 1270"/>
                <a:gd name="T3" fmla="*/ 446068932 h 303"/>
                <a:gd name="T4" fmla="*/ 429380832 w 1270"/>
                <a:gd name="T5" fmla="*/ 55443498 h 303"/>
                <a:gd name="T6" fmla="*/ 901200449 w 1270"/>
                <a:gd name="T7" fmla="*/ 27722543 h 303"/>
                <a:gd name="T8" fmla="*/ 2147483647 w 1270"/>
                <a:gd name="T9" fmla="*/ 30241907 h 303"/>
                <a:gd name="T10" fmla="*/ 2147483647 w 1270"/>
                <a:gd name="T11" fmla="*/ 35282222 h 303"/>
                <a:gd name="T12" fmla="*/ 2147483647 w 1270"/>
                <a:gd name="T13" fmla="*/ 476310827 h 303"/>
                <a:gd name="T14" fmla="*/ 2147483647 w 1270"/>
                <a:gd name="T15" fmla="*/ 761087870 h 303"/>
                <a:gd name="T16" fmla="*/ 12481998 w 1270"/>
                <a:gd name="T17" fmla="*/ 763608822 h 3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0"/>
                <a:gd name="T28" fmla="*/ 0 h 303"/>
                <a:gd name="T29" fmla="*/ 1270 w 1270"/>
                <a:gd name="T30" fmla="*/ 303 h 3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0" h="303">
                  <a:moveTo>
                    <a:pt x="5" y="303"/>
                  </a:moveTo>
                  <a:cubicBezTo>
                    <a:pt x="5" y="303"/>
                    <a:pt x="0" y="253"/>
                    <a:pt x="21" y="177"/>
                  </a:cubicBezTo>
                  <a:cubicBezTo>
                    <a:pt x="48" y="130"/>
                    <a:pt x="69" y="44"/>
                    <a:pt x="172" y="22"/>
                  </a:cubicBezTo>
                  <a:cubicBezTo>
                    <a:pt x="275" y="0"/>
                    <a:pt x="235" y="13"/>
                    <a:pt x="361" y="11"/>
                  </a:cubicBezTo>
                  <a:cubicBezTo>
                    <a:pt x="487" y="9"/>
                    <a:pt x="813" y="12"/>
                    <a:pt x="932" y="12"/>
                  </a:cubicBezTo>
                  <a:cubicBezTo>
                    <a:pt x="1050" y="12"/>
                    <a:pt x="998" y="2"/>
                    <a:pt x="1070" y="14"/>
                  </a:cubicBezTo>
                  <a:cubicBezTo>
                    <a:pt x="1143" y="26"/>
                    <a:pt x="1215" y="84"/>
                    <a:pt x="1260" y="189"/>
                  </a:cubicBezTo>
                  <a:cubicBezTo>
                    <a:pt x="1270" y="262"/>
                    <a:pt x="1266" y="302"/>
                    <a:pt x="1266" y="302"/>
                  </a:cubicBezTo>
                  <a:lnTo>
                    <a:pt x="5" y="303"/>
                  </a:lnTo>
                  <a:close/>
                </a:path>
              </a:pathLst>
            </a:custGeom>
            <a:solidFill>
              <a:srgbClr val="C85414">
                <a:alpha val="50195"/>
              </a:srgbClr>
            </a:solidFill>
            <a:ln w="38100">
              <a:noFill/>
              <a:round/>
              <a:headEnd/>
              <a:tailEnd/>
            </a:ln>
          </p:spPr>
          <p:txBody>
            <a:bodyPr wrap="none" anchor="ctr"/>
            <a:lstStyle/>
            <a:p>
              <a:endParaRPr lang="zh-CN" altLang="en-US">
                <a:ea typeface="宋体" pitchFamily="2" charset="-122"/>
              </a:endParaRPr>
            </a:p>
          </p:txBody>
        </p:sp>
        <p:sp>
          <p:nvSpPr>
            <p:cNvPr id="8" name="Text Box 7"/>
            <p:cNvSpPr txBox="1">
              <a:spLocks noChangeArrowheads="1"/>
            </p:cNvSpPr>
            <p:nvPr/>
          </p:nvSpPr>
          <p:spPr bwMode="gray">
            <a:xfrm>
              <a:off x="2060575" y="4725988"/>
              <a:ext cx="2011363" cy="954107"/>
            </a:xfrm>
            <a:prstGeom prst="rect">
              <a:avLst/>
            </a:prstGeom>
            <a:noFill/>
            <a:ln w="9525">
              <a:noFill/>
              <a:miter lim="800000"/>
              <a:headEnd/>
              <a:tailEnd/>
            </a:ln>
          </p:spPr>
          <p:txBody>
            <a:bodyPr>
              <a:spAutoFit/>
            </a:bodyPr>
            <a:lstStyle/>
            <a:p>
              <a:pPr algn="ctr" eaLnBrk="0" hangingPunct="0"/>
              <a:r>
                <a:rPr lang="zh-CN" altLang="zh-CN" sz="2800" b="1" dirty="0" smtClean="0"/>
                <a:t>保护客户网上信息安全</a:t>
              </a:r>
              <a:endParaRPr lang="zh-CN" altLang="en-US" sz="2800" dirty="0">
                <a:solidFill>
                  <a:srgbClr val="1C1C1C"/>
                </a:solidFill>
                <a:ea typeface="宋体" pitchFamily="2" charset="-122"/>
              </a:endParaRPr>
            </a:p>
          </p:txBody>
        </p:sp>
        <p:grpSp>
          <p:nvGrpSpPr>
            <p:cNvPr id="9" name="AutoShape 7"/>
            <p:cNvGrpSpPr>
              <a:grpSpLocks/>
            </p:cNvGrpSpPr>
            <p:nvPr/>
          </p:nvGrpSpPr>
          <p:grpSpPr bwMode="auto">
            <a:xfrm>
              <a:off x="4779963" y="4022725"/>
              <a:ext cx="2078037" cy="2232025"/>
              <a:chOff x="3011" y="2534"/>
              <a:chExt cx="1309" cy="1406"/>
            </a:xfrm>
          </p:grpSpPr>
          <p:pic>
            <p:nvPicPr>
              <p:cNvPr id="10" name="Picture 8"/>
              <p:cNvPicPr>
                <a:picLocks noChangeArrowheads="1"/>
              </p:cNvPicPr>
              <p:nvPr/>
            </p:nvPicPr>
            <p:blipFill>
              <a:blip r:embed="rId3" cstate="print"/>
              <a:srcRect/>
              <a:stretch>
                <a:fillRect/>
              </a:stretch>
            </p:blipFill>
            <p:spPr bwMode="gray">
              <a:xfrm>
                <a:off x="3011" y="2534"/>
                <a:ext cx="1309" cy="1406"/>
              </a:xfrm>
              <a:prstGeom prst="rect">
                <a:avLst/>
              </a:prstGeom>
              <a:noFill/>
            </p:spPr>
          </p:pic>
          <p:sp>
            <p:nvSpPr>
              <p:cNvPr id="11" name="Text Box 9"/>
              <p:cNvSpPr txBox="1">
                <a:spLocks noChangeArrowheads="1"/>
              </p:cNvSpPr>
              <p:nvPr/>
            </p:nvSpPr>
            <p:spPr bwMode="auto">
              <a:xfrm rot="5400000">
                <a:off x="3052" y="2673"/>
                <a:ext cx="1226" cy="1130"/>
              </a:xfrm>
              <a:prstGeom prst="rect">
                <a:avLst/>
              </a:prstGeom>
              <a:noFill/>
              <a:ln w="9525">
                <a:noFill/>
                <a:miter lim="800000"/>
                <a:headEnd/>
                <a:tailEnd/>
              </a:ln>
            </p:spPr>
            <p:txBody>
              <a:bodyPr/>
              <a:lstStyle/>
              <a:p>
                <a:endParaRPr lang="zh-CN" altLang="en-US">
                  <a:ea typeface="宋体" pitchFamily="2" charset="-122"/>
                </a:endParaRPr>
              </a:p>
            </p:txBody>
          </p:sp>
        </p:grpSp>
        <p:sp>
          <p:nvSpPr>
            <p:cNvPr id="12" name="AutoShape 11"/>
            <p:cNvSpPr>
              <a:spLocks/>
            </p:cNvSpPr>
            <p:nvPr/>
          </p:nvSpPr>
          <p:spPr bwMode="gray">
            <a:xfrm>
              <a:off x="4819650" y="4046538"/>
              <a:ext cx="2001838" cy="481012"/>
            </a:xfrm>
            <a:custGeom>
              <a:avLst/>
              <a:gdLst>
                <a:gd name="T0" fmla="*/ 15120942 w 1261"/>
                <a:gd name="T1" fmla="*/ 748484731 h 303"/>
                <a:gd name="T2" fmla="*/ 45362819 w 1261"/>
                <a:gd name="T3" fmla="*/ 438506753 h 303"/>
                <a:gd name="T4" fmla="*/ 430947652 w 1261"/>
                <a:gd name="T5" fmla="*/ 75604603 h 303"/>
                <a:gd name="T6" fmla="*/ 887095275 w 1261"/>
                <a:gd name="T7" fmla="*/ 32761203 h 303"/>
                <a:gd name="T8" fmla="*/ 2147483647 w 1261"/>
                <a:gd name="T9" fmla="*/ 25201532 h 303"/>
                <a:gd name="T10" fmla="*/ 2147483647 w 1261"/>
                <a:gd name="T11" fmla="*/ 30241844 h 303"/>
                <a:gd name="T12" fmla="*/ 2147483647 w 1261"/>
                <a:gd name="T13" fmla="*/ 478829195 h 303"/>
                <a:gd name="T14" fmla="*/ 2147483647 w 1261"/>
                <a:gd name="T15" fmla="*/ 763605647 h 303"/>
                <a:gd name="T16" fmla="*/ 15120942 w 1261"/>
                <a:gd name="T17" fmla="*/ 748484731 h 3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1"/>
                <a:gd name="T28" fmla="*/ 0 h 303"/>
                <a:gd name="T29" fmla="*/ 1261 w 1261"/>
                <a:gd name="T30" fmla="*/ 303 h 3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1" h="303">
                  <a:moveTo>
                    <a:pt x="6" y="297"/>
                  </a:moveTo>
                  <a:cubicBezTo>
                    <a:pt x="6" y="297"/>
                    <a:pt x="0" y="225"/>
                    <a:pt x="18" y="174"/>
                  </a:cubicBezTo>
                  <a:cubicBezTo>
                    <a:pt x="36" y="123"/>
                    <a:pt x="105" y="45"/>
                    <a:pt x="171" y="30"/>
                  </a:cubicBezTo>
                  <a:cubicBezTo>
                    <a:pt x="237" y="15"/>
                    <a:pt x="227" y="16"/>
                    <a:pt x="352" y="13"/>
                  </a:cubicBezTo>
                  <a:cubicBezTo>
                    <a:pt x="477" y="10"/>
                    <a:pt x="804" y="10"/>
                    <a:pt x="922" y="10"/>
                  </a:cubicBezTo>
                  <a:cubicBezTo>
                    <a:pt x="1039" y="10"/>
                    <a:pt x="988" y="0"/>
                    <a:pt x="1061" y="12"/>
                  </a:cubicBezTo>
                  <a:cubicBezTo>
                    <a:pt x="1133" y="24"/>
                    <a:pt x="1206" y="83"/>
                    <a:pt x="1251" y="190"/>
                  </a:cubicBezTo>
                  <a:cubicBezTo>
                    <a:pt x="1261" y="263"/>
                    <a:pt x="1257" y="303"/>
                    <a:pt x="1257" y="303"/>
                  </a:cubicBezTo>
                  <a:lnTo>
                    <a:pt x="6" y="297"/>
                  </a:lnTo>
                  <a:close/>
                </a:path>
              </a:pathLst>
            </a:custGeom>
            <a:solidFill>
              <a:srgbClr val="A6C701">
                <a:alpha val="50195"/>
              </a:srgbClr>
            </a:solidFill>
            <a:ln w="38100">
              <a:noFill/>
              <a:round/>
              <a:headEnd/>
              <a:tailEnd/>
            </a:ln>
          </p:spPr>
          <p:txBody>
            <a:bodyPr wrap="none" anchor="ctr"/>
            <a:lstStyle/>
            <a:p>
              <a:endParaRPr lang="zh-CN" altLang="en-US">
                <a:ea typeface="宋体" pitchFamily="2" charset="-122"/>
              </a:endParaRPr>
            </a:p>
          </p:txBody>
        </p:sp>
        <p:sp>
          <p:nvSpPr>
            <p:cNvPr id="13" name="Text Box 12"/>
            <p:cNvSpPr txBox="1">
              <a:spLocks noChangeArrowheads="1"/>
            </p:cNvSpPr>
            <p:nvPr/>
          </p:nvSpPr>
          <p:spPr bwMode="gray">
            <a:xfrm>
              <a:off x="4803775" y="4725988"/>
              <a:ext cx="2011363" cy="954107"/>
            </a:xfrm>
            <a:prstGeom prst="rect">
              <a:avLst/>
            </a:prstGeom>
            <a:noFill/>
            <a:ln w="9525">
              <a:noFill/>
              <a:miter lim="800000"/>
              <a:headEnd/>
              <a:tailEnd/>
            </a:ln>
          </p:spPr>
          <p:txBody>
            <a:bodyPr>
              <a:spAutoFit/>
            </a:bodyPr>
            <a:lstStyle/>
            <a:p>
              <a:pPr algn="ctr"/>
              <a:r>
                <a:rPr lang="zh-CN" altLang="zh-CN" sz="2800" b="1" dirty="0" smtClean="0"/>
                <a:t>公开网上交易者信誉</a:t>
              </a:r>
              <a:endParaRPr lang="zh-CN" altLang="zh-CN" sz="2800" dirty="0"/>
            </a:p>
          </p:txBody>
        </p:sp>
      </p:grpSp>
      <p:sp>
        <p:nvSpPr>
          <p:cNvPr id="15" name="标题 1"/>
          <p:cNvSpPr>
            <a:spLocks noGrp="1"/>
          </p:cNvSpPr>
          <p:nvPr>
            <p:ph type="title"/>
          </p:nvPr>
        </p:nvSpPr>
        <p:spPr>
          <a:xfrm>
            <a:off x="609600" y="1069429"/>
            <a:ext cx="7467600" cy="487363"/>
          </a:xfrm>
        </p:spPr>
        <p:txBody>
          <a:bodyPr/>
          <a:lstStyle/>
          <a:p>
            <a:r>
              <a:rPr lang="zh-CN" altLang="zh-CN" sz="4000" dirty="0" smtClean="0">
                <a:latin typeface="+mj-ea"/>
              </a:rPr>
              <a:t>第三节</a:t>
            </a:r>
            <a:r>
              <a:rPr lang="en-US" altLang="zh-CN" sz="4000" dirty="0" smtClean="0">
                <a:latin typeface="+mj-ea"/>
              </a:rPr>
              <a:t>  </a:t>
            </a:r>
            <a:r>
              <a:rPr lang="zh-CN" altLang="zh-CN" sz="4000" dirty="0" smtClean="0">
                <a:latin typeface="+mj-ea"/>
              </a:rPr>
              <a:t>客户忠诚</a:t>
            </a:r>
            <a:r>
              <a:rPr lang="zh-CN" altLang="zh-CN" dirty="0" smtClean="0"/>
              <a:t/>
            </a:r>
            <a:br>
              <a:rPr lang="zh-CN" altLang="zh-CN" dirty="0" smtClean="0"/>
            </a:br>
            <a:endParaRPr lang="zh-CN" altLang="en-US" dirty="0"/>
          </a:p>
        </p:txBody>
      </p:sp>
    </p:spTree>
  </p:cSld>
  <p:clrMapOvr>
    <a:masterClrMapping/>
  </p:clrMapOvr>
  <p:transition spd="slow">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idx="4294967295"/>
          </p:nvPr>
        </p:nvSpPr>
        <p:spPr>
          <a:xfrm>
            <a:off x="1691680" y="3212976"/>
            <a:ext cx="5760640" cy="942975"/>
          </a:xfrm>
          <a:effectLst>
            <a:outerShdw dist="53882" dir="2700000" algn="ctr" rotWithShape="0">
              <a:schemeClr val="tx1">
                <a:alpha val="50000"/>
              </a:schemeClr>
            </a:outerShdw>
          </a:effectLst>
        </p:spPr>
        <p:txBody>
          <a:bodyPr/>
          <a:lstStyle/>
          <a:p>
            <a:pPr algn="l" eaLnBrk="1" hangingPunct="1"/>
            <a:r>
              <a:rPr lang="en-US" altLang="zh-CN" sz="9600" dirty="0">
                <a:solidFill>
                  <a:schemeClr val="tx2">
                    <a:lumMod val="75000"/>
                  </a:schemeClr>
                </a:solidFill>
                <a:ea typeface="宋体" pitchFamily="2" charset="-122"/>
              </a:rPr>
              <a:t>Thank You</a:t>
            </a:r>
          </a:p>
        </p:txBody>
      </p:sp>
    </p:spTree>
  </p:cSld>
  <p:clrMapOvr>
    <a:masterClrMapping/>
  </p:clrMapOvr>
  <p:transition spd="slow">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sz="4000" dirty="0" smtClean="0">
                <a:latin typeface="宋体" pitchFamily="2" charset="-122"/>
                <a:ea typeface="宋体" pitchFamily="2" charset="-122"/>
              </a:rPr>
              <a:t>第一章 客户关系管理概述</a:t>
            </a:r>
            <a:endParaRPr lang="zh-CN" altLang="en-US" sz="4000" dirty="0"/>
          </a:p>
        </p:txBody>
      </p:sp>
      <p:grpSp>
        <p:nvGrpSpPr>
          <p:cNvPr id="21" name="组合 20"/>
          <p:cNvGrpSpPr/>
          <p:nvPr/>
        </p:nvGrpSpPr>
        <p:grpSpPr>
          <a:xfrm>
            <a:off x="1323553" y="2707364"/>
            <a:ext cx="6200775" cy="2737860"/>
            <a:chOff x="1323553" y="2247106"/>
            <a:chExt cx="6200775" cy="2737860"/>
          </a:xfrm>
        </p:grpSpPr>
        <p:grpSp>
          <p:nvGrpSpPr>
            <p:cNvPr id="5" name="Group 4"/>
            <p:cNvGrpSpPr>
              <a:grpSpLocks/>
            </p:cNvGrpSpPr>
            <p:nvPr/>
          </p:nvGrpSpPr>
          <p:grpSpPr bwMode="auto">
            <a:xfrm>
              <a:off x="1323553" y="2247106"/>
              <a:ext cx="6200775" cy="633845"/>
              <a:chOff x="1440" y="1488"/>
              <a:chExt cx="3072" cy="288"/>
            </a:xfrm>
          </p:grpSpPr>
          <p:sp>
            <p:nvSpPr>
              <p:cNvPr id="18" name="Rectangle 17"/>
              <p:cNvSpPr>
                <a:spLocks noChangeArrowheads="1"/>
              </p:cNvSpPr>
              <p:nvPr/>
            </p:nvSpPr>
            <p:spPr bwMode="gray">
              <a:xfrm>
                <a:off x="1776" y="1488"/>
                <a:ext cx="2736" cy="288"/>
              </a:xfrm>
              <a:prstGeom prst="rect">
                <a:avLst/>
              </a:prstGeom>
              <a:gradFill rotWithShape="1">
                <a:gsLst>
                  <a:gs pos="0">
                    <a:srgbClr val="8BBDE3"/>
                  </a:gs>
                  <a:gs pos="50000">
                    <a:srgbClr val="D5E7F5"/>
                  </a:gs>
                  <a:gs pos="100000">
                    <a:srgbClr val="8BBDE3"/>
                  </a:gs>
                </a:gsLst>
                <a:lin ang="2700000" scaled="1"/>
              </a:gradFill>
              <a:ln w="9525">
                <a:noFill/>
                <a:miter lim="800000"/>
                <a:headEnd/>
                <a:tailEnd/>
              </a:ln>
              <a:effectLst>
                <a:prstShdw prst="shdw17" dist="63500" dir="5400000">
                  <a:srgbClr val="537188"/>
                </a:prstShdw>
              </a:effectLst>
            </p:spPr>
            <p:txBody>
              <a:bodyPr wrap="none" anchor="ctr"/>
              <a:lstStyle/>
              <a:p>
                <a:endParaRPr lang="zh-CN" altLang="en-US">
                  <a:ea typeface="宋体" pitchFamily="2" charset="-122"/>
                </a:endParaRPr>
              </a:p>
            </p:txBody>
          </p:sp>
          <p:sp>
            <p:nvSpPr>
              <p:cNvPr id="19" name="Rectangle 18"/>
              <p:cNvSpPr>
                <a:spLocks noChangeArrowheads="1"/>
              </p:cNvSpPr>
              <p:nvPr/>
            </p:nvSpPr>
            <p:spPr bwMode="gray">
              <a:xfrm>
                <a:off x="1440" y="1488"/>
                <a:ext cx="384" cy="288"/>
              </a:xfrm>
              <a:prstGeom prst="rect">
                <a:avLst/>
              </a:prstGeom>
              <a:gradFill rotWithShape="1">
                <a:gsLst>
                  <a:gs pos="0">
                    <a:srgbClr val="476175"/>
                  </a:gs>
                  <a:gs pos="50000">
                    <a:srgbClr val="8BBDE3"/>
                  </a:gs>
                  <a:gs pos="100000">
                    <a:srgbClr val="476175"/>
                  </a:gs>
                </a:gsLst>
                <a:lin ang="0" scaled="1"/>
              </a:gradFill>
              <a:ln w="9525">
                <a:noFill/>
                <a:miter lim="800000"/>
                <a:headEnd/>
                <a:tailEnd/>
              </a:ln>
              <a:effectLst>
                <a:prstShdw prst="shdw17" dist="63500" dir="5400000">
                  <a:srgbClr val="537188"/>
                </a:prstShdw>
              </a:effectLst>
            </p:spPr>
            <p:txBody>
              <a:bodyPr wrap="none" anchor="ctr"/>
              <a:lstStyle/>
              <a:p>
                <a:pPr algn="ctr" eaLnBrk="0" hangingPunct="0"/>
                <a:r>
                  <a:rPr lang="en-US" altLang="zh-CN" dirty="0">
                    <a:ea typeface="宋体" pitchFamily="2" charset="-122"/>
                  </a:rPr>
                  <a:t>1</a:t>
                </a:r>
              </a:p>
            </p:txBody>
          </p:sp>
          <p:sp>
            <p:nvSpPr>
              <p:cNvPr id="20" name="Rectangle 19"/>
              <p:cNvSpPr>
                <a:spLocks noChangeArrowheads="1"/>
              </p:cNvSpPr>
              <p:nvPr/>
            </p:nvSpPr>
            <p:spPr bwMode="gray">
              <a:xfrm>
                <a:off x="1890" y="1557"/>
                <a:ext cx="2544" cy="177"/>
              </a:xfrm>
              <a:prstGeom prst="rect">
                <a:avLst/>
              </a:prstGeom>
              <a:noFill/>
              <a:ln w="9525">
                <a:noFill/>
                <a:miter lim="800000"/>
                <a:headEnd/>
                <a:tailEnd/>
              </a:ln>
            </p:spPr>
            <p:txBody>
              <a:bodyPr>
                <a:spAutoFit/>
              </a:bodyPr>
              <a:lstStyle/>
              <a:p>
                <a:pPr algn="ctr">
                  <a:lnSpc>
                    <a:spcPct val="80000"/>
                  </a:lnSpc>
                  <a:spcBef>
                    <a:spcPct val="20000"/>
                  </a:spcBef>
                </a:pPr>
                <a:r>
                  <a:rPr lang="zh-CN" altLang="zh-CN" sz="2400" dirty="0" smtClean="0"/>
                  <a:t>第一节 </a:t>
                </a:r>
                <a:r>
                  <a:rPr lang="en-US" altLang="zh-CN" sz="2400" dirty="0" smtClean="0"/>
                  <a:t>    </a:t>
                </a:r>
                <a:r>
                  <a:rPr lang="zh-CN" altLang="zh-CN" sz="2400" dirty="0" smtClean="0"/>
                  <a:t>客户关管理的产生与发展</a:t>
                </a:r>
                <a:endParaRPr kumimoji="1" lang="zh-CN" altLang="en-US" sz="2400" dirty="0">
                  <a:ea typeface="宋体" pitchFamily="2" charset="-122"/>
                </a:endParaRPr>
              </a:p>
            </p:txBody>
          </p:sp>
        </p:grpSp>
        <p:grpSp>
          <p:nvGrpSpPr>
            <p:cNvPr id="6" name="Group 5"/>
            <p:cNvGrpSpPr>
              <a:grpSpLocks/>
            </p:cNvGrpSpPr>
            <p:nvPr/>
          </p:nvGrpSpPr>
          <p:grpSpPr bwMode="auto">
            <a:xfrm>
              <a:off x="1323553" y="3197874"/>
              <a:ext cx="6200775" cy="633845"/>
              <a:chOff x="1440" y="1488"/>
              <a:chExt cx="3072" cy="288"/>
            </a:xfrm>
          </p:grpSpPr>
          <p:sp>
            <p:nvSpPr>
              <p:cNvPr id="15" name="Rectangle 14"/>
              <p:cNvSpPr>
                <a:spLocks noChangeArrowheads="1"/>
              </p:cNvSpPr>
              <p:nvPr/>
            </p:nvSpPr>
            <p:spPr bwMode="gray">
              <a:xfrm>
                <a:off x="1776" y="1488"/>
                <a:ext cx="2736" cy="288"/>
              </a:xfrm>
              <a:prstGeom prst="rect">
                <a:avLst/>
              </a:prstGeom>
              <a:gradFill rotWithShape="1">
                <a:gsLst>
                  <a:gs pos="0">
                    <a:srgbClr val="75B37E"/>
                  </a:gs>
                  <a:gs pos="50000">
                    <a:srgbClr val="CDE3D0"/>
                  </a:gs>
                  <a:gs pos="100000">
                    <a:srgbClr val="75B37E"/>
                  </a:gs>
                </a:gsLst>
                <a:lin ang="2700000" scaled="1"/>
              </a:gradFill>
              <a:ln w="9525">
                <a:noFill/>
                <a:miter lim="800000"/>
                <a:headEnd/>
                <a:tailEnd/>
              </a:ln>
              <a:effectLst>
                <a:prstShdw prst="shdw17" dist="63500" dir="5400000">
                  <a:srgbClr val="466B4C"/>
                </a:prstShdw>
              </a:effectLst>
            </p:spPr>
            <p:txBody>
              <a:bodyPr wrap="none" anchor="ctr"/>
              <a:lstStyle/>
              <a:p>
                <a:endParaRPr lang="zh-CN" altLang="en-US">
                  <a:ea typeface="宋体" pitchFamily="2" charset="-122"/>
                </a:endParaRPr>
              </a:p>
            </p:txBody>
          </p:sp>
          <p:sp>
            <p:nvSpPr>
              <p:cNvPr id="16" name="Rectangle 15"/>
              <p:cNvSpPr>
                <a:spLocks noChangeArrowheads="1"/>
              </p:cNvSpPr>
              <p:nvPr/>
            </p:nvSpPr>
            <p:spPr bwMode="gray">
              <a:xfrm>
                <a:off x="1440" y="1488"/>
                <a:ext cx="384" cy="288"/>
              </a:xfrm>
              <a:prstGeom prst="rect">
                <a:avLst/>
              </a:prstGeom>
              <a:gradFill rotWithShape="1">
                <a:gsLst>
                  <a:gs pos="0">
                    <a:srgbClr val="3C5C41"/>
                  </a:gs>
                  <a:gs pos="50000">
                    <a:srgbClr val="75B37E"/>
                  </a:gs>
                  <a:gs pos="100000">
                    <a:srgbClr val="3C5C41"/>
                  </a:gs>
                </a:gsLst>
                <a:lin ang="0" scaled="1"/>
              </a:gradFill>
              <a:ln w="9525">
                <a:noFill/>
                <a:miter lim="800000"/>
                <a:headEnd/>
                <a:tailEnd/>
              </a:ln>
              <a:effectLst>
                <a:prstShdw prst="shdw17" dist="63500" dir="5400000">
                  <a:srgbClr val="466B4C"/>
                </a:prstShdw>
              </a:effectLst>
            </p:spPr>
            <p:txBody>
              <a:bodyPr wrap="none" anchor="ctr"/>
              <a:lstStyle/>
              <a:p>
                <a:pPr algn="ctr" eaLnBrk="0" hangingPunct="0"/>
                <a:r>
                  <a:rPr lang="en-US" altLang="zh-CN" dirty="0">
                    <a:ea typeface="宋体" pitchFamily="2" charset="-122"/>
                  </a:rPr>
                  <a:t>2</a:t>
                </a:r>
              </a:p>
            </p:txBody>
          </p:sp>
          <p:sp>
            <p:nvSpPr>
              <p:cNvPr id="17" name="Rectangle 16"/>
              <p:cNvSpPr>
                <a:spLocks noChangeArrowheads="1"/>
              </p:cNvSpPr>
              <p:nvPr/>
            </p:nvSpPr>
            <p:spPr bwMode="gray">
              <a:xfrm>
                <a:off x="1852" y="1538"/>
                <a:ext cx="2544" cy="210"/>
              </a:xfrm>
              <a:prstGeom prst="rect">
                <a:avLst/>
              </a:prstGeom>
              <a:noFill/>
              <a:ln w="9525">
                <a:noFill/>
                <a:miter lim="800000"/>
                <a:headEnd/>
                <a:tailEnd/>
              </a:ln>
            </p:spPr>
            <p:txBody>
              <a:bodyPr>
                <a:spAutoFit/>
              </a:bodyPr>
              <a:lstStyle/>
              <a:p>
                <a:pPr algn="ctr" eaLnBrk="0" hangingPunct="0"/>
                <a:r>
                  <a:rPr lang="zh-CN" altLang="zh-CN" sz="2400" dirty="0" smtClean="0"/>
                  <a:t>第二节 </a:t>
                </a:r>
                <a:r>
                  <a:rPr lang="en-US" altLang="zh-CN" sz="2400" dirty="0" smtClean="0"/>
                  <a:t>   </a:t>
                </a:r>
                <a:r>
                  <a:rPr lang="zh-CN" altLang="zh-CN" sz="2400" dirty="0" smtClean="0"/>
                  <a:t>客户关系管理的内涵与意义</a:t>
                </a:r>
                <a:endParaRPr lang="zh-CN" altLang="en-US" sz="2400" dirty="0">
                  <a:solidFill>
                    <a:srgbClr val="000000"/>
                  </a:solidFill>
                  <a:ea typeface="宋体" pitchFamily="2" charset="-122"/>
                </a:endParaRPr>
              </a:p>
            </p:txBody>
          </p:sp>
        </p:grpSp>
        <p:grpSp>
          <p:nvGrpSpPr>
            <p:cNvPr id="7" name="Group 6"/>
            <p:cNvGrpSpPr>
              <a:grpSpLocks/>
            </p:cNvGrpSpPr>
            <p:nvPr/>
          </p:nvGrpSpPr>
          <p:grpSpPr bwMode="auto">
            <a:xfrm>
              <a:off x="1323553" y="4148642"/>
              <a:ext cx="6200775" cy="836324"/>
              <a:chOff x="1440" y="1488"/>
              <a:chExt cx="3072" cy="380"/>
            </a:xfrm>
          </p:grpSpPr>
          <p:sp>
            <p:nvSpPr>
              <p:cNvPr id="12" name="Rectangle 11"/>
              <p:cNvSpPr>
                <a:spLocks noChangeArrowheads="1"/>
              </p:cNvSpPr>
              <p:nvPr/>
            </p:nvSpPr>
            <p:spPr bwMode="gray">
              <a:xfrm>
                <a:off x="1776" y="1488"/>
                <a:ext cx="2736" cy="288"/>
              </a:xfrm>
              <a:prstGeom prst="rect">
                <a:avLst/>
              </a:prstGeom>
              <a:gradFill rotWithShape="1">
                <a:gsLst>
                  <a:gs pos="0">
                    <a:srgbClr val="8BBDE3"/>
                  </a:gs>
                  <a:gs pos="50000">
                    <a:srgbClr val="D5E7F5"/>
                  </a:gs>
                  <a:gs pos="100000">
                    <a:srgbClr val="8BBDE3"/>
                  </a:gs>
                </a:gsLst>
                <a:lin ang="2700000" scaled="1"/>
              </a:gradFill>
              <a:ln w="9525">
                <a:noFill/>
                <a:miter lim="800000"/>
                <a:headEnd/>
                <a:tailEnd/>
              </a:ln>
              <a:effectLst>
                <a:prstShdw prst="shdw17" dist="63500" dir="5400000">
                  <a:srgbClr val="537188"/>
                </a:prstShdw>
              </a:effectLst>
            </p:spPr>
            <p:txBody>
              <a:bodyPr wrap="none" anchor="ctr"/>
              <a:lstStyle/>
              <a:p>
                <a:endParaRPr lang="zh-CN" altLang="en-US">
                  <a:ea typeface="宋体" pitchFamily="2" charset="-122"/>
                </a:endParaRPr>
              </a:p>
            </p:txBody>
          </p:sp>
          <p:sp>
            <p:nvSpPr>
              <p:cNvPr id="13" name="Rectangle 12"/>
              <p:cNvSpPr>
                <a:spLocks noChangeArrowheads="1"/>
              </p:cNvSpPr>
              <p:nvPr/>
            </p:nvSpPr>
            <p:spPr bwMode="gray">
              <a:xfrm>
                <a:off x="1440" y="1488"/>
                <a:ext cx="384" cy="288"/>
              </a:xfrm>
              <a:prstGeom prst="rect">
                <a:avLst/>
              </a:prstGeom>
              <a:gradFill rotWithShape="1">
                <a:gsLst>
                  <a:gs pos="0">
                    <a:srgbClr val="476175"/>
                  </a:gs>
                  <a:gs pos="50000">
                    <a:srgbClr val="8BBDE3"/>
                  </a:gs>
                  <a:gs pos="100000">
                    <a:srgbClr val="476175"/>
                  </a:gs>
                </a:gsLst>
                <a:lin ang="0" scaled="1"/>
              </a:gradFill>
              <a:ln w="9525">
                <a:noFill/>
                <a:miter lim="800000"/>
                <a:headEnd/>
                <a:tailEnd/>
              </a:ln>
              <a:effectLst>
                <a:prstShdw prst="shdw17" dist="63500" dir="5400000">
                  <a:srgbClr val="537188"/>
                </a:prstShdw>
              </a:effectLst>
            </p:spPr>
            <p:txBody>
              <a:bodyPr wrap="none" anchor="ctr"/>
              <a:lstStyle/>
              <a:p>
                <a:pPr algn="ctr" eaLnBrk="0" hangingPunct="0"/>
                <a:r>
                  <a:rPr lang="en-US" altLang="zh-CN" dirty="0">
                    <a:ea typeface="宋体" pitchFamily="2" charset="-122"/>
                  </a:rPr>
                  <a:t>3</a:t>
                </a:r>
              </a:p>
            </p:txBody>
          </p:sp>
          <p:sp>
            <p:nvSpPr>
              <p:cNvPr id="14" name="Rectangle 13"/>
              <p:cNvSpPr>
                <a:spLocks noChangeArrowheads="1"/>
              </p:cNvSpPr>
              <p:nvPr/>
            </p:nvSpPr>
            <p:spPr bwMode="gray">
              <a:xfrm>
                <a:off x="1852" y="1554"/>
                <a:ext cx="2544" cy="314"/>
              </a:xfrm>
              <a:prstGeom prst="rect">
                <a:avLst/>
              </a:prstGeom>
              <a:noFill/>
              <a:ln w="9525">
                <a:noFill/>
                <a:miter lim="800000"/>
                <a:headEnd/>
                <a:tailEnd/>
              </a:ln>
            </p:spPr>
            <p:txBody>
              <a:bodyPr>
                <a:spAutoFit/>
              </a:bodyPr>
              <a:lstStyle/>
              <a:p>
                <a:pPr algn="ctr">
                  <a:lnSpc>
                    <a:spcPct val="80000"/>
                  </a:lnSpc>
                  <a:spcBef>
                    <a:spcPct val="20000"/>
                  </a:spcBef>
                </a:pPr>
                <a:r>
                  <a:rPr lang="zh-CN" altLang="zh-CN" sz="2400" dirty="0" smtClean="0">
                    <a:latin typeface="+mj-ea"/>
                  </a:rPr>
                  <a:t>第三节</a:t>
                </a:r>
                <a:r>
                  <a:rPr lang="en-US" altLang="zh-CN" sz="2400" dirty="0" smtClean="0">
                    <a:latin typeface="+mj-ea"/>
                  </a:rPr>
                  <a:t>  </a:t>
                </a:r>
                <a:r>
                  <a:rPr lang="zh-CN" altLang="zh-CN" sz="2400" dirty="0" smtClean="0">
                    <a:latin typeface="+mj-ea"/>
                  </a:rPr>
                  <a:t>客户忠诚</a:t>
                </a:r>
                <a:r>
                  <a:rPr lang="zh-CN" altLang="zh-CN" sz="2400" dirty="0" smtClean="0"/>
                  <a:t/>
                </a:r>
                <a:br>
                  <a:rPr lang="zh-CN" altLang="zh-CN" sz="2400" dirty="0" smtClean="0"/>
                </a:br>
                <a:endParaRPr kumimoji="1" lang="zh-CN" altLang="en-US" sz="2400" dirty="0">
                  <a:ea typeface="宋体" pitchFamily="2" charset="-122"/>
                </a:endParaRPr>
              </a:p>
            </p:txBody>
          </p:sp>
        </p:grpSp>
      </p:grpSp>
    </p:spTree>
  </p:cSld>
  <p:clrMapOvr>
    <a:masterClrMapping/>
  </p:clrMapOvr>
  <p:transition spd="slow">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1069429"/>
            <a:ext cx="7467600" cy="487363"/>
          </a:xfrm>
        </p:spPr>
        <p:txBody>
          <a:bodyPr/>
          <a:lstStyle/>
          <a:p>
            <a:r>
              <a:rPr lang="zh-CN" altLang="zh-CN" sz="4000" dirty="0"/>
              <a:t>第一节 客户关管理的产生与发展</a:t>
            </a:r>
            <a:r>
              <a:rPr lang="zh-CN" altLang="zh-CN" dirty="0"/>
              <a:t/>
            </a:r>
            <a:br>
              <a:rPr lang="zh-CN" altLang="zh-CN" dirty="0"/>
            </a:br>
            <a:endParaRPr lang="zh-CN" altLang="en-US" dirty="0"/>
          </a:p>
        </p:txBody>
      </p:sp>
      <p:sp>
        <p:nvSpPr>
          <p:cNvPr id="3" name="内容占位符 2"/>
          <p:cNvSpPr>
            <a:spLocks noGrp="1"/>
          </p:cNvSpPr>
          <p:nvPr>
            <p:ph idx="1"/>
          </p:nvPr>
        </p:nvSpPr>
        <p:spPr>
          <a:xfrm>
            <a:off x="539552" y="1628800"/>
            <a:ext cx="8267700" cy="4648200"/>
          </a:xfrm>
        </p:spPr>
        <p:txBody>
          <a:bodyPr/>
          <a:lstStyle/>
          <a:p>
            <a:pPr>
              <a:buNone/>
            </a:pPr>
            <a:r>
              <a:rPr lang="zh-CN" altLang="zh-CN" sz="2800" b="1" dirty="0">
                <a:solidFill>
                  <a:schemeClr val="tx1"/>
                </a:solidFill>
                <a:latin typeface="+mn-lt"/>
                <a:ea typeface="+mn-ea"/>
                <a:cs typeface="+mn-cs"/>
              </a:rPr>
              <a:t>一、客户关系管理的成因</a:t>
            </a:r>
            <a:endParaRPr lang="zh-CN" altLang="zh-CN" sz="2800" dirty="0">
              <a:solidFill>
                <a:schemeClr val="tx1"/>
              </a:solidFill>
              <a:latin typeface="+mn-lt"/>
              <a:ea typeface="+mn-ea"/>
              <a:cs typeface="+mn-cs"/>
            </a:endParaRPr>
          </a:p>
          <a:p>
            <a:pPr>
              <a:buNone/>
            </a:pPr>
            <a:r>
              <a:rPr lang="zh-CN" altLang="zh-CN" sz="2800" b="1" dirty="0">
                <a:solidFill>
                  <a:schemeClr val="tx1"/>
                </a:solidFill>
                <a:latin typeface="+mn-lt"/>
                <a:ea typeface="+mn-ea"/>
                <a:cs typeface="+mn-cs"/>
              </a:rPr>
              <a:t>（一）需求的</a:t>
            </a:r>
            <a:r>
              <a:rPr lang="zh-CN" altLang="zh-CN" sz="2800" b="1" dirty="0" smtClean="0">
                <a:solidFill>
                  <a:schemeClr val="tx1"/>
                </a:solidFill>
                <a:latin typeface="+mn-lt"/>
                <a:ea typeface="+mn-ea"/>
                <a:cs typeface="+mn-cs"/>
              </a:rPr>
              <a:t>拉动</a:t>
            </a:r>
            <a:endParaRPr lang="en-US" altLang="zh-CN" sz="2800" b="1" dirty="0" smtClean="0">
              <a:solidFill>
                <a:schemeClr val="tx1"/>
              </a:solidFill>
              <a:latin typeface="+mn-lt"/>
              <a:ea typeface="+mn-ea"/>
              <a:cs typeface="+mn-cs"/>
            </a:endParaRPr>
          </a:p>
          <a:p>
            <a:pPr>
              <a:buNone/>
            </a:pPr>
            <a:endParaRPr lang="en-US" altLang="zh-CN" b="1" dirty="0" smtClean="0"/>
          </a:p>
          <a:p>
            <a:pPr>
              <a:buNone/>
            </a:pPr>
            <a:endParaRPr lang="en-US" altLang="zh-CN" b="1" dirty="0" smtClean="0"/>
          </a:p>
          <a:p>
            <a:pPr>
              <a:buNone/>
            </a:pPr>
            <a:endParaRPr lang="en-US" altLang="zh-CN" b="1" dirty="0" smtClean="0"/>
          </a:p>
          <a:p>
            <a:pPr>
              <a:buNone/>
            </a:pPr>
            <a:endParaRPr lang="en-US" altLang="zh-CN" b="1" dirty="0" smtClean="0"/>
          </a:p>
          <a:p>
            <a:pPr>
              <a:buNone/>
            </a:pPr>
            <a:endParaRPr lang="en-US" altLang="zh-CN" b="1" dirty="0" smtClean="0"/>
          </a:p>
          <a:p>
            <a:pPr>
              <a:buNone/>
            </a:pPr>
            <a:r>
              <a:rPr lang="zh-CN" altLang="zh-CN" sz="2800" b="1" dirty="0" smtClean="0"/>
              <a:t>（二）技术的推动 </a:t>
            </a:r>
            <a:endParaRPr lang="en-US" altLang="zh-CN" sz="2800" b="1" dirty="0" smtClean="0"/>
          </a:p>
          <a:p>
            <a:pPr>
              <a:buNone/>
            </a:pPr>
            <a:r>
              <a:rPr lang="zh-CN" altLang="zh-CN" sz="2800" b="1" dirty="0" smtClean="0"/>
              <a:t>（三）管理理念的更新</a:t>
            </a:r>
            <a:endParaRPr lang="zh-CN" altLang="zh-CN" sz="2800" dirty="0" smtClean="0"/>
          </a:p>
          <a:p>
            <a:pPr>
              <a:buNone/>
            </a:pPr>
            <a:endParaRPr lang="zh-CN" altLang="en-US" dirty="0"/>
          </a:p>
        </p:txBody>
      </p:sp>
      <p:grpSp>
        <p:nvGrpSpPr>
          <p:cNvPr id="24" name="组合 23"/>
          <p:cNvGrpSpPr/>
          <p:nvPr/>
        </p:nvGrpSpPr>
        <p:grpSpPr>
          <a:xfrm>
            <a:off x="35496" y="2708920"/>
            <a:ext cx="8941271" cy="1876127"/>
            <a:chOff x="35496" y="2708920"/>
            <a:chExt cx="8941271" cy="1876127"/>
          </a:xfrm>
        </p:grpSpPr>
        <p:sp>
          <p:nvSpPr>
            <p:cNvPr id="5" name="AutoShape 4"/>
            <p:cNvSpPr>
              <a:spLocks noChangeArrowheads="1"/>
            </p:cNvSpPr>
            <p:nvPr/>
          </p:nvSpPr>
          <p:spPr bwMode="gray">
            <a:xfrm>
              <a:off x="395536" y="2711623"/>
              <a:ext cx="1668463" cy="1597025"/>
            </a:xfrm>
            <a:prstGeom prst="diamond">
              <a:avLst/>
            </a:prstGeom>
            <a:solidFill>
              <a:srgbClr val="72CC4E"/>
            </a:solidFill>
            <a:ln w="9525">
              <a:miter lim="800000"/>
              <a:headEnd/>
              <a:tailEnd/>
            </a:ln>
            <a:scene3d>
              <a:camera prst="legacyPerspectiveBottom">
                <a:rot lat="20999986" lon="0" rev="0"/>
              </a:camera>
              <a:lightRig rig="legacyFlat4" dir="b"/>
            </a:scene3d>
            <a:sp3d extrusionH="163500" prstMaterial="legacyMatte">
              <a:bevelT w="13500" h="13500" prst="angle"/>
              <a:bevelB w="13500" h="13500" prst="angle"/>
              <a:extrusionClr>
                <a:srgbClr val="72CC4E"/>
              </a:extrusionClr>
            </a:sp3d>
          </p:spPr>
          <p:txBody>
            <a:bodyPr wrap="none" anchor="ctr">
              <a:flatTx/>
            </a:bodyPr>
            <a:lstStyle/>
            <a:p>
              <a:pPr algn="l" eaLnBrk="1" hangingPunct="1"/>
              <a:endParaRPr lang="zh-CN" altLang="zh-CN">
                <a:solidFill>
                  <a:schemeClr val="tx1"/>
                </a:solidFill>
                <a:latin typeface="Arial" pitchFamily="34" charset="0"/>
              </a:endParaRPr>
            </a:p>
          </p:txBody>
        </p:sp>
        <p:sp>
          <p:nvSpPr>
            <p:cNvPr id="6" name="AutoShape 5"/>
            <p:cNvSpPr>
              <a:spLocks noChangeArrowheads="1"/>
            </p:cNvSpPr>
            <p:nvPr/>
          </p:nvSpPr>
          <p:spPr bwMode="gray">
            <a:xfrm>
              <a:off x="2123728" y="2711623"/>
              <a:ext cx="1668463" cy="1597025"/>
            </a:xfrm>
            <a:prstGeom prst="diamond">
              <a:avLst/>
            </a:prstGeom>
            <a:solidFill>
              <a:srgbClr val="E0AD2E"/>
            </a:solidFill>
            <a:ln w="9525">
              <a:miter lim="800000"/>
              <a:headEnd/>
              <a:tailEnd/>
            </a:ln>
            <a:scene3d>
              <a:camera prst="legacyPerspectiveBottom">
                <a:rot lat="20999986" lon="0" rev="0"/>
              </a:camera>
              <a:lightRig rig="legacyFlat4" dir="b"/>
            </a:scene3d>
            <a:sp3d extrusionH="163500" prstMaterial="legacyMatte">
              <a:bevelT w="13500" h="13500" prst="angle"/>
              <a:bevelB w="13500" h="13500" prst="angle"/>
              <a:extrusionClr>
                <a:srgbClr val="E0AD2E"/>
              </a:extrusionClr>
            </a:sp3d>
          </p:spPr>
          <p:txBody>
            <a:bodyPr wrap="none" anchor="ctr">
              <a:flatTx/>
            </a:bodyPr>
            <a:lstStyle/>
            <a:p>
              <a:pPr algn="l" eaLnBrk="1" hangingPunct="1"/>
              <a:endParaRPr lang="zh-CN" altLang="zh-CN">
                <a:solidFill>
                  <a:schemeClr val="tx1"/>
                </a:solidFill>
                <a:latin typeface="Arial" pitchFamily="34" charset="0"/>
              </a:endParaRPr>
            </a:p>
          </p:txBody>
        </p:sp>
        <p:sp>
          <p:nvSpPr>
            <p:cNvPr id="7" name="AutoShape 6"/>
            <p:cNvSpPr>
              <a:spLocks noChangeArrowheads="1"/>
            </p:cNvSpPr>
            <p:nvPr/>
          </p:nvSpPr>
          <p:spPr bwMode="gray">
            <a:xfrm>
              <a:off x="3851920" y="2711623"/>
              <a:ext cx="1668463" cy="1597025"/>
            </a:xfrm>
            <a:prstGeom prst="diamond">
              <a:avLst/>
            </a:prstGeom>
            <a:solidFill>
              <a:srgbClr val="72CC4E"/>
            </a:solidFill>
            <a:ln w="9525">
              <a:miter lim="800000"/>
              <a:headEnd/>
              <a:tailEnd/>
            </a:ln>
            <a:scene3d>
              <a:camera prst="legacyPerspectiveBottom">
                <a:rot lat="20999986" lon="0" rev="0"/>
              </a:camera>
              <a:lightRig rig="legacyFlat4" dir="b"/>
            </a:scene3d>
            <a:sp3d extrusionH="163500" prstMaterial="legacyMatte">
              <a:bevelT w="13500" h="13500" prst="angle"/>
              <a:bevelB w="13500" h="13500" prst="angle"/>
              <a:extrusionClr>
                <a:srgbClr val="72CC4E"/>
              </a:extrusionClr>
            </a:sp3d>
          </p:spPr>
          <p:txBody>
            <a:bodyPr wrap="none" anchor="ctr">
              <a:flatTx/>
            </a:bodyPr>
            <a:lstStyle/>
            <a:p>
              <a:pPr algn="l" eaLnBrk="1" hangingPunct="1"/>
              <a:endParaRPr lang="zh-CN" altLang="zh-CN">
                <a:solidFill>
                  <a:schemeClr val="tx1"/>
                </a:solidFill>
                <a:latin typeface="Arial" pitchFamily="34" charset="0"/>
              </a:endParaRPr>
            </a:p>
          </p:txBody>
        </p:sp>
        <p:sp>
          <p:nvSpPr>
            <p:cNvPr id="8" name="AutoShape 7"/>
            <p:cNvSpPr>
              <a:spLocks noChangeArrowheads="1"/>
            </p:cNvSpPr>
            <p:nvPr/>
          </p:nvSpPr>
          <p:spPr bwMode="gray">
            <a:xfrm>
              <a:off x="5580112" y="2711623"/>
              <a:ext cx="1668463" cy="1597025"/>
            </a:xfrm>
            <a:prstGeom prst="diamond">
              <a:avLst/>
            </a:prstGeom>
            <a:solidFill>
              <a:srgbClr val="E0AD2E"/>
            </a:solidFill>
            <a:ln w="9525">
              <a:miter lim="800000"/>
              <a:headEnd/>
              <a:tailEnd/>
            </a:ln>
            <a:scene3d>
              <a:camera prst="legacyPerspectiveBottom">
                <a:rot lat="20999986" lon="0" rev="0"/>
              </a:camera>
              <a:lightRig rig="legacyFlat4" dir="b"/>
            </a:scene3d>
            <a:sp3d extrusionH="163500" prstMaterial="legacyMatte">
              <a:bevelT w="13500" h="13500" prst="angle"/>
              <a:bevelB w="13500" h="13500" prst="angle"/>
              <a:extrusionClr>
                <a:srgbClr val="E0AD2E"/>
              </a:extrusionClr>
            </a:sp3d>
          </p:spPr>
          <p:txBody>
            <a:bodyPr wrap="none" anchor="ctr">
              <a:flatTx/>
            </a:bodyPr>
            <a:lstStyle/>
            <a:p>
              <a:pPr algn="l" eaLnBrk="1" hangingPunct="1"/>
              <a:endParaRPr lang="zh-CN" altLang="zh-CN">
                <a:solidFill>
                  <a:schemeClr val="tx1"/>
                </a:solidFill>
                <a:latin typeface="Arial" pitchFamily="34" charset="0"/>
              </a:endParaRPr>
            </a:p>
          </p:txBody>
        </p:sp>
        <p:sp>
          <p:nvSpPr>
            <p:cNvPr id="9" name="Rectangle 8"/>
            <p:cNvSpPr>
              <a:spLocks noChangeArrowheads="1"/>
            </p:cNvSpPr>
            <p:nvPr/>
          </p:nvSpPr>
          <p:spPr bwMode="auto">
            <a:xfrm>
              <a:off x="5796136" y="3070398"/>
              <a:ext cx="1214438" cy="830997"/>
            </a:xfrm>
            <a:prstGeom prst="rect">
              <a:avLst/>
            </a:prstGeom>
            <a:noFill/>
            <a:ln w="9525">
              <a:noFill/>
              <a:miter lim="800000"/>
              <a:headEnd/>
              <a:tailEnd/>
            </a:ln>
          </p:spPr>
          <p:txBody>
            <a:bodyPr>
              <a:spAutoFit/>
            </a:bodyPr>
            <a:lstStyle/>
            <a:p>
              <a:pPr marL="0" lvl="2" algn="ctr">
                <a:spcBef>
                  <a:spcPct val="20000"/>
                </a:spcBef>
              </a:pPr>
              <a:r>
                <a:rPr lang="zh-CN" altLang="zh-CN" sz="2400" b="1" dirty="0" smtClean="0"/>
                <a:t>顾客的需求</a:t>
              </a:r>
              <a:endParaRPr lang="zh-CN" altLang="en-US" sz="2400" b="1" dirty="0">
                <a:solidFill>
                  <a:schemeClr val="tx1"/>
                </a:solidFill>
              </a:endParaRPr>
            </a:p>
          </p:txBody>
        </p:sp>
        <p:sp>
          <p:nvSpPr>
            <p:cNvPr id="10" name="Rectangle 10"/>
            <p:cNvSpPr>
              <a:spLocks noChangeArrowheads="1"/>
            </p:cNvSpPr>
            <p:nvPr/>
          </p:nvSpPr>
          <p:spPr bwMode="auto">
            <a:xfrm>
              <a:off x="2339752" y="2996952"/>
              <a:ext cx="1225550" cy="1200329"/>
            </a:xfrm>
            <a:prstGeom prst="rect">
              <a:avLst/>
            </a:prstGeom>
            <a:noFill/>
            <a:ln w="9525">
              <a:noFill/>
              <a:miter lim="800000"/>
              <a:headEnd/>
              <a:tailEnd/>
            </a:ln>
          </p:spPr>
          <p:txBody>
            <a:bodyPr>
              <a:spAutoFit/>
            </a:bodyPr>
            <a:lstStyle/>
            <a:p>
              <a:pPr marL="0" lvl="2" algn="ctr">
                <a:spcBef>
                  <a:spcPct val="20000"/>
                </a:spcBef>
              </a:pPr>
              <a:r>
                <a:rPr lang="zh-CN" altLang="zh-CN" sz="2400" b="1" dirty="0" smtClean="0"/>
                <a:t>营销人员的需求</a:t>
              </a:r>
              <a:endParaRPr lang="zh-CN" altLang="en-US" sz="2400" b="1" dirty="0">
                <a:solidFill>
                  <a:schemeClr val="tx1"/>
                </a:solidFill>
              </a:endParaRPr>
            </a:p>
          </p:txBody>
        </p:sp>
        <p:sp>
          <p:nvSpPr>
            <p:cNvPr id="11" name="Rectangle 11"/>
            <p:cNvSpPr>
              <a:spLocks noChangeArrowheads="1"/>
            </p:cNvSpPr>
            <p:nvPr/>
          </p:nvSpPr>
          <p:spPr bwMode="auto">
            <a:xfrm>
              <a:off x="4067944" y="2996952"/>
              <a:ext cx="1277938" cy="1200329"/>
            </a:xfrm>
            <a:prstGeom prst="rect">
              <a:avLst/>
            </a:prstGeom>
            <a:noFill/>
            <a:ln w="9525">
              <a:noFill/>
              <a:miter lim="800000"/>
              <a:headEnd/>
              <a:tailEnd/>
            </a:ln>
          </p:spPr>
          <p:txBody>
            <a:bodyPr>
              <a:spAutoFit/>
            </a:bodyPr>
            <a:lstStyle/>
            <a:p>
              <a:pPr marL="0" lvl="2" algn="ctr">
                <a:spcBef>
                  <a:spcPct val="20000"/>
                </a:spcBef>
              </a:pPr>
              <a:r>
                <a:rPr lang="zh-CN" altLang="zh-CN" sz="2400" b="1" dirty="0" smtClean="0"/>
                <a:t>服务人员的需求</a:t>
              </a:r>
              <a:endParaRPr lang="zh-CN" altLang="en-US" sz="2400" b="1" dirty="0">
                <a:solidFill>
                  <a:schemeClr val="tx1"/>
                </a:solidFill>
              </a:endParaRPr>
            </a:p>
          </p:txBody>
        </p:sp>
        <p:sp>
          <p:nvSpPr>
            <p:cNvPr id="12" name="Text Box 17"/>
            <p:cNvSpPr txBox="1">
              <a:spLocks noChangeArrowheads="1"/>
            </p:cNvSpPr>
            <p:nvPr/>
          </p:nvSpPr>
          <p:spPr bwMode="auto">
            <a:xfrm>
              <a:off x="611560" y="3068960"/>
              <a:ext cx="1223739" cy="1180699"/>
            </a:xfrm>
            <a:prstGeom prst="rect">
              <a:avLst/>
            </a:prstGeom>
            <a:noFill/>
            <a:ln w="28575">
              <a:noFill/>
              <a:miter lim="800000"/>
              <a:headEnd/>
              <a:tailEnd/>
            </a:ln>
            <a:effectLst/>
          </p:spPr>
          <p:txBody>
            <a:bodyPr wrap="square" lIns="36000" tIns="36000" rIns="36000" bIns="36000">
              <a:spAutoFit/>
              <a:flatTx/>
            </a:bodyPr>
            <a:lstStyle/>
            <a:p>
              <a:pPr algn="ctr">
                <a:spcBef>
                  <a:spcPct val="20000"/>
                </a:spcBef>
                <a:buClr>
                  <a:schemeClr val="hlink"/>
                </a:buClr>
                <a:buSzPct val="90000"/>
              </a:pPr>
              <a:r>
                <a:rPr lang="zh-CN" altLang="zh-CN" sz="2400" b="1" dirty="0" smtClean="0"/>
                <a:t>销售人员的需求</a:t>
              </a:r>
              <a:endParaRPr lang="en-US" altLang="zh-CN" sz="2400" dirty="0"/>
            </a:p>
          </p:txBody>
        </p:sp>
        <p:sp>
          <p:nvSpPr>
            <p:cNvPr id="14" name="Line 13"/>
            <p:cNvSpPr>
              <a:spLocks noChangeShapeType="1"/>
            </p:cNvSpPr>
            <p:nvPr/>
          </p:nvSpPr>
          <p:spPr bwMode="auto">
            <a:xfrm>
              <a:off x="2123728" y="3573016"/>
              <a:ext cx="0" cy="968375"/>
            </a:xfrm>
            <a:prstGeom prst="line">
              <a:avLst/>
            </a:prstGeom>
            <a:noFill/>
            <a:ln w="9525">
              <a:solidFill>
                <a:schemeClr val="tx1"/>
              </a:solidFill>
              <a:prstDash val="dash"/>
              <a:round/>
              <a:headEnd/>
              <a:tailEnd/>
            </a:ln>
          </p:spPr>
          <p:txBody>
            <a:bodyPr wrap="none" anchor="ctr"/>
            <a:lstStyle/>
            <a:p>
              <a:endParaRPr lang="zh-CN" altLang="en-US"/>
            </a:p>
          </p:txBody>
        </p:sp>
        <p:sp>
          <p:nvSpPr>
            <p:cNvPr id="15" name="Line 14"/>
            <p:cNvSpPr>
              <a:spLocks noChangeShapeType="1"/>
            </p:cNvSpPr>
            <p:nvPr/>
          </p:nvSpPr>
          <p:spPr bwMode="auto">
            <a:xfrm>
              <a:off x="5580112" y="3573016"/>
              <a:ext cx="0" cy="968375"/>
            </a:xfrm>
            <a:prstGeom prst="line">
              <a:avLst/>
            </a:prstGeom>
            <a:noFill/>
            <a:ln w="9525">
              <a:solidFill>
                <a:schemeClr val="tx1"/>
              </a:solidFill>
              <a:prstDash val="dash"/>
              <a:round/>
              <a:headEnd/>
              <a:tailEnd/>
            </a:ln>
          </p:spPr>
          <p:txBody>
            <a:bodyPr wrap="none" anchor="ctr"/>
            <a:lstStyle/>
            <a:p>
              <a:endParaRPr lang="zh-CN" altLang="en-US"/>
            </a:p>
          </p:txBody>
        </p:sp>
        <p:sp>
          <p:nvSpPr>
            <p:cNvPr id="16" name="Line 16"/>
            <p:cNvSpPr>
              <a:spLocks noChangeShapeType="1"/>
            </p:cNvSpPr>
            <p:nvPr/>
          </p:nvSpPr>
          <p:spPr bwMode="auto">
            <a:xfrm>
              <a:off x="3851920" y="3573016"/>
              <a:ext cx="0" cy="968375"/>
            </a:xfrm>
            <a:prstGeom prst="line">
              <a:avLst/>
            </a:prstGeom>
            <a:noFill/>
            <a:ln w="9525">
              <a:solidFill>
                <a:schemeClr val="tx1"/>
              </a:solidFill>
              <a:prstDash val="dash"/>
              <a:round/>
              <a:headEnd/>
              <a:tailEnd/>
            </a:ln>
          </p:spPr>
          <p:txBody>
            <a:bodyPr wrap="none" anchor="ctr"/>
            <a:lstStyle/>
            <a:p>
              <a:endParaRPr lang="zh-CN" altLang="en-US"/>
            </a:p>
          </p:txBody>
        </p:sp>
        <p:cxnSp>
          <p:nvCxnSpPr>
            <p:cNvPr id="17" name="Line 18"/>
            <p:cNvCxnSpPr>
              <a:cxnSpLocks noChangeShapeType="1"/>
            </p:cNvCxnSpPr>
            <p:nvPr/>
          </p:nvCxnSpPr>
          <p:spPr bwMode="auto">
            <a:xfrm>
              <a:off x="35496" y="4371529"/>
              <a:ext cx="8856984" cy="1588"/>
            </a:xfrm>
            <a:prstGeom prst="line">
              <a:avLst/>
            </a:prstGeom>
            <a:noFill/>
            <a:ln w="38100">
              <a:solidFill>
                <a:srgbClr val="B1D3D5"/>
              </a:solidFill>
              <a:round/>
              <a:headEnd/>
              <a:tailEnd/>
            </a:ln>
            <a:effectLst>
              <a:outerShdw dist="23000" dir="5400000" rotWithShape="0">
                <a:srgbClr val="000000">
                  <a:alpha val="34999"/>
                </a:srgbClr>
              </a:outerShdw>
            </a:effectLst>
          </p:spPr>
        </p:cxnSp>
        <p:cxnSp>
          <p:nvCxnSpPr>
            <p:cNvPr id="18" name="Line 19"/>
            <p:cNvCxnSpPr>
              <a:cxnSpLocks noChangeShapeType="1"/>
            </p:cNvCxnSpPr>
            <p:nvPr/>
          </p:nvCxnSpPr>
          <p:spPr bwMode="auto">
            <a:xfrm rot="5400000">
              <a:off x="-149303" y="4084114"/>
              <a:ext cx="1000125" cy="1742"/>
            </a:xfrm>
            <a:prstGeom prst="line">
              <a:avLst/>
            </a:prstGeom>
            <a:noFill/>
            <a:ln w="38100">
              <a:solidFill>
                <a:srgbClr val="B1D3D5"/>
              </a:solidFill>
              <a:round/>
              <a:headEnd/>
              <a:tailEnd/>
            </a:ln>
            <a:effectLst>
              <a:outerShdw dist="23000" dir="5400000" rotWithShape="0">
                <a:srgbClr val="000000">
                  <a:alpha val="34999"/>
                </a:srgbClr>
              </a:outerShdw>
            </a:effectLst>
          </p:spPr>
        </p:cxnSp>
        <p:sp>
          <p:nvSpPr>
            <p:cNvPr id="20" name="AutoShape 4"/>
            <p:cNvSpPr>
              <a:spLocks noChangeArrowheads="1"/>
            </p:cNvSpPr>
            <p:nvPr/>
          </p:nvSpPr>
          <p:spPr bwMode="gray">
            <a:xfrm>
              <a:off x="7308304" y="2708920"/>
              <a:ext cx="1668463" cy="1597025"/>
            </a:xfrm>
            <a:prstGeom prst="diamond">
              <a:avLst/>
            </a:prstGeom>
            <a:solidFill>
              <a:srgbClr val="72CC4E"/>
            </a:solidFill>
            <a:ln w="9525">
              <a:miter lim="800000"/>
              <a:headEnd/>
              <a:tailEnd/>
            </a:ln>
            <a:scene3d>
              <a:camera prst="legacyPerspectiveBottom">
                <a:rot lat="20999986" lon="0" rev="0"/>
              </a:camera>
              <a:lightRig rig="legacyFlat4" dir="b"/>
            </a:scene3d>
            <a:sp3d extrusionH="163500" prstMaterial="legacyMatte">
              <a:bevelT w="13500" h="13500" prst="angle"/>
              <a:bevelB w="13500" h="13500" prst="angle"/>
              <a:extrusionClr>
                <a:srgbClr val="72CC4E"/>
              </a:extrusionClr>
            </a:sp3d>
          </p:spPr>
          <p:txBody>
            <a:bodyPr wrap="none" anchor="ctr">
              <a:flatTx/>
            </a:bodyPr>
            <a:lstStyle/>
            <a:p>
              <a:pPr algn="l" eaLnBrk="1" hangingPunct="1"/>
              <a:endParaRPr lang="zh-CN" altLang="zh-CN">
                <a:solidFill>
                  <a:schemeClr val="tx1"/>
                </a:solidFill>
                <a:latin typeface="Arial" pitchFamily="34" charset="0"/>
              </a:endParaRPr>
            </a:p>
          </p:txBody>
        </p:sp>
        <p:sp>
          <p:nvSpPr>
            <p:cNvPr id="21" name="TextBox 20"/>
            <p:cNvSpPr txBox="1"/>
            <p:nvPr/>
          </p:nvSpPr>
          <p:spPr>
            <a:xfrm>
              <a:off x="7596336" y="2996952"/>
              <a:ext cx="1152128" cy="1200329"/>
            </a:xfrm>
            <a:prstGeom prst="rect">
              <a:avLst/>
            </a:prstGeom>
            <a:noFill/>
          </p:spPr>
          <p:txBody>
            <a:bodyPr wrap="square" rtlCol="0">
              <a:spAutoFit/>
            </a:bodyPr>
            <a:lstStyle/>
            <a:p>
              <a:pPr algn="ctr"/>
              <a:r>
                <a:rPr lang="zh-CN" altLang="zh-CN" sz="2400" b="1" dirty="0" smtClean="0"/>
                <a:t>经理人员的需求</a:t>
              </a:r>
              <a:endParaRPr lang="zh-CN" altLang="en-US" sz="2400" dirty="0"/>
            </a:p>
          </p:txBody>
        </p:sp>
        <p:sp>
          <p:nvSpPr>
            <p:cNvPr id="23" name="Line 14"/>
            <p:cNvSpPr>
              <a:spLocks noChangeShapeType="1"/>
            </p:cNvSpPr>
            <p:nvPr/>
          </p:nvSpPr>
          <p:spPr bwMode="auto">
            <a:xfrm>
              <a:off x="7236296" y="3468737"/>
              <a:ext cx="0" cy="968375"/>
            </a:xfrm>
            <a:prstGeom prst="line">
              <a:avLst/>
            </a:prstGeom>
            <a:noFill/>
            <a:ln w="9525">
              <a:solidFill>
                <a:schemeClr val="tx1"/>
              </a:solidFill>
              <a:prstDash val="dash"/>
              <a:round/>
              <a:headEnd/>
              <a:tailEnd/>
            </a:ln>
          </p:spPr>
          <p:txBody>
            <a:bodyPr wrap="none" anchor="ctr"/>
            <a:lstStyle/>
            <a:p>
              <a:endParaRPr lang="zh-CN" altLang="en-US"/>
            </a:p>
          </p:txBody>
        </p:sp>
      </p:grpSp>
    </p:spTree>
  </p:cSld>
  <p:clrMapOvr>
    <a:masterClrMapping/>
  </p:clrMapOvr>
  <p:transition spd="slow">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b="1" dirty="0" smtClean="0"/>
              <a:t>二、客户关系管理的发展历史</a:t>
            </a:r>
            <a:endParaRPr lang="en-US" altLang="zh-CN" sz="2800" b="1" dirty="0" smtClean="0"/>
          </a:p>
          <a:p>
            <a:pPr>
              <a:buNone/>
            </a:pPr>
            <a:r>
              <a:rPr lang="en-US" altLang="zh-CN" sz="2800" dirty="0" smtClean="0"/>
              <a:t>                </a:t>
            </a:r>
            <a:r>
              <a:rPr lang="zh-CN" altLang="zh-CN" sz="2800" dirty="0" smtClean="0"/>
              <a:t>客户关系管理最早产生于美国，在</a:t>
            </a:r>
            <a:r>
              <a:rPr lang="en-US" altLang="zh-CN" sz="2800" dirty="0" smtClean="0"/>
              <a:t>1980</a:t>
            </a:r>
            <a:r>
              <a:rPr lang="zh-CN" altLang="zh-CN" sz="2800" dirty="0" smtClean="0"/>
              <a:t>年初便出现了所谓的“接触管理”（</a:t>
            </a:r>
            <a:r>
              <a:rPr lang="en-US" altLang="zh-CN" sz="2800" dirty="0" smtClean="0"/>
              <a:t>Contact Management</a:t>
            </a:r>
            <a:r>
              <a:rPr lang="zh-CN" altLang="zh-CN" sz="2800" dirty="0" smtClean="0"/>
              <a:t>），用于专门收集客户与公司联系的所有信息。到了</a:t>
            </a:r>
            <a:r>
              <a:rPr lang="en-US" altLang="zh-CN" sz="2800" dirty="0" smtClean="0"/>
              <a:t>1990</a:t>
            </a:r>
            <a:r>
              <a:rPr lang="zh-CN" altLang="zh-CN" sz="2800" dirty="0" smtClean="0"/>
              <a:t>年，“接触管理”演变成电话服务中心支持资料分析的“客户关怀”（</a:t>
            </a:r>
            <a:r>
              <a:rPr lang="en-US" altLang="zh-CN" sz="2800" dirty="0" smtClean="0"/>
              <a:t>Customer Care</a:t>
            </a:r>
            <a:r>
              <a:rPr lang="zh-CN" altLang="zh-CN" sz="2800" dirty="0" smtClean="0"/>
              <a:t>）。</a:t>
            </a:r>
          </a:p>
          <a:p>
            <a:pPr>
              <a:buNone/>
            </a:pPr>
            <a:endParaRPr lang="zh-CN" altLang="en-US" dirty="0"/>
          </a:p>
        </p:txBody>
      </p:sp>
      <p:sp>
        <p:nvSpPr>
          <p:cNvPr id="4" name="标题 1"/>
          <p:cNvSpPr>
            <a:spLocks noGrp="1"/>
          </p:cNvSpPr>
          <p:nvPr>
            <p:ph type="title"/>
          </p:nvPr>
        </p:nvSpPr>
        <p:spPr>
          <a:xfrm>
            <a:off x="683568" y="1069429"/>
            <a:ext cx="7467600" cy="487363"/>
          </a:xfrm>
        </p:spPr>
        <p:txBody>
          <a:bodyPr/>
          <a:lstStyle/>
          <a:p>
            <a:r>
              <a:rPr lang="zh-CN" altLang="zh-CN" sz="4000" dirty="0"/>
              <a:t>第一节 客户关管理的产生与发展</a:t>
            </a:r>
            <a:r>
              <a:rPr lang="zh-CN" altLang="zh-CN" dirty="0"/>
              <a:t/>
            </a:r>
            <a:br>
              <a:rPr lang="zh-CN" altLang="zh-CN" dirty="0"/>
            </a:br>
            <a:endParaRPr lang="zh-CN" altLang="en-US" dirty="0"/>
          </a:p>
        </p:txBody>
      </p:sp>
    </p:spTree>
  </p:cSld>
  <p:clrMapOvr>
    <a:masterClrMapping/>
  </p:clrMapOvr>
  <p:transition spd="slow">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b="1" dirty="0" smtClean="0"/>
              <a:t>三、客户管理关系管理的发展前景</a:t>
            </a:r>
            <a:endParaRPr lang="zh-CN" altLang="zh-CN" sz="2800" dirty="0" smtClean="0"/>
          </a:p>
          <a:p>
            <a:pPr>
              <a:buNone/>
            </a:pPr>
            <a:endParaRPr lang="zh-CN" altLang="en-US" sz="2800" dirty="0"/>
          </a:p>
        </p:txBody>
      </p:sp>
      <p:grpSp>
        <p:nvGrpSpPr>
          <p:cNvPr id="17" name="Group 19"/>
          <p:cNvGrpSpPr>
            <a:grpSpLocks/>
          </p:cNvGrpSpPr>
          <p:nvPr/>
        </p:nvGrpSpPr>
        <p:grpSpPr bwMode="auto">
          <a:xfrm rot="20302575" flipH="1" flipV="1">
            <a:off x="5886252" y="4962922"/>
            <a:ext cx="1296988" cy="295275"/>
            <a:chOff x="2526" y="1060"/>
            <a:chExt cx="896" cy="236"/>
          </a:xfrm>
        </p:grpSpPr>
        <p:grpSp>
          <p:nvGrpSpPr>
            <p:cNvPr id="50" name="Group 20"/>
            <p:cNvGrpSpPr>
              <a:grpSpLocks/>
            </p:cNvGrpSpPr>
            <p:nvPr/>
          </p:nvGrpSpPr>
          <p:grpSpPr bwMode="auto">
            <a:xfrm>
              <a:off x="2526" y="1060"/>
              <a:ext cx="742" cy="186"/>
              <a:chOff x="1565" y="2568"/>
              <a:chExt cx="1118" cy="279"/>
            </a:xfrm>
          </p:grpSpPr>
          <p:sp>
            <p:nvSpPr>
              <p:cNvPr id="56" name="AutoShape 21"/>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p:spPr>
            <p:txBody>
              <a:bodyPr vert="eaVert" wrap="none"/>
              <a:lstStyle/>
              <a:p>
                <a:pPr>
                  <a:spcBef>
                    <a:spcPct val="0"/>
                  </a:spcBef>
                  <a:buFontTx/>
                  <a:buNone/>
                </a:pPr>
                <a:endParaRPr lang="zh-CN" altLang="zh-CN" sz="1800" b="1"/>
              </a:p>
            </p:txBody>
          </p:sp>
          <p:sp>
            <p:nvSpPr>
              <p:cNvPr id="57" name="AutoShape 22"/>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p:spPr>
            <p:txBody>
              <a:bodyPr vert="eaVert" wrap="none"/>
              <a:lstStyle/>
              <a:p>
                <a:pPr>
                  <a:spcBef>
                    <a:spcPct val="0"/>
                  </a:spcBef>
                  <a:buFontTx/>
                  <a:buNone/>
                </a:pPr>
                <a:endParaRPr lang="zh-CN" altLang="zh-CN" sz="1800" b="1"/>
              </a:p>
            </p:txBody>
          </p:sp>
          <p:sp>
            <p:nvSpPr>
              <p:cNvPr id="58" name="AutoShape 23"/>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p:spPr>
            <p:txBody>
              <a:bodyPr vert="eaVert" wrap="none"/>
              <a:lstStyle/>
              <a:p>
                <a:pPr>
                  <a:spcBef>
                    <a:spcPct val="0"/>
                  </a:spcBef>
                  <a:buFontTx/>
                  <a:buNone/>
                </a:pPr>
                <a:endParaRPr lang="zh-CN" altLang="zh-CN" sz="1800" b="1"/>
              </a:p>
            </p:txBody>
          </p:sp>
          <p:sp>
            <p:nvSpPr>
              <p:cNvPr id="59" name="AutoShape 24"/>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p:spPr>
            <p:txBody>
              <a:bodyPr vert="eaVert" wrap="none"/>
              <a:lstStyle/>
              <a:p>
                <a:pPr>
                  <a:spcBef>
                    <a:spcPct val="0"/>
                  </a:spcBef>
                  <a:buFontTx/>
                  <a:buNone/>
                </a:pPr>
                <a:endParaRPr lang="zh-CN" altLang="zh-CN" sz="1800" b="1"/>
              </a:p>
            </p:txBody>
          </p:sp>
        </p:grpSp>
        <p:grpSp>
          <p:nvGrpSpPr>
            <p:cNvPr id="51" name="Group 25"/>
            <p:cNvGrpSpPr>
              <a:grpSpLocks/>
            </p:cNvGrpSpPr>
            <p:nvPr/>
          </p:nvGrpSpPr>
          <p:grpSpPr bwMode="auto">
            <a:xfrm rot="1353540">
              <a:off x="2680" y="1110"/>
              <a:ext cx="742" cy="186"/>
              <a:chOff x="1565" y="2568"/>
              <a:chExt cx="1118" cy="279"/>
            </a:xfrm>
          </p:grpSpPr>
          <p:sp>
            <p:nvSpPr>
              <p:cNvPr id="52" name="AutoShape 26"/>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p:spPr>
            <p:txBody>
              <a:bodyPr vert="eaVert" wrap="none"/>
              <a:lstStyle/>
              <a:p>
                <a:pPr>
                  <a:spcBef>
                    <a:spcPct val="0"/>
                  </a:spcBef>
                  <a:buFontTx/>
                  <a:buNone/>
                </a:pPr>
                <a:endParaRPr lang="zh-CN" altLang="zh-CN" sz="1800" b="1"/>
              </a:p>
            </p:txBody>
          </p:sp>
          <p:sp>
            <p:nvSpPr>
              <p:cNvPr id="53" name="AutoShape 27"/>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p:spPr>
            <p:txBody>
              <a:bodyPr vert="eaVert" wrap="none"/>
              <a:lstStyle/>
              <a:p>
                <a:pPr>
                  <a:spcBef>
                    <a:spcPct val="0"/>
                  </a:spcBef>
                  <a:buFontTx/>
                  <a:buNone/>
                </a:pPr>
                <a:endParaRPr lang="zh-CN" altLang="zh-CN" sz="1800" b="1"/>
              </a:p>
            </p:txBody>
          </p:sp>
          <p:sp>
            <p:nvSpPr>
              <p:cNvPr id="54" name="AutoShape 28"/>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p:spPr>
            <p:txBody>
              <a:bodyPr vert="eaVert" wrap="none"/>
              <a:lstStyle/>
              <a:p>
                <a:pPr>
                  <a:spcBef>
                    <a:spcPct val="0"/>
                  </a:spcBef>
                  <a:buFontTx/>
                  <a:buNone/>
                </a:pPr>
                <a:endParaRPr lang="zh-CN" altLang="zh-CN" sz="1800" b="1"/>
              </a:p>
            </p:txBody>
          </p:sp>
          <p:sp>
            <p:nvSpPr>
              <p:cNvPr id="55" name="AutoShape 29"/>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p:spPr>
            <p:txBody>
              <a:bodyPr vert="eaVert" wrap="none"/>
              <a:lstStyle/>
              <a:p>
                <a:pPr>
                  <a:spcBef>
                    <a:spcPct val="0"/>
                  </a:spcBef>
                  <a:buFontTx/>
                  <a:buNone/>
                </a:pPr>
                <a:endParaRPr lang="zh-CN" altLang="zh-CN" sz="1800" b="1"/>
              </a:p>
            </p:txBody>
          </p:sp>
        </p:grpSp>
      </p:grpSp>
      <p:grpSp>
        <p:nvGrpSpPr>
          <p:cNvPr id="22" name="Group 34"/>
          <p:cNvGrpSpPr>
            <a:grpSpLocks/>
          </p:cNvGrpSpPr>
          <p:nvPr/>
        </p:nvGrpSpPr>
        <p:grpSpPr bwMode="auto">
          <a:xfrm rot="20302575" flipH="1" flipV="1">
            <a:off x="3414515" y="4962922"/>
            <a:ext cx="1296988" cy="295275"/>
            <a:chOff x="2526" y="1060"/>
            <a:chExt cx="896" cy="236"/>
          </a:xfrm>
        </p:grpSpPr>
        <p:grpSp>
          <p:nvGrpSpPr>
            <p:cNvPr id="40" name="Group 35"/>
            <p:cNvGrpSpPr>
              <a:grpSpLocks/>
            </p:cNvGrpSpPr>
            <p:nvPr/>
          </p:nvGrpSpPr>
          <p:grpSpPr bwMode="auto">
            <a:xfrm>
              <a:off x="2526" y="1060"/>
              <a:ext cx="742" cy="186"/>
              <a:chOff x="1565" y="2568"/>
              <a:chExt cx="1118" cy="279"/>
            </a:xfrm>
          </p:grpSpPr>
          <p:sp>
            <p:nvSpPr>
              <p:cNvPr id="46" name="AutoShape 36"/>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p:spPr>
            <p:txBody>
              <a:bodyPr vert="eaVert" wrap="none"/>
              <a:lstStyle/>
              <a:p>
                <a:pPr>
                  <a:spcBef>
                    <a:spcPct val="0"/>
                  </a:spcBef>
                  <a:buFontTx/>
                  <a:buNone/>
                </a:pPr>
                <a:endParaRPr lang="zh-CN" altLang="zh-CN" sz="1800" b="1"/>
              </a:p>
            </p:txBody>
          </p:sp>
          <p:sp>
            <p:nvSpPr>
              <p:cNvPr id="47" name="AutoShape 37"/>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p:spPr>
            <p:txBody>
              <a:bodyPr vert="eaVert" wrap="none"/>
              <a:lstStyle/>
              <a:p>
                <a:pPr>
                  <a:spcBef>
                    <a:spcPct val="0"/>
                  </a:spcBef>
                  <a:buFontTx/>
                  <a:buNone/>
                </a:pPr>
                <a:endParaRPr lang="zh-CN" altLang="zh-CN" sz="1800" b="1"/>
              </a:p>
            </p:txBody>
          </p:sp>
          <p:sp>
            <p:nvSpPr>
              <p:cNvPr id="48" name="AutoShape 38"/>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p:spPr>
            <p:txBody>
              <a:bodyPr vert="eaVert" wrap="none"/>
              <a:lstStyle/>
              <a:p>
                <a:pPr>
                  <a:spcBef>
                    <a:spcPct val="0"/>
                  </a:spcBef>
                  <a:buFontTx/>
                  <a:buNone/>
                </a:pPr>
                <a:endParaRPr lang="zh-CN" altLang="zh-CN" sz="1800" b="1"/>
              </a:p>
            </p:txBody>
          </p:sp>
          <p:sp>
            <p:nvSpPr>
              <p:cNvPr id="49" name="AutoShape 39"/>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p:spPr>
            <p:txBody>
              <a:bodyPr vert="eaVert" wrap="none"/>
              <a:lstStyle/>
              <a:p>
                <a:pPr>
                  <a:spcBef>
                    <a:spcPct val="0"/>
                  </a:spcBef>
                  <a:buFontTx/>
                  <a:buNone/>
                </a:pPr>
                <a:endParaRPr lang="zh-CN" altLang="zh-CN" sz="1800" b="1"/>
              </a:p>
            </p:txBody>
          </p:sp>
        </p:grpSp>
        <p:grpSp>
          <p:nvGrpSpPr>
            <p:cNvPr id="41" name="Group 40"/>
            <p:cNvGrpSpPr>
              <a:grpSpLocks/>
            </p:cNvGrpSpPr>
            <p:nvPr/>
          </p:nvGrpSpPr>
          <p:grpSpPr bwMode="auto">
            <a:xfrm rot="1353540">
              <a:off x="2680" y="1110"/>
              <a:ext cx="742" cy="186"/>
              <a:chOff x="1565" y="2568"/>
              <a:chExt cx="1118" cy="279"/>
            </a:xfrm>
          </p:grpSpPr>
          <p:sp>
            <p:nvSpPr>
              <p:cNvPr id="42" name="AutoShape 41"/>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p:spPr>
            <p:txBody>
              <a:bodyPr vert="eaVert" wrap="none"/>
              <a:lstStyle/>
              <a:p>
                <a:pPr>
                  <a:spcBef>
                    <a:spcPct val="0"/>
                  </a:spcBef>
                  <a:buFontTx/>
                  <a:buNone/>
                </a:pPr>
                <a:endParaRPr lang="zh-CN" altLang="zh-CN" sz="1800" b="1"/>
              </a:p>
            </p:txBody>
          </p:sp>
          <p:sp>
            <p:nvSpPr>
              <p:cNvPr id="43" name="AutoShape 42"/>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p:spPr>
            <p:txBody>
              <a:bodyPr vert="eaVert" wrap="none"/>
              <a:lstStyle/>
              <a:p>
                <a:pPr>
                  <a:spcBef>
                    <a:spcPct val="0"/>
                  </a:spcBef>
                  <a:buFontTx/>
                  <a:buNone/>
                </a:pPr>
                <a:endParaRPr lang="zh-CN" altLang="zh-CN" sz="1800" b="1"/>
              </a:p>
            </p:txBody>
          </p:sp>
          <p:sp>
            <p:nvSpPr>
              <p:cNvPr id="44" name="AutoShape 43"/>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p:spPr>
            <p:txBody>
              <a:bodyPr vert="eaVert" wrap="none"/>
              <a:lstStyle/>
              <a:p>
                <a:pPr>
                  <a:spcBef>
                    <a:spcPct val="0"/>
                  </a:spcBef>
                  <a:buFontTx/>
                  <a:buNone/>
                </a:pPr>
                <a:endParaRPr lang="zh-CN" altLang="zh-CN" sz="1800" b="1"/>
              </a:p>
            </p:txBody>
          </p:sp>
          <p:sp>
            <p:nvSpPr>
              <p:cNvPr id="45" name="AutoShape 44"/>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p:spPr>
            <p:txBody>
              <a:bodyPr vert="eaVert" wrap="none"/>
              <a:lstStyle/>
              <a:p>
                <a:pPr>
                  <a:spcBef>
                    <a:spcPct val="0"/>
                  </a:spcBef>
                  <a:buFontTx/>
                  <a:buNone/>
                </a:pPr>
                <a:endParaRPr lang="zh-CN" altLang="zh-CN" sz="1800" b="1"/>
              </a:p>
            </p:txBody>
          </p:sp>
        </p:grpSp>
      </p:grpSp>
      <p:grpSp>
        <p:nvGrpSpPr>
          <p:cNvPr id="26" name="Group 48"/>
          <p:cNvGrpSpPr>
            <a:grpSpLocks/>
          </p:cNvGrpSpPr>
          <p:nvPr/>
        </p:nvGrpSpPr>
        <p:grpSpPr bwMode="auto">
          <a:xfrm rot="20302575" flipH="1" flipV="1">
            <a:off x="782440" y="4962922"/>
            <a:ext cx="1296988" cy="295275"/>
            <a:chOff x="2526" y="1060"/>
            <a:chExt cx="896" cy="236"/>
          </a:xfrm>
        </p:grpSpPr>
        <p:grpSp>
          <p:nvGrpSpPr>
            <p:cNvPr id="30" name="Group 49"/>
            <p:cNvGrpSpPr>
              <a:grpSpLocks/>
            </p:cNvGrpSpPr>
            <p:nvPr/>
          </p:nvGrpSpPr>
          <p:grpSpPr bwMode="auto">
            <a:xfrm>
              <a:off x="2526" y="1060"/>
              <a:ext cx="742" cy="186"/>
              <a:chOff x="1565" y="2568"/>
              <a:chExt cx="1118" cy="279"/>
            </a:xfrm>
          </p:grpSpPr>
          <p:sp>
            <p:nvSpPr>
              <p:cNvPr id="36" name="AutoShape 50"/>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p:spPr>
            <p:txBody>
              <a:bodyPr vert="eaVert" wrap="none"/>
              <a:lstStyle/>
              <a:p>
                <a:pPr>
                  <a:spcBef>
                    <a:spcPct val="0"/>
                  </a:spcBef>
                  <a:buFontTx/>
                  <a:buNone/>
                </a:pPr>
                <a:endParaRPr lang="zh-CN" altLang="zh-CN" sz="1800" b="1"/>
              </a:p>
            </p:txBody>
          </p:sp>
          <p:sp>
            <p:nvSpPr>
              <p:cNvPr id="37" name="AutoShape 51"/>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p:spPr>
            <p:txBody>
              <a:bodyPr vert="eaVert" wrap="none"/>
              <a:lstStyle/>
              <a:p>
                <a:pPr>
                  <a:spcBef>
                    <a:spcPct val="0"/>
                  </a:spcBef>
                  <a:buFontTx/>
                  <a:buNone/>
                </a:pPr>
                <a:endParaRPr lang="zh-CN" altLang="zh-CN" sz="1800" b="1"/>
              </a:p>
            </p:txBody>
          </p:sp>
          <p:sp>
            <p:nvSpPr>
              <p:cNvPr id="38" name="AutoShape 52"/>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p:spPr>
            <p:txBody>
              <a:bodyPr vert="eaVert" wrap="none"/>
              <a:lstStyle/>
              <a:p>
                <a:pPr>
                  <a:spcBef>
                    <a:spcPct val="0"/>
                  </a:spcBef>
                  <a:buFontTx/>
                  <a:buNone/>
                </a:pPr>
                <a:endParaRPr lang="zh-CN" altLang="zh-CN" sz="1800" b="1"/>
              </a:p>
            </p:txBody>
          </p:sp>
          <p:sp>
            <p:nvSpPr>
              <p:cNvPr id="39" name="AutoShape 53"/>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p:spPr>
            <p:txBody>
              <a:bodyPr vert="eaVert" wrap="none"/>
              <a:lstStyle/>
              <a:p>
                <a:pPr>
                  <a:spcBef>
                    <a:spcPct val="0"/>
                  </a:spcBef>
                  <a:buFontTx/>
                  <a:buNone/>
                </a:pPr>
                <a:endParaRPr lang="zh-CN" altLang="zh-CN" sz="1800" b="1"/>
              </a:p>
            </p:txBody>
          </p:sp>
        </p:grpSp>
        <p:grpSp>
          <p:nvGrpSpPr>
            <p:cNvPr id="31" name="Group 54"/>
            <p:cNvGrpSpPr>
              <a:grpSpLocks/>
            </p:cNvGrpSpPr>
            <p:nvPr/>
          </p:nvGrpSpPr>
          <p:grpSpPr bwMode="auto">
            <a:xfrm rot="1353540">
              <a:off x="2680" y="1110"/>
              <a:ext cx="742" cy="186"/>
              <a:chOff x="1565" y="2568"/>
              <a:chExt cx="1118" cy="279"/>
            </a:xfrm>
          </p:grpSpPr>
          <p:sp>
            <p:nvSpPr>
              <p:cNvPr id="32" name="AutoShape 55"/>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p:spPr>
            <p:txBody>
              <a:bodyPr vert="eaVert" wrap="none"/>
              <a:lstStyle/>
              <a:p>
                <a:pPr>
                  <a:spcBef>
                    <a:spcPct val="0"/>
                  </a:spcBef>
                  <a:buFontTx/>
                  <a:buNone/>
                </a:pPr>
                <a:endParaRPr lang="zh-CN" altLang="zh-CN" sz="1800" b="1"/>
              </a:p>
            </p:txBody>
          </p:sp>
          <p:sp>
            <p:nvSpPr>
              <p:cNvPr id="33" name="AutoShape 56"/>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p:spPr>
            <p:txBody>
              <a:bodyPr vert="eaVert" wrap="none"/>
              <a:lstStyle/>
              <a:p>
                <a:pPr>
                  <a:spcBef>
                    <a:spcPct val="0"/>
                  </a:spcBef>
                  <a:buFontTx/>
                  <a:buNone/>
                </a:pPr>
                <a:endParaRPr lang="zh-CN" altLang="zh-CN" sz="1800" b="1"/>
              </a:p>
            </p:txBody>
          </p:sp>
          <p:sp>
            <p:nvSpPr>
              <p:cNvPr id="34" name="AutoShape 57"/>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p:spPr>
            <p:txBody>
              <a:bodyPr vert="eaVert" wrap="none"/>
              <a:lstStyle/>
              <a:p>
                <a:pPr>
                  <a:spcBef>
                    <a:spcPct val="0"/>
                  </a:spcBef>
                  <a:buFontTx/>
                  <a:buNone/>
                </a:pPr>
                <a:endParaRPr lang="zh-CN" altLang="zh-CN" sz="1800" b="1"/>
              </a:p>
            </p:txBody>
          </p:sp>
          <p:sp>
            <p:nvSpPr>
              <p:cNvPr id="35" name="AutoShape 58"/>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p:spPr>
            <p:txBody>
              <a:bodyPr vert="eaVert" wrap="none"/>
              <a:lstStyle/>
              <a:p>
                <a:pPr>
                  <a:spcBef>
                    <a:spcPct val="0"/>
                  </a:spcBef>
                  <a:buFontTx/>
                  <a:buNone/>
                </a:pPr>
                <a:endParaRPr lang="zh-CN" altLang="zh-CN" sz="1800" b="1"/>
              </a:p>
            </p:txBody>
          </p:sp>
        </p:grpSp>
      </p:grpSp>
      <p:grpSp>
        <p:nvGrpSpPr>
          <p:cNvPr id="63" name="组合 62"/>
          <p:cNvGrpSpPr/>
          <p:nvPr/>
        </p:nvGrpSpPr>
        <p:grpSpPr>
          <a:xfrm>
            <a:off x="539552" y="2276872"/>
            <a:ext cx="6840538" cy="3135313"/>
            <a:chOff x="539552" y="2276872"/>
            <a:chExt cx="6840538" cy="3135313"/>
          </a:xfrm>
        </p:grpSpPr>
        <p:sp>
          <p:nvSpPr>
            <p:cNvPr id="6" name="AutoShape 8"/>
            <p:cNvSpPr>
              <a:spLocks/>
            </p:cNvSpPr>
            <p:nvPr/>
          </p:nvSpPr>
          <p:spPr bwMode="gray">
            <a:xfrm>
              <a:off x="1436490" y="2281635"/>
              <a:ext cx="2097088" cy="2016125"/>
            </a:xfrm>
            <a:custGeom>
              <a:avLst/>
              <a:gdLst>
                <a:gd name="T0" fmla="*/ 1198560 w 1335"/>
                <a:gd name="T1" fmla="*/ 139043 h 1479"/>
                <a:gd name="T2" fmla="*/ 1899160 w 1335"/>
                <a:gd name="T3" fmla="*/ 332613 h 1479"/>
                <a:gd name="T4" fmla="*/ 2081378 w 1335"/>
                <a:gd name="T5" fmla="*/ 428035 h 1479"/>
                <a:gd name="T6" fmla="*/ 1324228 w 1335"/>
                <a:gd name="T7" fmla="*/ 363966 h 1479"/>
                <a:gd name="T8" fmla="*/ 479110 w 1335"/>
                <a:gd name="T9" fmla="*/ 2016125 h 1479"/>
                <a:gd name="T10" fmla="*/ 0 w 1335"/>
                <a:gd name="T11" fmla="*/ 1776208 h 1479"/>
                <a:gd name="T12" fmla="*/ 1198560 w 1335"/>
                <a:gd name="T13" fmla="*/ 139043 h 1479"/>
                <a:gd name="T14" fmla="*/ 0 60000 65536"/>
                <a:gd name="T15" fmla="*/ 0 60000 65536"/>
                <a:gd name="T16" fmla="*/ 0 60000 65536"/>
                <a:gd name="T17" fmla="*/ 0 60000 65536"/>
                <a:gd name="T18" fmla="*/ 0 60000 65536"/>
                <a:gd name="T19" fmla="*/ 0 60000 65536"/>
                <a:gd name="T20" fmla="*/ 0 60000 65536"/>
                <a:gd name="T21" fmla="*/ 0 w 1335"/>
                <a:gd name="T22" fmla="*/ 0 h 1479"/>
                <a:gd name="T23" fmla="*/ 1335 w 1335"/>
                <a:gd name="T24" fmla="*/ 1479 h 14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5" h="1479">
                  <a:moveTo>
                    <a:pt x="763" y="102"/>
                  </a:moveTo>
                  <a:cubicBezTo>
                    <a:pt x="920" y="0"/>
                    <a:pt x="1137" y="178"/>
                    <a:pt x="1209" y="244"/>
                  </a:cubicBezTo>
                  <a:cubicBezTo>
                    <a:pt x="1281" y="310"/>
                    <a:pt x="1335" y="312"/>
                    <a:pt x="1325" y="314"/>
                  </a:cubicBezTo>
                  <a:cubicBezTo>
                    <a:pt x="1262" y="339"/>
                    <a:pt x="1010" y="74"/>
                    <a:pt x="843" y="267"/>
                  </a:cubicBezTo>
                  <a:cubicBezTo>
                    <a:pt x="554" y="534"/>
                    <a:pt x="389" y="1337"/>
                    <a:pt x="305" y="1479"/>
                  </a:cubicBezTo>
                  <a:lnTo>
                    <a:pt x="0" y="1303"/>
                  </a:lnTo>
                  <a:cubicBezTo>
                    <a:pt x="76" y="1074"/>
                    <a:pt x="398" y="270"/>
                    <a:pt x="763" y="102"/>
                  </a:cubicBezTo>
                  <a:close/>
                </a:path>
              </a:pathLst>
            </a:custGeom>
            <a:gradFill rotWithShape="1">
              <a:gsLst>
                <a:gs pos="0">
                  <a:srgbClr val="B2B2B2"/>
                </a:gs>
                <a:gs pos="100000">
                  <a:srgbClr val="000000"/>
                </a:gs>
              </a:gsLst>
              <a:lin ang="0" scaled="1"/>
            </a:gradFill>
            <a:ln w="9525">
              <a:noFill/>
              <a:round/>
              <a:headEnd/>
              <a:tailEnd/>
            </a:ln>
          </p:spPr>
          <p:txBody>
            <a:bodyPr wrap="none" anchor="ctr"/>
            <a:lstStyle/>
            <a:p>
              <a:pPr>
                <a:spcBef>
                  <a:spcPct val="0"/>
                </a:spcBef>
                <a:buFontTx/>
                <a:buNone/>
              </a:pPr>
              <a:endParaRPr lang="zh-CN" altLang="zh-CN" sz="1800" b="1"/>
            </a:p>
          </p:txBody>
        </p:sp>
        <p:sp>
          <p:nvSpPr>
            <p:cNvPr id="7" name="AutoShape 9"/>
            <p:cNvSpPr>
              <a:spLocks/>
            </p:cNvSpPr>
            <p:nvPr/>
          </p:nvSpPr>
          <p:spPr bwMode="gray">
            <a:xfrm flipH="1">
              <a:off x="4528940" y="2327672"/>
              <a:ext cx="2097088" cy="2016125"/>
            </a:xfrm>
            <a:custGeom>
              <a:avLst/>
              <a:gdLst>
                <a:gd name="T0" fmla="*/ 1198560 w 1335"/>
                <a:gd name="T1" fmla="*/ 139043 h 1479"/>
                <a:gd name="T2" fmla="*/ 1899160 w 1335"/>
                <a:gd name="T3" fmla="*/ 332613 h 1479"/>
                <a:gd name="T4" fmla="*/ 2081378 w 1335"/>
                <a:gd name="T5" fmla="*/ 428035 h 1479"/>
                <a:gd name="T6" fmla="*/ 1324228 w 1335"/>
                <a:gd name="T7" fmla="*/ 363966 h 1479"/>
                <a:gd name="T8" fmla="*/ 479110 w 1335"/>
                <a:gd name="T9" fmla="*/ 2016125 h 1479"/>
                <a:gd name="T10" fmla="*/ 0 w 1335"/>
                <a:gd name="T11" fmla="*/ 1776208 h 1479"/>
                <a:gd name="T12" fmla="*/ 1198560 w 1335"/>
                <a:gd name="T13" fmla="*/ 139043 h 1479"/>
                <a:gd name="T14" fmla="*/ 0 60000 65536"/>
                <a:gd name="T15" fmla="*/ 0 60000 65536"/>
                <a:gd name="T16" fmla="*/ 0 60000 65536"/>
                <a:gd name="T17" fmla="*/ 0 60000 65536"/>
                <a:gd name="T18" fmla="*/ 0 60000 65536"/>
                <a:gd name="T19" fmla="*/ 0 60000 65536"/>
                <a:gd name="T20" fmla="*/ 0 60000 65536"/>
                <a:gd name="T21" fmla="*/ 0 w 1335"/>
                <a:gd name="T22" fmla="*/ 0 h 1479"/>
                <a:gd name="T23" fmla="*/ 1335 w 1335"/>
                <a:gd name="T24" fmla="*/ 1479 h 14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5" h="1479">
                  <a:moveTo>
                    <a:pt x="763" y="102"/>
                  </a:moveTo>
                  <a:cubicBezTo>
                    <a:pt x="920" y="0"/>
                    <a:pt x="1137" y="178"/>
                    <a:pt x="1209" y="244"/>
                  </a:cubicBezTo>
                  <a:cubicBezTo>
                    <a:pt x="1281" y="310"/>
                    <a:pt x="1335" y="312"/>
                    <a:pt x="1325" y="314"/>
                  </a:cubicBezTo>
                  <a:cubicBezTo>
                    <a:pt x="1262" y="339"/>
                    <a:pt x="1010" y="74"/>
                    <a:pt x="843" y="267"/>
                  </a:cubicBezTo>
                  <a:cubicBezTo>
                    <a:pt x="554" y="534"/>
                    <a:pt x="389" y="1337"/>
                    <a:pt x="305" y="1479"/>
                  </a:cubicBezTo>
                  <a:lnTo>
                    <a:pt x="0" y="1303"/>
                  </a:lnTo>
                  <a:cubicBezTo>
                    <a:pt x="76" y="1074"/>
                    <a:pt x="398" y="270"/>
                    <a:pt x="763" y="102"/>
                  </a:cubicBezTo>
                  <a:close/>
                </a:path>
              </a:pathLst>
            </a:custGeom>
            <a:gradFill rotWithShape="1">
              <a:gsLst>
                <a:gs pos="0">
                  <a:srgbClr val="B2B2B2"/>
                </a:gs>
                <a:gs pos="100000">
                  <a:srgbClr val="000000"/>
                </a:gs>
              </a:gsLst>
              <a:lin ang="0" scaled="1"/>
            </a:gradFill>
            <a:ln w="9525">
              <a:noFill/>
              <a:round/>
              <a:headEnd/>
              <a:tailEnd/>
            </a:ln>
          </p:spPr>
          <p:txBody>
            <a:bodyPr wrap="none" anchor="ctr"/>
            <a:lstStyle/>
            <a:p>
              <a:pPr>
                <a:spcBef>
                  <a:spcPct val="0"/>
                </a:spcBef>
                <a:buFontTx/>
                <a:buNone/>
              </a:pPr>
              <a:endParaRPr lang="zh-CN" altLang="zh-CN" sz="1800" b="1"/>
            </a:p>
          </p:txBody>
        </p:sp>
        <p:sp>
          <p:nvSpPr>
            <p:cNvPr id="8" name="AutoShape 10"/>
            <p:cNvSpPr>
              <a:spLocks/>
            </p:cNvSpPr>
            <p:nvPr/>
          </p:nvSpPr>
          <p:spPr bwMode="gray">
            <a:xfrm>
              <a:off x="3751065" y="2276872"/>
              <a:ext cx="625475" cy="2103438"/>
            </a:xfrm>
            <a:custGeom>
              <a:avLst/>
              <a:gdLst>
                <a:gd name="T0" fmla="*/ 359884 w 398"/>
                <a:gd name="T1" fmla="*/ 433783 h 1542"/>
                <a:gd name="T2" fmla="*/ 125724 w 398"/>
                <a:gd name="T3" fmla="*/ 327383 h 1542"/>
                <a:gd name="T4" fmla="*/ 15715 w 398"/>
                <a:gd name="T5" fmla="*/ 2103437 h 1542"/>
                <a:gd name="T6" fmla="*/ 568899 w 398"/>
                <a:gd name="T7" fmla="*/ 2080247 h 1542"/>
                <a:gd name="T8" fmla="*/ 359884 w 398"/>
                <a:gd name="T9" fmla="*/ 433783 h 1542"/>
                <a:gd name="T10" fmla="*/ 0 60000 65536"/>
                <a:gd name="T11" fmla="*/ 0 60000 65536"/>
                <a:gd name="T12" fmla="*/ 0 60000 65536"/>
                <a:gd name="T13" fmla="*/ 0 60000 65536"/>
                <a:gd name="T14" fmla="*/ 0 60000 65536"/>
                <a:gd name="T15" fmla="*/ 0 w 398"/>
                <a:gd name="T16" fmla="*/ 0 h 1542"/>
                <a:gd name="T17" fmla="*/ 398 w 398"/>
                <a:gd name="T18" fmla="*/ 1542 h 1542"/>
              </a:gdLst>
              <a:ahLst/>
              <a:cxnLst>
                <a:cxn ang="T10">
                  <a:pos x="T0" y="T1"/>
                </a:cxn>
                <a:cxn ang="T11">
                  <a:pos x="T2" y="T3"/>
                </a:cxn>
                <a:cxn ang="T12">
                  <a:pos x="T4" y="T5"/>
                </a:cxn>
                <a:cxn ang="T13">
                  <a:pos x="T6" y="T7"/>
                </a:cxn>
                <a:cxn ang="T14">
                  <a:pos x="T8" y="T9"/>
                </a:cxn>
              </a:cxnLst>
              <a:rect l="T15" t="T16" r="T17" b="T18"/>
              <a:pathLst>
                <a:path w="398" h="1542">
                  <a:moveTo>
                    <a:pt x="229" y="318"/>
                  </a:moveTo>
                  <a:cubicBezTo>
                    <a:pt x="169" y="114"/>
                    <a:pt x="110" y="0"/>
                    <a:pt x="80" y="240"/>
                  </a:cubicBezTo>
                  <a:cubicBezTo>
                    <a:pt x="50" y="480"/>
                    <a:pt x="0" y="1379"/>
                    <a:pt x="10" y="1542"/>
                  </a:cubicBezTo>
                  <a:lnTo>
                    <a:pt x="362" y="1525"/>
                  </a:lnTo>
                  <a:cubicBezTo>
                    <a:pt x="398" y="1321"/>
                    <a:pt x="289" y="522"/>
                    <a:pt x="229" y="318"/>
                  </a:cubicBezTo>
                  <a:close/>
                </a:path>
              </a:pathLst>
            </a:custGeom>
            <a:gradFill rotWithShape="1">
              <a:gsLst>
                <a:gs pos="0">
                  <a:srgbClr val="B2B2B2"/>
                </a:gs>
                <a:gs pos="100000">
                  <a:srgbClr val="000000"/>
                </a:gs>
              </a:gsLst>
              <a:lin ang="0" scaled="1"/>
            </a:gradFill>
            <a:ln w="9525">
              <a:noFill/>
              <a:round/>
              <a:headEnd/>
              <a:tailEnd/>
            </a:ln>
          </p:spPr>
          <p:txBody>
            <a:bodyPr wrap="none" anchor="ctr"/>
            <a:lstStyle/>
            <a:p>
              <a:pPr>
                <a:spcBef>
                  <a:spcPct val="0"/>
                </a:spcBef>
                <a:buFontTx/>
                <a:buNone/>
              </a:pPr>
              <a:endParaRPr lang="zh-CN" altLang="zh-CN" sz="1800" b="1"/>
            </a:p>
          </p:txBody>
        </p:sp>
        <p:sp>
          <p:nvSpPr>
            <p:cNvPr id="9" name="Oval 11"/>
            <p:cNvSpPr>
              <a:spLocks noChangeArrowheads="1"/>
            </p:cNvSpPr>
            <p:nvPr/>
          </p:nvSpPr>
          <p:spPr bwMode="gray">
            <a:xfrm>
              <a:off x="539552" y="3678635"/>
              <a:ext cx="1749425" cy="1733550"/>
            </a:xfrm>
            <a:prstGeom prst="ellipse">
              <a:avLst/>
            </a:prstGeom>
            <a:gradFill rotWithShape="1">
              <a:gsLst>
                <a:gs pos="0">
                  <a:srgbClr val="B2B2B2"/>
                </a:gs>
                <a:gs pos="100000">
                  <a:srgbClr val="FFFFFF"/>
                </a:gs>
              </a:gsLst>
              <a:lin ang="5400000" scaled="1"/>
            </a:gradFill>
            <a:ln w="19050">
              <a:noFill/>
              <a:round/>
              <a:headEnd/>
              <a:tailEnd/>
            </a:ln>
          </p:spPr>
          <p:txBody>
            <a:bodyPr wrap="none" anchor="ctr"/>
            <a:lstStyle/>
            <a:p>
              <a:pPr>
                <a:spcBef>
                  <a:spcPct val="0"/>
                </a:spcBef>
                <a:buFontTx/>
                <a:buNone/>
              </a:pPr>
              <a:endParaRPr lang="zh-CN" altLang="zh-CN" sz="1800" b="1"/>
            </a:p>
          </p:txBody>
        </p:sp>
        <p:sp>
          <p:nvSpPr>
            <p:cNvPr id="10" name="Oval 12"/>
            <p:cNvSpPr>
              <a:spLocks noChangeArrowheads="1"/>
            </p:cNvSpPr>
            <p:nvPr/>
          </p:nvSpPr>
          <p:spPr bwMode="gray">
            <a:xfrm>
              <a:off x="614165" y="3758010"/>
              <a:ext cx="1595438" cy="1582738"/>
            </a:xfrm>
            <a:prstGeom prst="ellipse">
              <a:avLst/>
            </a:prstGeom>
            <a:gradFill rotWithShape="1">
              <a:gsLst>
                <a:gs pos="0">
                  <a:srgbClr val="DDDDDD"/>
                </a:gs>
                <a:gs pos="50000">
                  <a:srgbClr val="F6F6F6"/>
                </a:gs>
                <a:gs pos="100000">
                  <a:srgbClr val="DDDDDD"/>
                </a:gs>
              </a:gsLst>
              <a:lin ang="5400000" scaled="1"/>
            </a:gradFill>
            <a:ln w="19050">
              <a:noFill/>
              <a:round/>
              <a:headEnd/>
              <a:tailEnd/>
            </a:ln>
          </p:spPr>
          <p:txBody>
            <a:bodyPr wrap="none" anchor="ctr"/>
            <a:lstStyle/>
            <a:p>
              <a:pPr>
                <a:spcBef>
                  <a:spcPct val="0"/>
                </a:spcBef>
                <a:buFontTx/>
                <a:buNone/>
              </a:pPr>
              <a:endParaRPr lang="zh-CN" altLang="zh-CN" sz="1800" b="1"/>
            </a:p>
          </p:txBody>
        </p:sp>
        <p:pic>
          <p:nvPicPr>
            <p:cNvPr id="11" name="Picture 13" descr="circuler_1"/>
            <p:cNvPicPr>
              <a:picLocks noChangeAspect="1" noChangeArrowheads="1"/>
            </p:cNvPicPr>
            <p:nvPr/>
          </p:nvPicPr>
          <p:blipFill>
            <a:blip r:embed="rId2" cstate="print"/>
            <a:srcRect/>
            <a:stretch>
              <a:fillRect/>
            </a:stretch>
          </p:blipFill>
          <p:spPr bwMode="gray">
            <a:xfrm>
              <a:off x="671315" y="3815160"/>
              <a:ext cx="1492250" cy="1457325"/>
            </a:xfrm>
            <a:prstGeom prst="rect">
              <a:avLst/>
            </a:prstGeom>
            <a:noFill/>
          </p:spPr>
        </p:pic>
        <p:sp>
          <p:nvSpPr>
            <p:cNvPr id="12" name="Oval 14"/>
            <p:cNvSpPr>
              <a:spLocks noChangeArrowheads="1"/>
            </p:cNvSpPr>
            <p:nvPr/>
          </p:nvSpPr>
          <p:spPr bwMode="gray">
            <a:xfrm>
              <a:off x="671315" y="3815160"/>
              <a:ext cx="1482725" cy="1460500"/>
            </a:xfrm>
            <a:prstGeom prst="ellipse">
              <a:avLst/>
            </a:prstGeom>
            <a:gradFill rotWithShape="1">
              <a:gsLst>
                <a:gs pos="0">
                  <a:srgbClr val="3E1B12">
                    <a:alpha val="89998"/>
                  </a:srgbClr>
                </a:gs>
                <a:gs pos="50000">
                  <a:srgbClr val="EB6743">
                    <a:alpha val="45000"/>
                  </a:srgbClr>
                </a:gs>
                <a:gs pos="100000">
                  <a:srgbClr val="3E1B12">
                    <a:alpha val="89998"/>
                  </a:srgbClr>
                </a:gs>
              </a:gsLst>
              <a:lin ang="5400000" scaled="1"/>
            </a:gradFill>
            <a:ln w="9525">
              <a:noFill/>
              <a:round/>
              <a:headEnd/>
              <a:tailEnd/>
            </a:ln>
          </p:spPr>
          <p:txBody>
            <a:bodyPr wrap="none" anchor="ctr"/>
            <a:lstStyle/>
            <a:p>
              <a:pPr>
                <a:spcBef>
                  <a:spcPct val="0"/>
                </a:spcBef>
                <a:buFontTx/>
                <a:buNone/>
              </a:pPr>
              <a:endParaRPr lang="zh-CN" altLang="zh-CN" sz="1800" b="1"/>
            </a:p>
          </p:txBody>
        </p:sp>
        <p:sp>
          <p:nvSpPr>
            <p:cNvPr id="13" name="Oval 15"/>
            <p:cNvSpPr>
              <a:spLocks noChangeArrowheads="1"/>
            </p:cNvSpPr>
            <p:nvPr/>
          </p:nvSpPr>
          <p:spPr bwMode="gray">
            <a:xfrm>
              <a:off x="5632252" y="3678635"/>
              <a:ext cx="1747838" cy="1733550"/>
            </a:xfrm>
            <a:prstGeom prst="ellipse">
              <a:avLst/>
            </a:prstGeom>
            <a:gradFill rotWithShape="1">
              <a:gsLst>
                <a:gs pos="0">
                  <a:srgbClr val="B2B2B2"/>
                </a:gs>
                <a:gs pos="100000">
                  <a:srgbClr val="FFFFFF"/>
                </a:gs>
              </a:gsLst>
              <a:lin ang="5400000" scaled="1"/>
            </a:gradFill>
            <a:ln w="19050">
              <a:noFill/>
              <a:round/>
              <a:headEnd/>
              <a:tailEnd/>
            </a:ln>
          </p:spPr>
          <p:txBody>
            <a:bodyPr wrap="none" anchor="ctr"/>
            <a:lstStyle/>
            <a:p>
              <a:pPr>
                <a:spcBef>
                  <a:spcPct val="0"/>
                </a:spcBef>
                <a:buFontTx/>
                <a:buNone/>
              </a:pPr>
              <a:endParaRPr lang="zh-CN" altLang="zh-CN" sz="1800" b="1"/>
            </a:p>
          </p:txBody>
        </p:sp>
        <p:sp>
          <p:nvSpPr>
            <p:cNvPr id="14" name="Oval 16"/>
            <p:cNvSpPr>
              <a:spLocks noChangeArrowheads="1"/>
            </p:cNvSpPr>
            <p:nvPr/>
          </p:nvSpPr>
          <p:spPr bwMode="gray">
            <a:xfrm>
              <a:off x="5705277" y="3758010"/>
              <a:ext cx="1597025" cy="1582738"/>
            </a:xfrm>
            <a:prstGeom prst="ellipse">
              <a:avLst/>
            </a:prstGeom>
            <a:gradFill rotWithShape="1">
              <a:gsLst>
                <a:gs pos="0">
                  <a:srgbClr val="DDDDDD"/>
                </a:gs>
                <a:gs pos="50000">
                  <a:srgbClr val="F6F6F6"/>
                </a:gs>
                <a:gs pos="100000">
                  <a:srgbClr val="DDDDDD"/>
                </a:gs>
              </a:gsLst>
              <a:lin ang="5400000" scaled="1"/>
            </a:gradFill>
            <a:ln w="19050">
              <a:noFill/>
              <a:round/>
              <a:headEnd/>
              <a:tailEnd/>
            </a:ln>
          </p:spPr>
          <p:txBody>
            <a:bodyPr wrap="none" anchor="ctr"/>
            <a:lstStyle/>
            <a:p>
              <a:pPr>
                <a:spcBef>
                  <a:spcPct val="0"/>
                </a:spcBef>
                <a:buFontTx/>
                <a:buNone/>
              </a:pPr>
              <a:endParaRPr lang="zh-CN" altLang="zh-CN" sz="1800" b="1"/>
            </a:p>
          </p:txBody>
        </p:sp>
        <p:pic>
          <p:nvPicPr>
            <p:cNvPr id="15" name="Picture 18" descr="circuler_1"/>
            <p:cNvPicPr>
              <a:picLocks noChangeAspect="1" noChangeArrowheads="1"/>
            </p:cNvPicPr>
            <p:nvPr/>
          </p:nvPicPr>
          <p:blipFill>
            <a:blip r:embed="rId2" cstate="print"/>
            <a:srcRect/>
            <a:stretch>
              <a:fillRect/>
            </a:stretch>
          </p:blipFill>
          <p:spPr bwMode="gray">
            <a:xfrm>
              <a:off x="5764015" y="3815160"/>
              <a:ext cx="1490663" cy="1457325"/>
            </a:xfrm>
            <a:prstGeom prst="rect">
              <a:avLst/>
            </a:prstGeom>
            <a:noFill/>
          </p:spPr>
        </p:pic>
        <p:sp>
          <p:nvSpPr>
            <p:cNvPr id="16" name="Oval 18"/>
            <p:cNvSpPr>
              <a:spLocks noChangeArrowheads="1"/>
            </p:cNvSpPr>
            <p:nvPr/>
          </p:nvSpPr>
          <p:spPr bwMode="gray">
            <a:xfrm>
              <a:off x="5764015" y="3815160"/>
              <a:ext cx="1481138" cy="1460500"/>
            </a:xfrm>
            <a:prstGeom prst="ellipse">
              <a:avLst/>
            </a:prstGeom>
            <a:gradFill rotWithShape="1">
              <a:gsLst>
                <a:gs pos="0">
                  <a:srgbClr val="0F2B2F">
                    <a:alpha val="89998"/>
                  </a:srgbClr>
                </a:gs>
                <a:gs pos="50000">
                  <a:srgbClr val="38A3B2">
                    <a:alpha val="45000"/>
                  </a:srgbClr>
                </a:gs>
                <a:gs pos="100000">
                  <a:srgbClr val="0F2B2F">
                    <a:alpha val="89998"/>
                  </a:srgbClr>
                </a:gs>
              </a:gsLst>
              <a:lin ang="5400000" scaled="1"/>
            </a:gradFill>
            <a:ln w="9525">
              <a:noFill/>
              <a:round/>
              <a:headEnd/>
              <a:tailEnd/>
            </a:ln>
          </p:spPr>
          <p:txBody>
            <a:bodyPr wrap="none" anchor="ctr"/>
            <a:lstStyle/>
            <a:p>
              <a:pPr>
                <a:spcBef>
                  <a:spcPct val="0"/>
                </a:spcBef>
                <a:buFontTx/>
                <a:buNone/>
              </a:pPr>
              <a:endParaRPr lang="zh-CN" altLang="zh-CN" sz="1800" b="1"/>
            </a:p>
          </p:txBody>
        </p:sp>
        <p:sp>
          <p:nvSpPr>
            <p:cNvPr id="18" name="Oval 30"/>
            <p:cNvSpPr>
              <a:spLocks noChangeArrowheads="1"/>
            </p:cNvSpPr>
            <p:nvPr/>
          </p:nvSpPr>
          <p:spPr bwMode="gray">
            <a:xfrm>
              <a:off x="3160515" y="3678635"/>
              <a:ext cx="1747838" cy="1733550"/>
            </a:xfrm>
            <a:prstGeom prst="ellipse">
              <a:avLst/>
            </a:prstGeom>
            <a:gradFill rotWithShape="1">
              <a:gsLst>
                <a:gs pos="0">
                  <a:srgbClr val="B2B2B2"/>
                </a:gs>
                <a:gs pos="100000">
                  <a:srgbClr val="FFFFFF"/>
                </a:gs>
              </a:gsLst>
              <a:lin ang="5400000" scaled="1"/>
            </a:gradFill>
            <a:ln w="19050">
              <a:noFill/>
              <a:round/>
              <a:headEnd/>
              <a:tailEnd/>
            </a:ln>
          </p:spPr>
          <p:txBody>
            <a:bodyPr wrap="none" anchor="ctr"/>
            <a:lstStyle/>
            <a:p>
              <a:pPr>
                <a:spcBef>
                  <a:spcPct val="0"/>
                </a:spcBef>
                <a:buFontTx/>
                <a:buNone/>
              </a:pPr>
              <a:endParaRPr lang="zh-CN" altLang="zh-CN" sz="1800" b="1"/>
            </a:p>
          </p:txBody>
        </p:sp>
        <p:sp>
          <p:nvSpPr>
            <p:cNvPr id="19" name="Oval 31"/>
            <p:cNvSpPr>
              <a:spLocks noChangeArrowheads="1"/>
            </p:cNvSpPr>
            <p:nvPr/>
          </p:nvSpPr>
          <p:spPr bwMode="gray">
            <a:xfrm>
              <a:off x="3233540" y="3758010"/>
              <a:ext cx="1597025" cy="1582738"/>
            </a:xfrm>
            <a:prstGeom prst="ellipse">
              <a:avLst/>
            </a:prstGeom>
            <a:gradFill rotWithShape="1">
              <a:gsLst>
                <a:gs pos="0">
                  <a:srgbClr val="DDDDDD"/>
                </a:gs>
                <a:gs pos="50000">
                  <a:srgbClr val="F6F6F6"/>
                </a:gs>
                <a:gs pos="100000">
                  <a:srgbClr val="DDDDDD"/>
                </a:gs>
              </a:gsLst>
              <a:lin ang="5400000" scaled="1"/>
            </a:gradFill>
            <a:ln w="19050">
              <a:noFill/>
              <a:round/>
              <a:headEnd/>
              <a:tailEnd/>
            </a:ln>
          </p:spPr>
          <p:txBody>
            <a:bodyPr wrap="none" anchor="ctr"/>
            <a:lstStyle/>
            <a:p>
              <a:pPr>
                <a:spcBef>
                  <a:spcPct val="0"/>
                </a:spcBef>
                <a:buFontTx/>
                <a:buNone/>
              </a:pPr>
              <a:endParaRPr lang="zh-CN" altLang="zh-CN" sz="1800" b="1"/>
            </a:p>
          </p:txBody>
        </p:sp>
        <p:pic>
          <p:nvPicPr>
            <p:cNvPr id="20" name="Picture 34" descr="circuler_1"/>
            <p:cNvPicPr>
              <a:picLocks noChangeAspect="1" noChangeArrowheads="1"/>
            </p:cNvPicPr>
            <p:nvPr/>
          </p:nvPicPr>
          <p:blipFill>
            <a:blip r:embed="rId2" cstate="print"/>
            <a:srcRect/>
            <a:stretch>
              <a:fillRect/>
            </a:stretch>
          </p:blipFill>
          <p:spPr bwMode="gray">
            <a:xfrm>
              <a:off x="3292277" y="3815160"/>
              <a:ext cx="1490663" cy="1457325"/>
            </a:xfrm>
            <a:prstGeom prst="rect">
              <a:avLst/>
            </a:prstGeom>
            <a:noFill/>
          </p:spPr>
        </p:pic>
        <p:sp>
          <p:nvSpPr>
            <p:cNvPr id="21" name="Oval 33"/>
            <p:cNvSpPr>
              <a:spLocks noChangeArrowheads="1"/>
            </p:cNvSpPr>
            <p:nvPr/>
          </p:nvSpPr>
          <p:spPr bwMode="gray">
            <a:xfrm>
              <a:off x="3292277" y="3815160"/>
              <a:ext cx="1481138" cy="1460500"/>
            </a:xfrm>
            <a:prstGeom prst="ellipse">
              <a:avLst/>
            </a:prstGeom>
            <a:gradFill rotWithShape="1">
              <a:gsLst>
                <a:gs pos="0">
                  <a:srgbClr val="20291A">
                    <a:alpha val="89998"/>
                  </a:srgbClr>
                </a:gs>
                <a:gs pos="50000">
                  <a:srgbClr val="7B9B63">
                    <a:alpha val="45000"/>
                  </a:srgbClr>
                </a:gs>
                <a:gs pos="100000">
                  <a:srgbClr val="20291A">
                    <a:alpha val="89998"/>
                  </a:srgbClr>
                </a:gs>
              </a:gsLst>
              <a:lin ang="5400000" scaled="1"/>
            </a:gradFill>
            <a:ln w="9525">
              <a:noFill/>
              <a:round/>
              <a:headEnd/>
              <a:tailEnd/>
            </a:ln>
          </p:spPr>
          <p:txBody>
            <a:bodyPr wrap="none" anchor="ctr"/>
            <a:lstStyle/>
            <a:p>
              <a:pPr>
                <a:spcBef>
                  <a:spcPct val="0"/>
                </a:spcBef>
                <a:buFontTx/>
                <a:buNone/>
              </a:pPr>
              <a:endParaRPr lang="zh-CN" altLang="zh-CN" sz="1800" b="1"/>
            </a:p>
          </p:txBody>
        </p:sp>
        <p:sp>
          <p:nvSpPr>
            <p:cNvPr id="23" name="Rectangle 45"/>
            <p:cNvSpPr>
              <a:spLocks noChangeArrowheads="1"/>
            </p:cNvSpPr>
            <p:nvPr/>
          </p:nvSpPr>
          <p:spPr bwMode="black">
            <a:xfrm>
              <a:off x="3400227" y="4181872"/>
              <a:ext cx="1212850" cy="646113"/>
            </a:xfrm>
            <a:prstGeom prst="rect">
              <a:avLst/>
            </a:prstGeom>
            <a:noFill/>
            <a:ln w="9525">
              <a:noFill/>
              <a:miter lim="800000"/>
              <a:headEnd/>
              <a:tailEnd/>
            </a:ln>
          </p:spPr>
          <p:txBody>
            <a:bodyPr wrap="none"/>
            <a:lstStyle/>
            <a:p>
              <a:pPr algn="ctr">
                <a:spcBef>
                  <a:spcPct val="0"/>
                </a:spcBef>
                <a:buFontTx/>
                <a:buNone/>
              </a:pPr>
              <a:endParaRPr lang="zh-CN" altLang="en-US" sz="1800" b="1" dirty="0">
                <a:solidFill>
                  <a:srgbClr val="000000"/>
                </a:solidFill>
                <a:latin typeface="宋体" pitchFamily="2" charset="-122"/>
              </a:endParaRPr>
            </a:p>
          </p:txBody>
        </p:sp>
        <p:sp>
          <p:nvSpPr>
            <p:cNvPr id="24" name="Rectangle 46"/>
            <p:cNvSpPr>
              <a:spLocks noChangeArrowheads="1"/>
            </p:cNvSpPr>
            <p:nvPr/>
          </p:nvSpPr>
          <p:spPr bwMode="black">
            <a:xfrm>
              <a:off x="899071" y="4367063"/>
              <a:ext cx="936625" cy="646113"/>
            </a:xfrm>
            <a:prstGeom prst="rect">
              <a:avLst/>
            </a:prstGeom>
            <a:noFill/>
            <a:ln w="9525">
              <a:noFill/>
              <a:miter lim="800000"/>
              <a:headEnd/>
              <a:tailEnd/>
            </a:ln>
          </p:spPr>
          <p:txBody>
            <a:bodyPr wrap="none"/>
            <a:lstStyle/>
            <a:p>
              <a:pPr algn="ctr">
                <a:spcBef>
                  <a:spcPct val="0"/>
                </a:spcBef>
                <a:buFontTx/>
                <a:buNone/>
              </a:pPr>
              <a:r>
                <a:rPr lang="zh-CN" altLang="zh-CN" sz="2000" b="1" dirty="0" smtClean="0"/>
                <a:t>电子商务</a:t>
              </a:r>
              <a:endParaRPr lang="zh-CN" altLang="en-US" sz="2000" b="1" dirty="0">
                <a:solidFill>
                  <a:srgbClr val="000000"/>
                </a:solidFill>
              </a:endParaRPr>
            </a:p>
          </p:txBody>
        </p:sp>
        <p:sp>
          <p:nvSpPr>
            <p:cNvPr id="25" name="Rectangle 47"/>
            <p:cNvSpPr>
              <a:spLocks noChangeArrowheads="1"/>
            </p:cNvSpPr>
            <p:nvPr/>
          </p:nvSpPr>
          <p:spPr bwMode="black">
            <a:xfrm>
              <a:off x="5835452" y="4293096"/>
              <a:ext cx="1379538" cy="646113"/>
            </a:xfrm>
            <a:prstGeom prst="rect">
              <a:avLst/>
            </a:prstGeom>
            <a:noFill/>
            <a:ln w="9525">
              <a:noFill/>
              <a:miter lim="800000"/>
              <a:headEnd/>
              <a:tailEnd/>
            </a:ln>
          </p:spPr>
          <p:txBody>
            <a:bodyPr wrap="none"/>
            <a:lstStyle/>
            <a:p>
              <a:pPr algn="ctr">
                <a:spcBef>
                  <a:spcPct val="0"/>
                </a:spcBef>
                <a:buFontTx/>
                <a:buNone/>
              </a:pPr>
              <a:r>
                <a:rPr lang="zh-CN" altLang="zh-CN" sz="2000" b="1" dirty="0" smtClean="0"/>
                <a:t>商业智能</a:t>
              </a:r>
              <a:endParaRPr lang="zh-CN" altLang="en-US" sz="2000" b="1" dirty="0">
                <a:solidFill>
                  <a:srgbClr val="000000"/>
                </a:solidFill>
              </a:endParaRPr>
            </a:p>
          </p:txBody>
        </p:sp>
        <p:pic>
          <p:nvPicPr>
            <p:cNvPr id="27" name="Picture 69" descr="1"/>
            <p:cNvPicPr>
              <a:picLocks noChangeAspect="1" noChangeArrowheads="1"/>
            </p:cNvPicPr>
            <p:nvPr/>
          </p:nvPicPr>
          <p:blipFill>
            <a:blip r:embed="rId3" cstate="print"/>
            <a:srcRect/>
            <a:stretch>
              <a:fillRect/>
            </a:stretch>
          </p:blipFill>
          <p:spPr bwMode="auto">
            <a:xfrm>
              <a:off x="825302" y="3831035"/>
              <a:ext cx="1169988" cy="512763"/>
            </a:xfrm>
            <a:prstGeom prst="rect">
              <a:avLst/>
            </a:prstGeom>
            <a:noFill/>
          </p:spPr>
        </p:pic>
        <p:pic>
          <p:nvPicPr>
            <p:cNvPr id="28" name="Picture 70" descr="1"/>
            <p:cNvPicPr>
              <a:picLocks noChangeAspect="1" noChangeArrowheads="1"/>
            </p:cNvPicPr>
            <p:nvPr/>
          </p:nvPicPr>
          <p:blipFill>
            <a:blip r:embed="rId3" cstate="print"/>
            <a:srcRect/>
            <a:stretch>
              <a:fillRect/>
            </a:stretch>
          </p:blipFill>
          <p:spPr bwMode="auto">
            <a:xfrm>
              <a:off x="3444677" y="3831035"/>
              <a:ext cx="1169988" cy="512763"/>
            </a:xfrm>
            <a:prstGeom prst="rect">
              <a:avLst/>
            </a:prstGeom>
            <a:noFill/>
          </p:spPr>
        </p:pic>
        <p:pic>
          <p:nvPicPr>
            <p:cNvPr id="29" name="Picture 71" descr="1"/>
            <p:cNvPicPr>
              <a:picLocks noChangeAspect="1" noChangeArrowheads="1"/>
            </p:cNvPicPr>
            <p:nvPr/>
          </p:nvPicPr>
          <p:blipFill>
            <a:blip r:embed="rId3" cstate="print"/>
            <a:srcRect/>
            <a:stretch>
              <a:fillRect/>
            </a:stretch>
          </p:blipFill>
          <p:spPr bwMode="auto">
            <a:xfrm>
              <a:off x="5913240" y="3831035"/>
              <a:ext cx="1169988" cy="512763"/>
            </a:xfrm>
            <a:prstGeom prst="rect">
              <a:avLst/>
            </a:prstGeom>
            <a:noFill/>
          </p:spPr>
        </p:pic>
        <p:sp>
          <p:nvSpPr>
            <p:cNvPr id="62" name="TextBox 61"/>
            <p:cNvSpPr txBox="1"/>
            <p:nvPr/>
          </p:nvSpPr>
          <p:spPr>
            <a:xfrm>
              <a:off x="3419872" y="4008546"/>
              <a:ext cx="1224136" cy="1292662"/>
            </a:xfrm>
            <a:prstGeom prst="rect">
              <a:avLst/>
            </a:prstGeom>
            <a:noFill/>
          </p:spPr>
          <p:txBody>
            <a:bodyPr wrap="square" rtlCol="0">
              <a:spAutoFit/>
            </a:bodyPr>
            <a:lstStyle/>
            <a:p>
              <a:pPr algn="ctr"/>
              <a:r>
                <a:rPr lang="zh-CN" altLang="zh-CN" sz="2000" b="1" dirty="0" smtClean="0"/>
                <a:t>计算机与电话集成技术</a:t>
              </a:r>
              <a:endParaRPr lang="zh-CN" altLang="en-US" sz="2000" b="1" dirty="0" smtClean="0">
                <a:solidFill>
                  <a:srgbClr val="000000"/>
                </a:solidFill>
                <a:latin typeface="宋体" pitchFamily="2" charset="-122"/>
              </a:endParaRPr>
            </a:p>
            <a:p>
              <a:endParaRPr lang="zh-CN" altLang="en-US" dirty="0"/>
            </a:p>
          </p:txBody>
        </p:sp>
      </p:grpSp>
      <p:sp>
        <p:nvSpPr>
          <p:cNvPr id="60" name="标题 1"/>
          <p:cNvSpPr>
            <a:spLocks noGrp="1"/>
          </p:cNvSpPr>
          <p:nvPr>
            <p:ph type="title"/>
          </p:nvPr>
        </p:nvSpPr>
        <p:spPr>
          <a:xfrm>
            <a:off x="683568" y="1069429"/>
            <a:ext cx="7467600" cy="487363"/>
          </a:xfrm>
        </p:spPr>
        <p:txBody>
          <a:bodyPr/>
          <a:lstStyle/>
          <a:p>
            <a:r>
              <a:rPr lang="zh-CN" altLang="zh-CN" sz="4000" dirty="0"/>
              <a:t>第一节 客户关管理的产生与发展</a:t>
            </a:r>
            <a:r>
              <a:rPr lang="zh-CN" altLang="zh-CN" dirty="0"/>
              <a:t/>
            </a:r>
            <a:br>
              <a:rPr lang="zh-CN" altLang="zh-CN" dirty="0"/>
            </a:br>
            <a:endParaRPr lang="zh-CN" altLang="en-US" dirty="0"/>
          </a:p>
        </p:txBody>
      </p:sp>
    </p:spTree>
  </p:cSld>
  <p:clrMapOvr>
    <a:masterClrMapping/>
  </p:clrMapOvr>
  <p:transition spd="slow">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b="1" dirty="0" smtClean="0"/>
              <a:t>一、客户、关系与客户关系</a:t>
            </a:r>
            <a:endParaRPr lang="zh-CN" altLang="zh-CN" sz="2800" dirty="0" smtClean="0"/>
          </a:p>
          <a:p>
            <a:pPr>
              <a:buNone/>
            </a:pPr>
            <a:r>
              <a:rPr lang="zh-CN" altLang="zh-CN" sz="2800" b="1" dirty="0" smtClean="0"/>
              <a:t>（一）客户的定义</a:t>
            </a:r>
            <a:endParaRPr lang="en-US" altLang="zh-CN" sz="2800" b="1" dirty="0" smtClean="0"/>
          </a:p>
          <a:p>
            <a:r>
              <a:rPr lang="zh-CN" altLang="zh-CN" dirty="0" smtClean="0"/>
              <a:t>韦伯斯特</a:t>
            </a:r>
            <a:r>
              <a:rPr lang="en-US" altLang="zh-CN" dirty="0" smtClean="0"/>
              <a:t>(Webster)</a:t>
            </a:r>
            <a:r>
              <a:rPr lang="zh-CN" altLang="zh-CN" dirty="0" smtClean="0"/>
              <a:t>和温德</a:t>
            </a:r>
            <a:r>
              <a:rPr lang="en-US" altLang="zh-CN" dirty="0" smtClean="0"/>
              <a:t>(Wind)</a:t>
            </a:r>
            <a:r>
              <a:rPr lang="zh-CN" altLang="zh-CN" dirty="0" smtClean="0"/>
              <a:t>对“客户”这一概念的定义是：所有本着共同的决策目标参与决策制定并共同承担决策风险的个人和团体，包括使用者、影响者、决策者、批准者、购买者和把关者。</a:t>
            </a:r>
            <a:endParaRPr lang="en-US" altLang="zh-CN" dirty="0" smtClean="0"/>
          </a:p>
          <a:p>
            <a:r>
              <a:rPr lang="zh-CN" altLang="zh-CN" dirty="0" smtClean="0"/>
              <a:t>对企业来讲，广义上的客户是指可以为企业提供产品和服务的外部对象，可大致地分为消费客户、中间客户和公利客户三类。</a:t>
            </a:r>
          </a:p>
          <a:p>
            <a:r>
              <a:rPr lang="zh-CN" altLang="zh-CN" dirty="0" smtClean="0"/>
              <a:t>在客户关系管理中，客户一般是指最终客户，也称为终端客户，包括消费者和商用客户。</a:t>
            </a:r>
          </a:p>
          <a:p>
            <a:pPr>
              <a:buNone/>
            </a:pPr>
            <a:endParaRPr lang="zh-CN" altLang="en-US" dirty="0"/>
          </a:p>
        </p:txBody>
      </p:sp>
      <p:sp>
        <p:nvSpPr>
          <p:cNvPr id="4" name="标题 3"/>
          <p:cNvSpPr>
            <a:spLocks noGrp="1"/>
          </p:cNvSpPr>
          <p:nvPr>
            <p:ph type="title"/>
          </p:nvPr>
        </p:nvSpPr>
        <p:spPr>
          <a:xfrm>
            <a:off x="539552" y="1141437"/>
            <a:ext cx="8064896" cy="487363"/>
          </a:xfrm>
        </p:spPr>
        <p:txBody>
          <a:bodyPr/>
          <a:lstStyle/>
          <a:p>
            <a:r>
              <a:rPr lang="zh-CN" altLang="zh-CN" sz="4000" dirty="0" smtClean="0"/>
              <a:t>第二节 客户关系管理的内涵与意义</a:t>
            </a:r>
            <a:r>
              <a:rPr lang="zh-CN" altLang="zh-CN" dirty="0" smtClean="0"/>
              <a:t/>
            </a:r>
            <a:br>
              <a:rPr lang="zh-CN" altLang="zh-CN" dirty="0" smtClean="0"/>
            </a:br>
            <a:endParaRPr lang="zh-CN" altLang="en-US" dirty="0"/>
          </a:p>
        </p:txBody>
      </p:sp>
    </p:spTree>
  </p:cSld>
  <p:clrMapOvr>
    <a:masterClrMapping/>
  </p:clrMapOvr>
  <p:transition spd="slow">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b="1" dirty="0" smtClean="0"/>
              <a:t>（二）关系</a:t>
            </a:r>
            <a:endParaRPr lang="zh-CN" altLang="zh-CN" sz="2800" dirty="0" smtClean="0"/>
          </a:p>
          <a:p>
            <a:pPr>
              <a:buNone/>
            </a:pPr>
            <a:r>
              <a:rPr lang="en-US" altLang="zh-CN" sz="2800" dirty="0" smtClean="0"/>
              <a:t>             </a:t>
            </a:r>
            <a:r>
              <a:rPr lang="zh-CN" altLang="zh-CN" sz="2800" dirty="0" smtClean="0"/>
              <a:t>关系可以发生在人与人之间，也可以发生在人与事物之间，既可以是个体之间的关系，也可能是集体与集体之间的关系或个体与集体的关系；关系是双向的行为或感知，具有典型的互动性，而不是单向的；关系既包括行为方面的相互影响与作用，也包括感知或态度方面的相互影响与作用，等等。</a:t>
            </a:r>
            <a:endParaRPr lang="zh-CN" altLang="en-US" sz="2800" dirty="0"/>
          </a:p>
        </p:txBody>
      </p:sp>
      <p:sp>
        <p:nvSpPr>
          <p:cNvPr id="4" name="标题 3"/>
          <p:cNvSpPr>
            <a:spLocks noGrp="1"/>
          </p:cNvSpPr>
          <p:nvPr>
            <p:ph type="title"/>
          </p:nvPr>
        </p:nvSpPr>
        <p:spPr>
          <a:xfrm>
            <a:off x="539552" y="1141437"/>
            <a:ext cx="8064896" cy="487363"/>
          </a:xfrm>
        </p:spPr>
        <p:txBody>
          <a:bodyPr/>
          <a:lstStyle/>
          <a:p>
            <a:r>
              <a:rPr lang="zh-CN" altLang="zh-CN" sz="4000" dirty="0" smtClean="0"/>
              <a:t>第二节 客户关系管理的内涵与意义</a:t>
            </a:r>
            <a:r>
              <a:rPr lang="zh-CN" altLang="zh-CN" dirty="0" smtClean="0"/>
              <a:t/>
            </a:r>
            <a:br>
              <a:rPr lang="zh-CN" altLang="zh-CN" dirty="0" smtClean="0"/>
            </a:br>
            <a:endParaRPr lang="zh-CN" altLang="en-US" dirty="0"/>
          </a:p>
        </p:txBody>
      </p:sp>
    </p:spTree>
  </p:cSld>
  <p:clrMapOvr>
    <a:masterClrMapping/>
  </p:clrMapOvr>
  <p:transition spd="slow">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b="1" dirty="0" smtClean="0"/>
              <a:t>（三）客户关系</a:t>
            </a:r>
            <a:endParaRPr lang="zh-CN" altLang="zh-CN" sz="2800" dirty="0" smtClean="0"/>
          </a:p>
          <a:p>
            <a:pPr>
              <a:buNone/>
            </a:pPr>
            <a:endParaRPr lang="zh-CN" altLang="en-US" dirty="0"/>
          </a:p>
        </p:txBody>
      </p:sp>
      <p:grpSp>
        <p:nvGrpSpPr>
          <p:cNvPr id="37" name="组合 36"/>
          <p:cNvGrpSpPr/>
          <p:nvPr/>
        </p:nvGrpSpPr>
        <p:grpSpPr>
          <a:xfrm>
            <a:off x="1785938" y="2204864"/>
            <a:ext cx="5791200" cy="4392488"/>
            <a:chOff x="1785938" y="2204864"/>
            <a:chExt cx="5791200" cy="4392488"/>
          </a:xfrm>
        </p:grpSpPr>
        <p:sp>
          <p:nvSpPr>
            <p:cNvPr id="20" name="AutoShape 3"/>
            <p:cNvSpPr>
              <a:spLocks noChangeArrowheads="1"/>
            </p:cNvSpPr>
            <p:nvPr/>
          </p:nvSpPr>
          <p:spPr bwMode="gray">
            <a:xfrm>
              <a:off x="2500313" y="3558877"/>
              <a:ext cx="4238625" cy="1557338"/>
            </a:xfrm>
            <a:prstGeom prst="upArrow">
              <a:avLst>
                <a:gd name="adj1" fmla="val 57824"/>
                <a:gd name="adj2" fmla="val 54398"/>
              </a:avLst>
            </a:prstGeom>
            <a:gradFill rotWithShape="1">
              <a:gsLst>
                <a:gs pos="0">
                  <a:srgbClr val="8F8CD2"/>
                </a:gs>
                <a:gs pos="100000">
                  <a:srgbClr val="FFFFFF">
                    <a:alpha val="0"/>
                  </a:srgbClr>
                </a:gs>
              </a:gsLst>
              <a:lin ang="5400000" scaled="1"/>
            </a:gradFill>
            <a:ln w="9525">
              <a:noFill/>
              <a:miter lim="800000"/>
              <a:headEnd/>
              <a:tailEnd/>
            </a:ln>
          </p:spPr>
          <p:txBody>
            <a:bodyPr wrap="none" anchor="ctr"/>
            <a:lstStyle/>
            <a:p>
              <a:endParaRPr lang="zh-CN" altLang="en-US">
                <a:ea typeface="宋体" pitchFamily="2" charset="-122"/>
              </a:endParaRPr>
            </a:p>
          </p:txBody>
        </p:sp>
        <p:sp>
          <p:nvSpPr>
            <p:cNvPr id="21" name="AutoShape 4"/>
            <p:cNvSpPr>
              <a:spLocks noChangeArrowheads="1"/>
            </p:cNvSpPr>
            <p:nvPr/>
          </p:nvSpPr>
          <p:spPr bwMode="gray">
            <a:xfrm>
              <a:off x="1785938" y="2204864"/>
              <a:ext cx="5791200" cy="1282576"/>
            </a:xfrm>
            <a:prstGeom prst="roundRect">
              <a:avLst>
                <a:gd name="adj" fmla="val 50000"/>
              </a:avLst>
            </a:prstGeom>
            <a:gradFill rotWithShape="1">
              <a:gsLst>
                <a:gs pos="0">
                  <a:srgbClr val="49ACE3"/>
                </a:gs>
                <a:gs pos="50000">
                  <a:srgbClr val="D3EBF8"/>
                </a:gs>
                <a:gs pos="100000">
                  <a:srgbClr val="49ACE3"/>
                </a:gs>
              </a:gsLst>
              <a:lin ang="0" scaled="1"/>
            </a:gradFill>
            <a:ln w="38100">
              <a:solidFill>
                <a:srgbClr val="FFFFFF"/>
              </a:solidFill>
              <a:round/>
              <a:headEnd/>
              <a:tailEnd/>
            </a:ln>
            <a:effectLst>
              <a:outerShdw dist="63500" dir="3187806" algn="ctr" rotWithShape="0">
                <a:srgbClr val="B2B2B2"/>
              </a:outerShdw>
            </a:effectLst>
          </p:spPr>
          <p:txBody>
            <a:bodyPr wrap="none" anchor="ctr"/>
            <a:lstStyle/>
            <a:p>
              <a:pPr algn="ctr"/>
              <a:endParaRPr lang="zh-CN" altLang="en-US" sz="2800" dirty="0">
                <a:solidFill>
                  <a:srgbClr val="000000"/>
                </a:solidFill>
                <a:effectLst>
                  <a:outerShdw blurRad="38100" dist="38100" dir="2700000" algn="tl">
                    <a:srgbClr val="FFFFFF"/>
                  </a:outerShdw>
                </a:effectLst>
                <a:latin typeface="Verdana" pitchFamily="34" charset="0"/>
                <a:ea typeface="宋体" pitchFamily="2" charset="-122"/>
              </a:endParaRPr>
            </a:p>
          </p:txBody>
        </p:sp>
        <p:grpSp>
          <p:nvGrpSpPr>
            <p:cNvPr id="22" name="Group 5"/>
            <p:cNvGrpSpPr>
              <a:grpSpLocks/>
            </p:cNvGrpSpPr>
            <p:nvPr/>
          </p:nvGrpSpPr>
          <p:grpSpPr bwMode="auto">
            <a:xfrm>
              <a:off x="5072063" y="4559002"/>
              <a:ext cx="2071687" cy="2038350"/>
              <a:chOff x="555" y="2823"/>
              <a:chExt cx="973" cy="1065"/>
            </a:xfrm>
          </p:grpSpPr>
          <p:pic>
            <p:nvPicPr>
              <p:cNvPr id="23" name="Picture 49" descr="Picture2"/>
              <p:cNvPicPr>
                <a:picLocks noChangeAspect="1" noChangeArrowheads="1"/>
              </p:cNvPicPr>
              <p:nvPr/>
            </p:nvPicPr>
            <p:blipFill>
              <a:blip r:embed="rId2" cstate="print"/>
              <a:srcRect/>
              <a:stretch>
                <a:fillRect/>
              </a:stretch>
            </p:blipFill>
            <p:spPr bwMode="gray">
              <a:xfrm>
                <a:off x="636" y="3718"/>
                <a:ext cx="819" cy="170"/>
              </a:xfrm>
              <a:prstGeom prst="rect">
                <a:avLst/>
              </a:prstGeom>
              <a:noFill/>
            </p:spPr>
          </p:pic>
          <p:sp>
            <p:nvSpPr>
              <p:cNvPr id="24" name="Oval 15"/>
              <p:cNvSpPr>
                <a:spLocks noChangeArrowheads="1"/>
              </p:cNvSpPr>
              <p:nvPr/>
            </p:nvSpPr>
            <p:spPr bwMode="gray">
              <a:xfrm>
                <a:off x="555" y="2823"/>
                <a:ext cx="973" cy="973"/>
              </a:xfrm>
              <a:prstGeom prst="ellipse">
                <a:avLst/>
              </a:prstGeom>
              <a:gradFill rotWithShape="1">
                <a:gsLst>
                  <a:gs pos="0">
                    <a:srgbClr val="003399"/>
                  </a:gs>
                  <a:gs pos="100000">
                    <a:srgbClr val="001D58"/>
                  </a:gs>
                </a:gsLst>
                <a:path path="rect">
                  <a:fillToRect l="100000" t="100000"/>
                </a:path>
              </a:gradFill>
              <a:ln w="9525">
                <a:noFill/>
                <a:round/>
                <a:headEnd/>
                <a:tailEnd/>
              </a:ln>
            </p:spPr>
            <p:txBody>
              <a:bodyPr wrap="none" anchor="ctr"/>
              <a:lstStyle/>
              <a:p>
                <a:endParaRPr lang="zh-CN" altLang="en-US">
                  <a:ea typeface="宋体" pitchFamily="2" charset="-122"/>
                </a:endParaRPr>
              </a:p>
            </p:txBody>
          </p:sp>
          <p:sp>
            <p:nvSpPr>
              <p:cNvPr id="25" name="Oval 16"/>
              <p:cNvSpPr>
                <a:spLocks noChangeArrowheads="1"/>
              </p:cNvSpPr>
              <p:nvPr/>
            </p:nvSpPr>
            <p:spPr bwMode="gray">
              <a:xfrm>
                <a:off x="576" y="2846"/>
                <a:ext cx="928" cy="929"/>
              </a:xfrm>
              <a:prstGeom prst="ellipse">
                <a:avLst/>
              </a:prstGeom>
              <a:gradFill rotWithShape="1">
                <a:gsLst>
                  <a:gs pos="0">
                    <a:srgbClr val="003399">
                      <a:alpha val="85001"/>
                    </a:srgbClr>
                  </a:gs>
                  <a:gs pos="100000">
                    <a:srgbClr val="002061"/>
                  </a:gs>
                </a:gsLst>
                <a:lin ang="2700000" scaled="1"/>
              </a:gradFill>
              <a:ln w="9525">
                <a:noFill/>
                <a:round/>
                <a:headEnd/>
                <a:tailEnd/>
              </a:ln>
            </p:spPr>
            <p:txBody>
              <a:bodyPr wrap="none" anchor="ctr"/>
              <a:lstStyle/>
              <a:p>
                <a:endParaRPr lang="zh-CN" altLang="en-US">
                  <a:ea typeface="宋体" pitchFamily="2" charset="-122"/>
                </a:endParaRPr>
              </a:p>
            </p:txBody>
          </p:sp>
          <p:sp>
            <p:nvSpPr>
              <p:cNvPr id="26" name="Oval 17"/>
              <p:cNvSpPr>
                <a:spLocks noChangeArrowheads="1"/>
              </p:cNvSpPr>
              <p:nvPr/>
            </p:nvSpPr>
            <p:spPr bwMode="gray">
              <a:xfrm>
                <a:off x="612" y="2880"/>
                <a:ext cx="839" cy="839"/>
              </a:xfrm>
              <a:prstGeom prst="ellipse">
                <a:avLst/>
              </a:prstGeom>
              <a:gradFill rotWithShape="1">
                <a:gsLst>
                  <a:gs pos="0">
                    <a:srgbClr val="003399"/>
                  </a:gs>
                  <a:gs pos="100000">
                    <a:srgbClr val="00256F"/>
                  </a:gs>
                </a:gsLst>
                <a:lin ang="2700000" scaled="1"/>
              </a:gradFill>
              <a:ln w="9525">
                <a:noFill/>
                <a:round/>
                <a:headEnd/>
                <a:tailEnd/>
              </a:ln>
            </p:spPr>
            <p:txBody>
              <a:bodyPr wrap="none" anchor="ctr"/>
              <a:lstStyle/>
              <a:p>
                <a:endParaRPr lang="zh-CN" altLang="en-US">
                  <a:ea typeface="宋体" pitchFamily="2" charset="-122"/>
                </a:endParaRPr>
              </a:p>
            </p:txBody>
          </p:sp>
          <p:pic>
            <p:nvPicPr>
              <p:cNvPr id="27" name="Picture 53" descr="Picture1"/>
              <p:cNvPicPr>
                <a:picLocks noChangeAspect="1" noChangeArrowheads="1"/>
              </p:cNvPicPr>
              <p:nvPr/>
            </p:nvPicPr>
            <p:blipFill>
              <a:blip r:embed="rId3" cstate="print"/>
              <a:srcRect/>
              <a:stretch>
                <a:fillRect/>
              </a:stretch>
            </p:blipFill>
            <p:spPr bwMode="gray">
              <a:xfrm>
                <a:off x="576" y="2880"/>
                <a:ext cx="616" cy="616"/>
              </a:xfrm>
              <a:prstGeom prst="rect">
                <a:avLst/>
              </a:prstGeom>
              <a:noFill/>
            </p:spPr>
          </p:pic>
        </p:grpSp>
        <p:sp>
          <p:nvSpPr>
            <p:cNvPr id="28" name="Rectangle 6"/>
            <p:cNvSpPr>
              <a:spLocks noChangeArrowheads="1"/>
            </p:cNvSpPr>
            <p:nvPr/>
          </p:nvSpPr>
          <p:spPr bwMode="auto">
            <a:xfrm>
              <a:off x="5502399" y="4797152"/>
              <a:ext cx="1517873" cy="1323439"/>
            </a:xfrm>
            <a:prstGeom prst="rect">
              <a:avLst/>
            </a:prstGeom>
            <a:noFill/>
            <a:ln w="9525">
              <a:noFill/>
              <a:miter lim="800000"/>
              <a:headEnd/>
              <a:tailEnd/>
            </a:ln>
          </p:spPr>
          <p:txBody>
            <a:bodyPr wrap="square">
              <a:spAutoFit/>
            </a:bodyPr>
            <a:lstStyle/>
            <a:p>
              <a:r>
                <a:rPr lang="zh-CN" altLang="zh-CN" sz="4000" dirty="0" smtClean="0">
                  <a:solidFill>
                    <a:schemeClr val="bg1"/>
                  </a:solidFill>
                </a:rPr>
                <a:t>内涵客户</a:t>
              </a:r>
              <a:endParaRPr lang="zh-CN" altLang="en-US" sz="4000" dirty="0">
                <a:solidFill>
                  <a:schemeClr val="bg1"/>
                </a:solidFill>
                <a:ea typeface="宋体" pitchFamily="2" charset="-122"/>
              </a:endParaRPr>
            </a:p>
          </p:txBody>
        </p:sp>
        <p:grpSp>
          <p:nvGrpSpPr>
            <p:cNvPr id="29" name="Group 7"/>
            <p:cNvGrpSpPr>
              <a:grpSpLocks/>
            </p:cNvGrpSpPr>
            <p:nvPr/>
          </p:nvGrpSpPr>
          <p:grpSpPr bwMode="auto">
            <a:xfrm>
              <a:off x="2000250" y="4630440"/>
              <a:ext cx="2143125" cy="1928812"/>
              <a:chOff x="555" y="2823"/>
              <a:chExt cx="973" cy="1065"/>
            </a:xfrm>
          </p:grpSpPr>
          <p:pic>
            <p:nvPicPr>
              <p:cNvPr id="30" name="Picture 56" descr="Picture2"/>
              <p:cNvPicPr>
                <a:picLocks noChangeAspect="1" noChangeArrowheads="1"/>
              </p:cNvPicPr>
              <p:nvPr/>
            </p:nvPicPr>
            <p:blipFill>
              <a:blip r:embed="rId2" cstate="print"/>
              <a:srcRect/>
              <a:stretch>
                <a:fillRect/>
              </a:stretch>
            </p:blipFill>
            <p:spPr bwMode="gray">
              <a:xfrm>
                <a:off x="636" y="3718"/>
                <a:ext cx="819" cy="170"/>
              </a:xfrm>
              <a:prstGeom prst="rect">
                <a:avLst/>
              </a:prstGeom>
              <a:noFill/>
            </p:spPr>
          </p:pic>
          <p:sp>
            <p:nvSpPr>
              <p:cNvPr id="31" name="Oval 10"/>
              <p:cNvSpPr>
                <a:spLocks noChangeArrowheads="1"/>
              </p:cNvSpPr>
              <p:nvPr/>
            </p:nvSpPr>
            <p:spPr bwMode="gray">
              <a:xfrm>
                <a:off x="555" y="2823"/>
                <a:ext cx="973" cy="973"/>
              </a:xfrm>
              <a:prstGeom prst="ellipse">
                <a:avLst/>
              </a:prstGeom>
              <a:gradFill rotWithShape="1">
                <a:gsLst>
                  <a:gs pos="0">
                    <a:srgbClr val="7E0D91"/>
                  </a:gs>
                  <a:gs pos="100000">
                    <a:srgbClr val="480753"/>
                  </a:gs>
                </a:gsLst>
                <a:path path="rect">
                  <a:fillToRect l="100000" t="100000"/>
                </a:path>
              </a:gradFill>
              <a:ln w="9525">
                <a:noFill/>
                <a:round/>
                <a:headEnd/>
                <a:tailEnd/>
              </a:ln>
            </p:spPr>
            <p:txBody>
              <a:bodyPr wrap="none" anchor="ctr"/>
              <a:lstStyle/>
              <a:p>
                <a:endParaRPr lang="zh-CN" altLang="en-US">
                  <a:ea typeface="宋体" pitchFamily="2" charset="-122"/>
                </a:endParaRPr>
              </a:p>
            </p:txBody>
          </p:sp>
          <p:sp>
            <p:nvSpPr>
              <p:cNvPr id="32" name="Oval 11"/>
              <p:cNvSpPr>
                <a:spLocks noChangeArrowheads="1"/>
              </p:cNvSpPr>
              <p:nvPr/>
            </p:nvSpPr>
            <p:spPr bwMode="gray">
              <a:xfrm>
                <a:off x="576" y="2846"/>
                <a:ext cx="928" cy="929"/>
              </a:xfrm>
              <a:prstGeom prst="ellipse">
                <a:avLst/>
              </a:prstGeom>
              <a:gradFill rotWithShape="1">
                <a:gsLst>
                  <a:gs pos="0">
                    <a:srgbClr val="7E0D91">
                      <a:alpha val="85001"/>
                    </a:srgbClr>
                  </a:gs>
                  <a:gs pos="100000">
                    <a:srgbClr val="50085C"/>
                  </a:gs>
                </a:gsLst>
                <a:lin ang="2700000" scaled="1"/>
              </a:gradFill>
              <a:ln w="9525">
                <a:noFill/>
                <a:round/>
                <a:headEnd/>
                <a:tailEnd/>
              </a:ln>
            </p:spPr>
            <p:txBody>
              <a:bodyPr wrap="none" anchor="ctr"/>
              <a:lstStyle/>
              <a:p>
                <a:endParaRPr lang="zh-CN" altLang="en-US">
                  <a:ea typeface="宋体" pitchFamily="2" charset="-122"/>
                </a:endParaRPr>
              </a:p>
            </p:txBody>
          </p:sp>
          <p:sp>
            <p:nvSpPr>
              <p:cNvPr id="33" name="Oval 12"/>
              <p:cNvSpPr>
                <a:spLocks noChangeArrowheads="1"/>
              </p:cNvSpPr>
              <p:nvPr/>
            </p:nvSpPr>
            <p:spPr bwMode="gray">
              <a:xfrm>
                <a:off x="612" y="2880"/>
                <a:ext cx="839" cy="839"/>
              </a:xfrm>
              <a:prstGeom prst="ellipse">
                <a:avLst/>
              </a:prstGeom>
              <a:gradFill rotWithShape="1">
                <a:gsLst>
                  <a:gs pos="0">
                    <a:srgbClr val="7E0D91"/>
                  </a:gs>
                  <a:gs pos="100000">
                    <a:srgbClr val="5B0969"/>
                  </a:gs>
                </a:gsLst>
                <a:lin ang="2700000" scaled="1"/>
              </a:gradFill>
              <a:ln w="9525">
                <a:noFill/>
                <a:round/>
                <a:headEnd/>
                <a:tailEnd/>
              </a:ln>
            </p:spPr>
            <p:txBody>
              <a:bodyPr wrap="none" anchor="ctr"/>
              <a:lstStyle/>
              <a:p>
                <a:endParaRPr lang="zh-CN" altLang="en-US">
                  <a:ea typeface="宋体" pitchFamily="2" charset="-122"/>
                </a:endParaRPr>
              </a:p>
            </p:txBody>
          </p:sp>
          <p:pic>
            <p:nvPicPr>
              <p:cNvPr id="34" name="Picture 60" descr="Picture1"/>
              <p:cNvPicPr>
                <a:picLocks noChangeAspect="1" noChangeArrowheads="1"/>
              </p:cNvPicPr>
              <p:nvPr/>
            </p:nvPicPr>
            <p:blipFill>
              <a:blip r:embed="rId3" cstate="print"/>
              <a:srcRect/>
              <a:stretch>
                <a:fillRect/>
              </a:stretch>
            </p:blipFill>
            <p:spPr bwMode="gray">
              <a:xfrm>
                <a:off x="576" y="2880"/>
                <a:ext cx="616" cy="616"/>
              </a:xfrm>
              <a:prstGeom prst="rect">
                <a:avLst/>
              </a:prstGeom>
              <a:noFill/>
            </p:spPr>
          </p:pic>
        </p:grpSp>
        <p:sp>
          <p:nvSpPr>
            <p:cNvPr id="35" name="Rectangle 8"/>
            <p:cNvSpPr>
              <a:spLocks noChangeArrowheads="1"/>
            </p:cNvSpPr>
            <p:nvPr/>
          </p:nvSpPr>
          <p:spPr bwMode="auto">
            <a:xfrm>
              <a:off x="2424311" y="4797152"/>
              <a:ext cx="1571625" cy="1323439"/>
            </a:xfrm>
            <a:prstGeom prst="rect">
              <a:avLst/>
            </a:prstGeom>
            <a:noFill/>
            <a:ln w="9525">
              <a:noFill/>
              <a:miter lim="800000"/>
              <a:headEnd/>
              <a:tailEnd/>
            </a:ln>
          </p:spPr>
          <p:txBody>
            <a:bodyPr>
              <a:spAutoFit/>
            </a:bodyPr>
            <a:lstStyle/>
            <a:p>
              <a:r>
                <a:rPr lang="zh-CN" altLang="zh-CN" sz="4000" dirty="0" smtClean="0">
                  <a:solidFill>
                    <a:schemeClr val="bg1"/>
                  </a:solidFill>
                  <a:latin typeface="+mn-ea"/>
                </a:rPr>
                <a:t>外延客户</a:t>
              </a:r>
              <a:endParaRPr lang="zh-CN" altLang="en-US" sz="4000" dirty="0">
                <a:solidFill>
                  <a:schemeClr val="bg1"/>
                </a:solidFill>
                <a:latin typeface="+mn-ea"/>
              </a:endParaRPr>
            </a:p>
          </p:txBody>
        </p:sp>
        <p:sp>
          <p:nvSpPr>
            <p:cNvPr id="36" name="TextBox 35"/>
            <p:cNvSpPr txBox="1"/>
            <p:nvPr/>
          </p:nvSpPr>
          <p:spPr>
            <a:xfrm>
              <a:off x="2051720" y="2348880"/>
              <a:ext cx="5256584" cy="1015663"/>
            </a:xfrm>
            <a:prstGeom prst="rect">
              <a:avLst/>
            </a:prstGeom>
            <a:noFill/>
          </p:spPr>
          <p:txBody>
            <a:bodyPr wrap="square" rtlCol="0">
              <a:spAutoFit/>
            </a:bodyPr>
            <a:lstStyle/>
            <a:p>
              <a:r>
                <a:rPr lang="zh-CN" altLang="zh-CN" sz="2000" dirty="0" smtClean="0"/>
                <a:t>客户关系是指客户与企业之间的相互影响与相互作用，或客户与企业之间的某种性质的联系，或客户与企业之间的关联。</a:t>
              </a:r>
              <a:endParaRPr lang="zh-CN" altLang="en-US" sz="2000" dirty="0"/>
            </a:p>
          </p:txBody>
        </p:sp>
      </p:grpSp>
      <p:sp>
        <p:nvSpPr>
          <p:cNvPr id="38" name="标题 3"/>
          <p:cNvSpPr>
            <a:spLocks noGrp="1"/>
          </p:cNvSpPr>
          <p:nvPr>
            <p:ph type="title"/>
          </p:nvPr>
        </p:nvSpPr>
        <p:spPr>
          <a:xfrm>
            <a:off x="539552" y="1141437"/>
            <a:ext cx="8064896" cy="487363"/>
          </a:xfrm>
        </p:spPr>
        <p:txBody>
          <a:bodyPr/>
          <a:lstStyle/>
          <a:p>
            <a:r>
              <a:rPr lang="zh-CN" altLang="zh-CN" sz="4000" dirty="0" smtClean="0"/>
              <a:t>第二节 客户关系管理的内涵与意义</a:t>
            </a:r>
            <a:r>
              <a:rPr lang="zh-CN" altLang="zh-CN" dirty="0" smtClean="0"/>
              <a:t/>
            </a:r>
            <a:br>
              <a:rPr lang="zh-CN" altLang="zh-CN" dirty="0" smtClean="0"/>
            </a:br>
            <a:endParaRPr lang="zh-CN" altLang="en-US" dirty="0"/>
          </a:p>
        </p:txBody>
      </p:sp>
    </p:spTree>
  </p:cSld>
  <p:clrMapOvr>
    <a:masterClrMapping/>
  </p:clrMapOvr>
  <p:transition spd="slow">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b="1" dirty="0" smtClean="0"/>
              <a:t>二、客户关系管理的内涵</a:t>
            </a:r>
            <a:endParaRPr lang="zh-CN" altLang="zh-CN" sz="2800" dirty="0" smtClean="0"/>
          </a:p>
          <a:p>
            <a:pPr>
              <a:buNone/>
            </a:pPr>
            <a:r>
              <a:rPr lang="zh-CN" altLang="zh-CN" sz="2800" b="1" dirty="0" smtClean="0"/>
              <a:t>（一）不同机构对</a:t>
            </a:r>
            <a:r>
              <a:rPr lang="en-US" altLang="zh-CN" sz="2800" b="1" dirty="0" smtClean="0"/>
              <a:t>CRM</a:t>
            </a:r>
            <a:r>
              <a:rPr lang="zh-CN" altLang="zh-CN" sz="2800" b="1" dirty="0" smtClean="0"/>
              <a:t>的理解</a:t>
            </a:r>
            <a:endParaRPr lang="zh-CN" altLang="zh-CN" sz="2800" dirty="0" smtClean="0"/>
          </a:p>
          <a:p>
            <a:r>
              <a:rPr lang="en-US" altLang="zh-CN" dirty="0" err="1" smtClean="0"/>
              <a:t>GartnetGroup</a:t>
            </a:r>
            <a:r>
              <a:rPr lang="zh-CN" altLang="zh-CN" dirty="0" smtClean="0"/>
              <a:t>认为，所谓的客户关系管理就是为企业提供全方位的管理视角，赋予企业更完善的客户交流能力，使客户的收益率最大化。</a:t>
            </a:r>
          </a:p>
          <a:p>
            <a:r>
              <a:rPr lang="en-US" altLang="zh-CN" dirty="0" err="1" smtClean="0"/>
              <a:t>Hurwitzgroup</a:t>
            </a:r>
            <a:r>
              <a:rPr lang="zh-CN" altLang="zh-CN" dirty="0" smtClean="0"/>
              <a:t>认为</a:t>
            </a:r>
            <a:r>
              <a:rPr lang="en-US" altLang="zh-CN" dirty="0" smtClean="0"/>
              <a:t>CRM</a:t>
            </a:r>
            <a:r>
              <a:rPr lang="zh-CN" altLang="zh-CN" dirty="0" smtClean="0"/>
              <a:t>的焦点是改善与销售、市场营销、客户服务和支持等领域的客户关系有关的商业流程并实现自动化。</a:t>
            </a:r>
          </a:p>
          <a:p>
            <a:r>
              <a:rPr lang="en-US" altLang="zh-CN" dirty="0" smtClean="0"/>
              <a:t>IBM</a:t>
            </a:r>
            <a:r>
              <a:rPr lang="zh-CN" altLang="zh-CN" dirty="0" smtClean="0"/>
              <a:t>把客户关系管理分为三类：关系管理、流程管理和接入管理，涉及企业识别、挑选、获取、保持和发展客户的整个商业过程。</a:t>
            </a:r>
          </a:p>
          <a:p>
            <a:endParaRPr lang="zh-CN" altLang="en-US" dirty="0"/>
          </a:p>
        </p:txBody>
      </p:sp>
      <p:sp>
        <p:nvSpPr>
          <p:cNvPr id="4" name="标题 3"/>
          <p:cNvSpPr>
            <a:spLocks noGrp="1"/>
          </p:cNvSpPr>
          <p:nvPr>
            <p:ph type="title"/>
          </p:nvPr>
        </p:nvSpPr>
        <p:spPr>
          <a:xfrm>
            <a:off x="539552" y="1141437"/>
            <a:ext cx="8064896" cy="487363"/>
          </a:xfrm>
        </p:spPr>
        <p:txBody>
          <a:bodyPr/>
          <a:lstStyle/>
          <a:p>
            <a:r>
              <a:rPr lang="zh-CN" altLang="zh-CN" sz="4000" dirty="0" smtClean="0"/>
              <a:t>第二节 客户关系管理的内涵与意义</a:t>
            </a:r>
            <a:r>
              <a:rPr lang="zh-CN" altLang="zh-CN" dirty="0" smtClean="0"/>
              <a:t/>
            </a:r>
            <a:br>
              <a:rPr lang="zh-CN" altLang="zh-CN" dirty="0" smtClean="0"/>
            </a:br>
            <a:endParaRPr lang="zh-CN" altLang="en-US" dirty="0"/>
          </a:p>
        </p:txBody>
      </p:sp>
    </p:spTree>
  </p:cSld>
  <p:clrMapOvr>
    <a:masterClrMapping/>
  </p:clrMapOvr>
  <p:transition spd="slow">
    <p:strips dir="rd"/>
  </p:transition>
  <p:timing>
    <p:tnLst>
      <p:par>
        <p:cTn id="1" dur="indefinite" restart="never" nodeType="tmRoot"/>
      </p:par>
    </p:tnLst>
  </p:timing>
</p:sld>
</file>

<file path=ppt/theme/theme1.xml><?xml version="1.0" encoding="utf-8"?>
<a:theme xmlns:a="http://schemas.openxmlformats.org/drawingml/2006/main" name="1_cdb2004207l">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db2004207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theme>
</file>

<file path=ppt/theme/theme2.xml><?xml version="1.0" encoding="utf-8"?>
<a:theme xmlns:a="http://schemas.openxmlformats.org/drawingml/2006/main" name="cdb2004207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theme>
</file>

<file path=ppt/theme/theme3.xml><?xml version="1.0" encoding="utf-8"?>
<a:theme xmlns:a="http://schemas.openxmlformats.org/drawingml/2006/main" name="2_cdb2004207l">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db2004207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theme>
</file>

<file path=ppt/theme/theme4.xml><?xml version="1.0" encoding="utf-8"?>
<a:theme xmlns:a="http://schemas.openxmlformats.org/drawingml/2006/main" name="3_cdb2004207l">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db2004207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theme>
</file>

<file path=ppt/theme/theme5.xml><?xml version="1.0" encoding="utf-8"?>
<a:theme xmlns:a="http://schemas.openxmlformats.org/drawingml/2006/main" name="4_cdb2004207l">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db2004207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17</Template>
  <TotalTime>164</TotalTime>
  <Words>1080</Words>
  <Application>Microsoft Office PowerPoint</Application>
  <PresentationFormat>全屏显示(4:3)</PresentationFormat>
  <Paragraphs>133</Paragraphs>
  <Slides>19</Slides>
  <Notes>2</Notes>
  <HiddenSlides>0</HiddenSlides>
  <MMClips>0</MMClips>
  <ScaleCrop>false</ScaleCrop>
  <HeadingPairs>
    <vt:vector size="4" baseType="variant">
      <vt:variant>
        <vt:lpstr>主题</vt:lpstr>
      </vt:variant>
      <vt:variant>
        <vt:i4>5</vt:i4>
      </vt:variant>
      <vt:variant>
        <vt:lpstr>幻灯片标题</vt:lpstr>
      </vt:variant>
      <vt:variant>
        <vt:i4>19</vt:i4>
      </vt:variant>
    </vt:vector>
  </HeadingPairs>
  <TitlesOfParts>
    <vt:vector size="24" baseType="lpstr">
      <vt:lpstr>1_cdb2004207l</vt:lpstr>
      <vt:lpstr>cdb2004207l</vt:lpstr>
      <vt:lpstr>2_cdb2004207l</vt:lpstr>
      <vt:lpstr>3_cdb2004207l</vt:lpstr>
      <vt:lpstr>4_cdb2004207l</vt:lpstr>
      <vt:lpstr>第一章 客户关系管理概述 </vt:lpstr>
      <vt:lpstr>第一章 客户关系管理概述</vt:lpstr>
      <vt:lpstr>第一节 客户关管理的产生与发展 </vt:lpstr>
      <vt:lpstr>第一节 客户关管理的产生与发展 </vt:lpstr>
      <vt:lpstr>第一节 客户关管理的产生与发展 </vt:lpstr>
      <vt:lpstr>第二节 客户关系管理的内涵与意义 </vt:lpstr>
      <vt:lpstr>第二节 客户关系管理的内涵与意义 </vt:lpstr>
      <vt:lpstr>第二节 客户关系管理的内涵与意义 </vt:lpstr>
      <vt:lpstr>第二节 客户关系管理的内涵与意义 </vt:lpstr>
      <vt:lpstr>第二节 客户关系管理的内涵与意义 </vt:lpstr>
      <vt:lpstr>第二节 客户关系管理的内涵与意义 </vt:lpstr>
      <vt:lpstr>第二节 客户关系管理的内涵与意义 </vt:lpstr>
      <vt:lpstr>第二节 客户关系管理的内涵与意义 </vt:lpstr>
      <vt:lpstr>第三节  客户忠诚 </vt:lpstr>
      <vt:lpstr>第三节  客户忠诚 </vt:lpstr>
      <vt:lpstr>第三节  客户忠诚 </vt:lpstr>
      <vt:lpstr>第三节  客户忠诚 </vt:lpstr>
      <vt:lpstr>第三节  客户忠诚 </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SunPi</dc:creator>
  <cp:lastModifiedBy>SunPi</cp:lastModifiedBy>
  <cp:revision>60</cp:revision>
  <dcterms:created xsi:type="dcterms:W3CDTF">2011-07-07T07:54:33Z</dcterms:created>
  <dcterms:modified xsi:type="dcterms:W3CDTF">2012-01-10T02:53:41Z</dcterms:modified>
</cp:coreProperties>
</file>