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262" r:id="rId7"/>
    <p:sldId id="257" r:id="rId8"/>
    <p:sldId id="258" r:id="rId9"/>
    <p:sldId id="259" r:id="rId10"/>
    <p:sldId id="261" r:id="rId11"/>
    <p:sldId id="264" r:id="rId12"/>
    <p:sldId id="265" r:id="rId13"/>
    <p:sldId id="266" r:id="rId14"/>
    <p:sldId id="267" r:id="rId15"/>
    <p:sldId id="268" r:id="rId16"/>
    <p:sldId id="269" r:id="rId17"/>
    <p:sldId id="270" r:id="rId18"/>
    <p:sldId id="271" r:id="rId19"/>
    <p:sldId id="272" r:id="rId20"/>
    <p:sldId id="277" r:id="rId21"/>
    <p:sldId id="276" r:id="rId22"/>
    <p:sldId id="278" r:id="rId23"/>
    <p:sldId id="279" r:id="rId24"/>
    <p:sldId id="283" r:id="rId25"/>
    <p:sldId id="280" r:id="rId26"/>
    <p:sldId id="281" r:id="rId27"/>
    <p:sldId id="282" r:id="rId28"/>
    <p:sldId id="284" r:id="rId29"/>
    <p:sldId id="285" r:id="rId30"/>
    <p:sldId id="286" r:id="rId31"/>
    <p:sldId id="287" r:id="rId32"/>
    <p:sldId id="294"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883" autoAdjust="0"/>
  </p:normalViewPr>
  <p:slideViewPr>
    <p:cSldViewPr>
      <p:cViewPr varScale="1">
        <p:scale>
          <a:sx n="66" d="100"/>
          <a:sy n="66" d="100"/>
        </p:scale>
        <p:origin x="-128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r>
              <a:rPr lang="en-US" altLang="zh-CN"/>
              <a:t>‹#›</a:t>
            </a:r>
          </a:p>
        </p:txBody>
      </p:sp>
      <p:sp>
        <p:nvSpPr>
          <p:cNvPr id="8" name="日期占位符 7"/>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r>
              <a:rPr lang="en-US" altLang="zh-CN"/>
              <a:t>‹#›</a:t>
            </a:r>
          </a:p>
        </p:txBody>
      </p:sp>
      <p:sp>
        <p:nvSpPr>
          <p:cNvPr id="4" name="日期占位符 3"/>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7" name="日期占位符 6"/>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r>
              <a:rPr lang="en-US" altLang="zh-CN"/>
              <a:t>‹#›</a:t>
            </a:r>
          </a:p>
        </p:txBody>
      </p:sp>
      <p:sp>
        <p:nvSpPr>
          <p:cNvPr id="3" name="日期占位符 2"/>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zh-CN" altLang="en-US"/>
          </a:p>
        </p:txBody>
      </p:sp>
      <p:sp>
        <p:nvSpPr>
          <p:cNvPr id="8" name="灯片编号占位符 7"/>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9" name="日期占位符 8"/>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zh-CN" altLang="en-US"/>
          </a:p>
        </p:txBody>
      </p:sp>
      <p:sp>
        <p:nvSpPr>
          <p:cNvPr id="4" name="灯片编号占位符 3"/>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5" name="日期占位符 4"/>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p>
        </p:txBody>
      </p:sp>
      <p:sp>
        <p:nvSpPr>
          <p:cNvPr id="3" name="灯片编号占位符 2"/>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4" name="日期占位符 3"/>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7" name="日期占位符 6"/>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79639E3A-5920-4FB8-BFC2-EFB2F8BC92C7}" type="slidenum">
              <a:rPr lang="zh-CN" altLang="en-US" smtClean="0"/>
              <a:pPr/>
              <a:t>‹#›</a:t>
            </a:fld>
            <a:endParaRPr lang="zh-CN" altLang="en-US"/>
          </a:p>
        </p:txBody>
      </p:sp>
      <p:sp>
        <p:nvSpPr>
          <p:cNvPr id="7" name="日期占位符 6"/>
          <p:cNvSpPr>
            <a:spLocks noGrp="1"/>
          </p:cNvSpPr>
          <p:nvPr>
            <p:ph type="dt" sz="half" idx="12"/>
          </p:nvPr>
        </p:nvSpPr>
        <p:spPr/>
        <p:txBody>
          <a:bodyPr/>
          <a:lstStyle>
            <a:lvl1pPr>
              <a:defRPr/>
            </a:lvl1pPr>
          </a:lstStyle>
          <a:p>
            <a:fld id="{91F58FC8-6FD4-4311-8133-762CF3D2BE79}" type="datetimeFigureOut">
              <a:rPr lang="zh-CN" altLang="en-US" smtClean="0"/>
              <a:pPr/>
              <a:t>2013-2-17</a:t>
            </a:fld>
            <a:endParaRPr lang="zh-CN" alt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sp>
        <p:nvSpPr>
          <p:cNvPr id="1028" name="Rectangle 4"/>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0">
                <a:ea typeface="宋体" pitchFamily="2" charset="-122"/>
              </a:defRPr>
            </a:lvl1pPr>
          </a:lstStyle>
          <a:p>
            <a:endParaRPr lang="zh-CN" altLang="en-US"/>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0">
                <a:ea typeface="宋体" pitchFamily="2" charset="-122"/>
              </a:defRPr>
            </a:lvl1pPr>
          </a:lstStyle>
          <a:p>
            <a:fld id="{79639E3A-5920-4FB8-BFC2-EFB2F8BC92C7}" type="slidenum">
              <a:rPr lang="zh-CN" altLang="en-US" smtClean="0"/>
              <a:pPr/>
              <a:t>‹#›</a:t>
            </a:fld>
            <a:endParaRPr lang="zh-CN" altLang="en-US"/>
          </a:p>
        </p:txBody>
      </p:sp>
      <p:sp>
        <p:nvSpPr>
          <p:cNvPr id="1031" name="Rectangle 7"/>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2" name="Rectangle 8"/>
          <p:cNvSpPr>
            <a:spLocks noGrp="1" noChangeArrowheads="1"/>
          </p:cNvSpPr>
          <p:nvPr>
            <p:ph type="dt" sz="half" idx="2"/>
          </p:nvPr>
        </p:nvSpPr>
        <p:spPr bwMode="gray">
          <a:xfrm>
            <a:off x="381000" y="6534150"/>
            <a:ext cx="19050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b="0">
                <a:ea typeface="宋体" pitchFamily="2" charset="-122"/>
              </a:defRPr>
            </a:lvl1pPr>
          </a:lstStyle>
          <a:p>
            <a:fld id="{91F58FC8-6FD4-4311-8133-762CF3D2BE79}" type="datetimeFigureOut">
              <a:rPr lang="zh-CN" altLang="en-US" smtClean="0"/>
              <a:pPr/>
              <a:t>2013-2-17</a:t>
            </a:fld>
            <a:endParaRPr lang="zh-CN" altLang="en-US"/>
          </a:p>
        </p:txBody>
      </p:sp>
      <p:pic>
        <p:nvPicPr>
          <p:cNvPr id="1033"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4" name="Line 4"/>
          <p:cNvSpPr>
            <a:spLocks noChangeShapeType="1"/>
          </p:cNvSpPr>
          <p:nvPr/>
        </p:nvSpPr>
        <p:spPr bwMode="auto">
          <a:xfrm>
            <a:off x="0" y="4171950"/>
            <a:ext cx="9144000" cy="0"/>
          </a:xfrm>
          <a:prstGeom prst="line">
            <a:avLst/>
          </a:prstGeom>
          <a:noFill/>
          <a:ln w="9525">
            <a:solidFill>
              <a:schemeClr val="bg1"/>
            </a:solidFill>
            <a:round/>
            <a:headEnd/>
            <a:tailEnd/>
          </a:ln>
        </p:spPr>
        <p:txBody>
          <a:bodyPr/>
          <a:lstStyle/>
          <a:p>
            <a:endParaRPr lang="zh-CN" altLang="en-US"/>
          </a:p>
        </p:txBody>
      </p:sp>
      <p:sp>
        <p:nvSpPr>
          <p:cNvPr id="5125" name="Rectangle 5"/>
          <p:cNvSpPr>
            <a:spLocks noChangeArrowheads="1"/>
          </p:cNvSpPr>
          <p:nvPr/>
        </p:nvSpPr>
        <p:spPr bwMode="gray">
          <a:xfrm>
            <a:off x="-9525" y="914400"/>
            <a:ext cx="9153525" cy="74613"/>
          </a:xfrm>
          <a:prstGeom prst="rect">
            <a:avLst/>
          </a:prstGeom>
          <a:gradFill rotWithShape="1">
            <a:gsLst>
              <a:gs pos="0">
                <a:srgbClr val="8BBDE3"/>
              </a:gs>
              <a:gs pos="50000">
                <a:srgbClr val="D8E9F6"/>
              </a:gs>
              <a:gs pos="100000">
                <a:srgbClr val="8BBDE3"/>
              </a:gs>
            </a:gsLst>
            <a:lin ang="0" scaled="1"/>
          </a:gradFill>
          <a:ln w="9525">
            <a:noFill/>
            <a:miter lim="800000"/>
            <a:headEnd/>
            <a:tailEnd/>
          </a:ln>
        </p:spPr>
        <p:txBody>
          <a:bodyPr wrap="none" anchor="ctr"/>
          <a:lstStyle/>
          <a:p>
            <a:endParaRPr lang="zh-CN" altLang="en-US">
              <a:ea typeface="宋体" pitchFamily="2" charset="-122"/>
            </a:endParaRPr>
          </a:p>
        </p:txBody>
      </p:sp>
      <p:grpSp>
        <p:nvGrpSpPr>
          <p:cNvPr id="2" name="Group 6"/>
          <p:cNvGrpSpPr>
            <a:grpSpLocks/>
          </p:cNvGrpSpPr>
          <p:nvPr/>
        </p:nvGrpSpPr>
        <p:grpSpPr bwMode="auto">
          <a:xfrm>
            <a:off x="285750" y="3071813"/>
            <a:ext cx="1143000" cy="1100137"/>
            <a:chOff x="5072066" y="3143248"/>
            <a:chExt cx="2005013" cy="2171712"/>
          </a:xfrm>
        </p:grpSpPr>
        <p:sp>
          <p:nvSpPr>
            <p:cNvPr id="5129" name="Oval 9"/>
            <p:cNvSpPr>
              <a:spLocks noChangeArrowheads="1"/>
            </p:cNvSpPr>
            <p:nvPr/>
          </p:nvSpPr>
          <p:spPr bwMode="gray">
            <a:xfrm>
              <a:off x="5715342" y="4857427"/>
              <a:ext cx="1219716" cy="457533"/>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5130" name="Picture 7" descr="glabal"/>
            <p:cNvPicPr>
              <a:picLocks noChangeAspect="1" noChangeArrowheads="1"/>
            </p:cNvPicPr>
            <p:nvPr/>
          </p:nvPicPr>
          <p:blipFill>
            <a:blip r:embed="rId14" cstate="print"/>
            <a:srcRect/>
            <a:stretch>
              <a:fillRect/>
            </a:stretch>
          </p:blipFill>
          <p:spPr bwMode="auto">
            <a:xfrm>
              <a:off x="5072066" y="3143248"/>
              <a:ext cx="2005013" cy="2057400"/>
            </a:xfrm>
            <a:prstGeom prst="rect">
              <a:avLst/>
            </a:prstGeom>
            <a:noFill/>
          </p:spPr>
        </p:pic>
      </p:grpSp>
      <p:sp>
        <p:nvSpPr>
          <p:cNvPr id="5127"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8"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6147"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6149"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grpSp>
        <p:nvGrpSpPr>
          <p:cNvPr id="2" name="Group 6"/>
          <p:cNvGrpSpPr>
            <a:grpSpLocks/>
          </p:cNvGrpSpPr>
          <p:nvPr/>
        </p:nvGrpSpPr>
        <p:grpSpPr bwMode="auto">
          <a:xfrm>
            <a:off x="8001000" y="214313"/>
            <a:ext cx="857250" cy="957262"/>
            <a:chOff x="5072066" y="3143248"/>
            <a:chExt cx="2005013" cy="2171712"/>
          </a:xfrm>
        </p:grpSpPr>
        <p:sp>
          <p:nvSpPr>
            <p:cNvPr id="6153" name="Oval 9"/>
            <p:cNvSpPr>
              <a:spLocks noChangeArrowheads="1"/>
            </p:cNvSpPr>
            <p:nvPr/>
          </p:nvSpPr>
          <p:spPr bwMode="gray">
            <a:xfrm>
              <a:off x="5714414" y="4857569"/>
              <a:ext cx="1221572" cy="457391"/>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6154" name="Picture 7" descr="glabal"/>
            <p:cNvPicPr>
              <a:picLocks noChangeAspect="1" noChangeArrowheads="1"/>
            </p:cNvPicPr>
            <p:nvPr/>
          </p:nvPicPr>
          <p:blipFill>
            <a:blip r:embed="rId16" cstate="print"/>
            <a:srcRect/>
            <a:stretch>
              <a:fillRect/>
            </a:stretch>
          </p:blipFill>
          <p:spPr bwMode="auto">
            <a:xfrm>
              <a:off x="5072066" y="3143248"/>
              <a:ext cx="2005013" cy="2057400"/>
            </a:xfrm>
            <a:prstGeom prst="rect">
              <a:avLst/>
            </a:prstGeom>
            <a:noFill/>
          </p:spPr>
        </p:pic>
      </p:grpSp>
      <p:sp>
        <p:nvSpPr>
          <p:cNvPr id="6151"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52"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171"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7173"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sp>
        <p:nvSpPr>
          <p:cNvPr id="7174" name="Rectangle 6"/>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75" name="Rectangle 7"/>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6" name="Rectangle 8"/>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0">
                <a:ea typeface="宋体" pitchFamily="2" charset="-122"/>
              </a:defRPr>
            </a:lvl1pPr>
          </a:lstStyle>
          <a:p>
            <a:r>
              <a:rPr lang="en-US" altLang="zh-CN"/>
              <a:t>‹#›</a:t>
            </a:r>
          </a:p>
        </p:txBody>
      </p:sp>
      <p:sp>
        <p:nvSpPr>
          <p:cNvPr id="7177" name="Rectangle 9"/>
          <p:cNvSpPr>
            <a:spLocks noGrp="1" noChangeArrowheads="1"/>
          </p:cNvSpPr>
          <p:nvPr>
            <p:ph type="dt" sz="half" idx="2"/>
          </p:nvPr>
        </p:nvSpPr>
        <p:spPr bwMode="gray">
          <a:xfrm>
            <a:off x="381000" y="6534150"/>
            <a:ext cx="19050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b="0">
                <a:ea typeface="宋体" pitchFamily="2" charset="-122"/>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8195"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8197"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grpSp>
        <p:nvGrpSpPr>
          <p:cNvPr id="2" name="Group 6"/>
          <p:cNvGrpSpPr>
            <a:grpSpLocks/>
          </p:cNvGrpSpPr>
          <p:nvPr/>
        </p:nvGrpSpPr>
        <p:grpSpPr bwMode="auto">
          <a:xfrm>
            <a:off x="8001000" y="214313"/>
            <a:ext cx="857250" cy="957262"/>
            <a:chOff x="5072066" y="3143248"/>
            <a:chExt cx="2005013" cy="2171712"/>
          </a:xfrm>
        </p:grpSpPr>
        <p:sp>
          <p:nvSpPr>
            <p:cNvPr id="8201" name="Oval 9"/>
            <p:cNvSpPr>
              <a:spLocks noChangeArrowheads="1"/>
            </p:cNvSpPr>
            <p:nvPr/>
          </p:nvSpPr>
          <p:spPr bwMode="gray">
            <a:xfrm>
              <a:off x="5714414" y="4857569"/>
              <a:ext cx="1221572" cy="457391"/>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8202" name="Picture 7" descr="glabal"/>
            <p:cNvPicPr>
              <a:picLocks noChangeAspect="1" noChangeArrowheads="1"/>
            </p:cNvPicPr>
            <p:nvPr/>
          </p:nvPicPr>
          <p:blipFill>
            <a:blip r:embed="rId16" cstate="print"/>
            <a:srcRect/>
            <a:stretch>
              <a:fillRect/>
            </a:stretch>
          </p:blipFill>
          <p:spPr bwMode="auto">
            <a:xfrm>
              <a:off x="5072066" y="3143248"/>
              <a:ext cx="2005013" cy="2057400"/>
            </a:xfrm>
            <a:prstGeom prst="rect">
              <a:avLst/>
            </a:prstGeom>
            <a:noFill/>
          </p:spPr>
        </p:pic>
      </p:grpSp>
      <p:sp>
        <p:nvSpPr>
          <p:cNvPr id="8199"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200"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764704"/>
            <a:ext cx="7772400" cy="792088"/>
          </a:xfrm>
        </p:spPr>
        <p:txBody>
          <a:bodyPr/>
          <a:lstStyle/>
          <a:p>
            <a:r>
              <a:rPr lang="zh-CN" altLang="zh-CN" sz="4000" dirty="0" smtClean="0"/>
              <a:t>第</a:t>
            </a:r>
            <a:r>
              <a:rPr lang="zh-CN" altLang="en-US" sz="4000" dirty="0" smtClean="0"/>
              <a:t>三</a:t>
            </a:r>
            <a:r>
              <a:rPr lang="zh-CN" altLang="zh-CN" sz="4000" dirty="0" smtClean="0"/>
              <a:t>章</a:t>
            </a:r>
            <a:r>
              <a:rPr lang="en-US" altLang="zh-CN" sz="4000" dirty="0" smtClean="0"/>
              <a:t>  </a:t>
            </a:r>
            <a:r>
              <a:rPr lang="zh-CN" altLang="zh-CN" sz="4000" dirty="0" smtClean="0"/>
              <a:t>客户</a:t>
            </a:r>
            <a:r>
              <a:rPr lang="zh-CN" altLang="en-US" sz="4000" dirty="0" smtClean="0"/>
              <a:t>信息</a:t>
            </a:r>
            <a:r>
              <a:rPr lang="zh-CN" altLang="zh-CN" sz="4000" dirty="0" smtClean="0"/>
              <a:t>管理</a:t>
            </a:r>
            <a:endParaRPr lang="zh-CN" altLang="zh-CN" sz="4000" dirty="0"/>
          </a:p>
        </p:txBody>
      </p:sp>
      <p:grpSp>
        <p:nvGrpSpPr>
          <p:cNvPr id="26" name="组合 25"/>
          <p:cNvGrpSpPr/>
          <p:nvPr/>
        </p:nvGrpSpPr>
        <p:grpSpPr>
          <a:xfrm>
            <a:off x="1741809" y="2060575"/>
            <a:ext cx="7078663" cy="3816350"/>
            <a:chOff x="1165225" y="2060575"/>
            <a:chExt cx="7078663" cy="3816350"/>
          </a:xfrm>
        </p:grpSpPr>
        <p:sp>
          <p:nvSpPr>
            <p:cNvPr id="4" name="Text Box 38"/>
            <p:cNvSpPr txBox="1">
              <a:spLocks noChangeArrowheads="1"/>
            </p:cNvSpPr>
            <p:nvPr/>
          </p:nvSpPr>
          <p:spPr bwMode="auto">
            <a:xfrm>
              <a:off x="1547813" y="4221163"/>
              <a:ext cx="215900" cy="347662"/>
            </a:xfrm>
            <a:prstGeom prst="rect">
              <a:avLst/>
            </a:prstGeom>
            <a:noFill/>
            <a:ln w="28575">
              <a:noFill/>
              <a:miter lim="800000"/>
              <a:headEnd/>
              <a:tailEnd/>
            </a:ln>
            <a:effectLst/>
          </p:spPr>
          <p:txBody>
            <a:bodyPr lIns="36000" tIns="36000" rIns="36000" bIns="36000">
              <a:spAutoFit/>
              <a:flatTx/>
            </a:bodyPr>
            <a:lstStyle/>
            <a:p>
              <a:pPr>
                <a:spcBef>
                  <a:spcPct val="50000"/>
                </a:spcBef>
              </a:pPr>
              <a:endParaRPr lang="zh-CN" altLang="zh-CN"/>
            </a:p>
          </p:txBody>
        </p:sp>
        <p:grpSp>
          <p:nvGrpSpPr>
            <p:cNvPr id="25" name="组合 24"/>
            <p:cNvGrpSpPr/>
            <p:nvPr/>
          </p:nvGrpSpPr>
          <p:grpSpPr>
            <a:xfrm>
              <a:off x="2771775" y="2564904"/>
              <a:ext cx="5472113" cy="3096344"/>
              <a:chOff x="2771775" y="2420888"/>
              <a:chExt cx="5472113" cy="3096344"/>
            </a:xfrm>
          </p:grpSpPr>
          <p:grpSp>
            <p:nvGrpSpPr>
              <p:cNvPr id="6" name="Group 35"/>
              <p:cNvGrpSpPr>
                <a:grpSpLocks/>
              </p:cNvGrpSpPr>
              <p:nvPr/>
            </p:nvGrpSpPr>
            <p:grpSpPr bwMode="auto">
              <a:xfrm>
                <a:off x="2771775" y="3433763"/>
                <a:ext cx="5472113" cy="320675"/>
                <a:chOff x="1746" y="2163"/>
                <a:chExt cx="3447" cy="202"/>
              </a:xfrm>
            </p:grpSpPr>
            <p:sp>
              <p:nvSpPr>
                <p:cNvPr id="23" name="Line 6"/>
                <p:cNvSpPr>
                  <a:spLocks noChangeShapeType="1"/>
                </p:cNvSpPr>
                <p:nvPr/>
              </p:nvSpPr>
              <p:spPr bwMode="auto">
                <a:xfrm flipV="1">
                  <a:off x="1918" y="2251"/>
                  <a:ext cx="3275" cy="13"/>
                </a:xfrm>
                <a:prstGeom prst="line">
                  <a:avLst/>
                </a:prstGeom>
                <a:noFill/>
                <a:ln w="12700" cap="rnd">
                  <a:solidFill>
                    <a:srgbClr val="FFFFFF"/>
                  </a:solidFill>
                  <a:prstDash val="sysDot"/>
                  <a:round/>
                  <a:headEnd/>
                  <a:tailEnd/>
                </a:ln>
              </p:spPr>
              <p:txBody>
                <a:bodyPr/>
                <a:lstStyle/>
                <a:p>
                  <a:endParaRPr lang="zh-CN" altLang="en-US"/>
                </a:p>
              </p:txBody>
            </p:sp>
            <p:sp>
              <p:nvSpPr>
                <p:cNvPr id="24" name="Oval 7"/>
                <p:cNvSpPr>
                  <a:spLocks noChangeArrowheads="1"/>
                </p:cNvSpPr>
                <p:nvPr/>
              </p:nvSpPr>
              <p:spPr bwMode="auto">
                <a:xfrm>
                  <a:off x="1746" y="2163"/>
                  <a:ext cx="172" cy="202"/>
                </a:xfrm>
                <a:prstGeom prst="ellipse">
                  <a:avLst/>
                </a:prstGeom>
                <a:gradFill rotWithShape="1">
                  <a:gsLst>
                    <a:gs pos="0">
                      <a:srgbClr val="00B000"/>
                    </a:gs>
                    <a:gs pos="100000">
                      <a:srgbClr val="007500"/>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grpSp>
            <p:nvGrpSpPr>
              <p:cNvPr id="7" name="Group 36"/>
              <p:cNvGrpSpPr>
                <a:grpSpLocks/>
              </p:cNvGrpSpPr>
              <p:nvPr/>
            </p:nvGrpSpPr>
            <p:grpSpPr bwMode="auto">
              <a:xfrm>
                <a:off x="2771775" y="2492375"/>
                <a:ext cx="5400675" cy="320675"/>
                <a:chOff x="1746" y="1570"/>
                <a:chExt cx="3402" cy="202"/>
              </a:xfrm>
            </p:grpSpPr>
            <p:sp>
              <p:nvSpPr>
                <p:cNvPr id="21" name="Line 12"/>
                <p:cNvSpPr>
                  <a:spLocks noChangeShapeType="1"/>
                </p:cNvSpPr>
                <p:nvPr/>
              </p:nvSpPr>
              <p:spPr bwMode="auto">
                <a:xfrm flipV="1">
                  <a:off x="1918" y="1661"/>
                  <a:ext cx="3230" cy="10"/>
                </a:xfrm>
                <a:prstGeom prst="line">
                  <a:avLst/>
                </a:prstGeom>
                <a:noFill/>
                <a:ln w="12700" cap="rnd">
                  <a:solidFill>
                    <a:srgbClr val="FFFFFF"/>
                  </a:solidFill>
                  <a:prstDash val="sysDot"/>
                  <a:round/>
                  <a:headEnd/>
                  <a:tailEnd/>
                </a:ln>
              </p:spPr>
              <p:txBody>
                <a:bodyPr/>
                <a:lstStyle/>
                <a:p>
                  <a:endParaRPr lang="zh-CN" altLang="en-US"/>
                </a:p>
              </p:txBody>
            </p:sp>
            <p:sp>
              <p:nvSpPr>
                <p:cNvPr id="22" name="Oval 13"/>
                <p:cNvSpPr>
                  <a:spLocks noChangeArrowheads="1"/>
                </p:cNvSpPr>
                <p:nvPr/>
              </p:nvSpPr>
              <p:spPr bwMode="auto">
                <a:xfrm>
                  <a:off x="1746" y="1570"/>
                  <a:ext cx="172" cy="202"/>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sp>
            <p:nvSpPr>
              <p:cNvPr id="8" name="Rectangle 14"/>
              <p:cNvSpPr>
                <a:spLocks noChangeArrowheads="1"/>
              </p:cNvSpPr>
              <p:nvPr/>
            </p:nvSpPr>
            <p:spPr bwMode="auto">
              <a:xfrm>
                <a:off x="3252788" y="2420888"/>
                <a:ext cx="2646878" cy="461665"/>
              </a:xfrm>
              <a:prstGeom prst="rect">
                <a:avLst/>
              </a:prstGeom>
              <a:noFill/>
              <a:ln w="9525">
                <a:noFill/>
                <a:miter lim="800000"/>
                <a:headEnd/>
                <a:tailEnd/>
              </a:ln>
            </p:spPr>
            <p:txBody>
              <a:bodyPr wrap="none">
                <a:spAutoFit/>
              </a:bodyPr>
              <a:lstStyle/>
              <a:p>
                <a:pPr>
                  <a:spcBef>
                    <a:spcPct val="20000"/>
                  </a:spcBef>
                </a:pPr>
                <a:r>
                  <a:rPr lang="zh-CN" altLang="zh-CN" sz="2400" dirty="0" smtClean="0"/>
                  <a:t>掌握如何获取客户</a:t>
                </a:r>
                <a:endParaRPr lang="zh-CN" altLang="en-US" sz="2400" b="1" dirty="0">
                  <a:solidFill>
                    <a:schemeClr val="hlink"/>
                  </a:solidFill>
                </a:endParaRPr>
              </a:p>
            </p:txBody>
          </p:sp>
          <p:sp>
            <p:nvSpPr>
              <p:cNvPr id="9" name="Rectangle 15"/>
              <p:cNvSpPr>
                <a:spLocks noChangeArrowheads="1"/>
              </p:cNvSpPr>
              <p:nvPr/>
            </p:nvSpPr>
            <p:spPr bwMode="auto">
              <a:xfrm>
                <a:off x="3213100" y="3327375"/>
                <a:ext cx="3877985" cy="461665"/>
              </a:xfrm>
              <a:prstGeom prst="rect">
                <a:avLst/>
              </a:prstGeom>
              <a:noFill/>
              <a:ln w="9525">
                <a:noFill/>
                <a:miter lim="800000"/>
                <a:headEnd/>
                <a:tailEnd/>
              </a:ln>
            </p:spPr>
            <p:txBody>
              <a:bodyPr wrap="none">
                <a:spAutoFit/>
              </a:bodyPr>
              <a:lstStyle/>
              <a:p>
                <a:r>
                  <a:rPr lang="zh-CN" altLang="zh-CN" sz="2400" dirty="0" smtClean="0"/>
                  <a:t>掌握如何建立客户信息档案</a:t>
                </a:r>
                <a:endParaRPr lang="zh-CN" altLang="zh-CN" sz="2400" dirty="0"/>
              </a:p>
            </p:txBody>
          </p:sp>
          <p:sp>
            <p:nvSpPr>
              <p:cNvPr id="10" name="Rectangle 16"/>
              <p:cNvSpPr>
                <a:spLocks noChangeArrowheads="1"/>
              </p:cNvSpPr>
              <p:nvPr/>
            </p:nvSpPr>
            <p:spPr bwMode="auto">
              <a:xfrm>
                <a:off x="3194551" y="4191471"/>
                <a:ext cx="4185761" cy="461665"/>
              </a:xfrm>
              <a:prstGeom prst="rect">
                <a:avLst/>
              </a:prstGeom>
              <a:noFill/>
              <a:ln w="9525">
                <a:noFill/>
                <a:miter lim="800000"/>
                <a:headEnd/>
                <a:tailEnd/>
              </a:ln>
            </p:spPr>
            <p:txBody>
              <a:bodyPr wrap="none">
                <a:spAutoFit/>
              </a:bodyPr>
              <a:lstStyle/>
              <a:p>
                <a:pPr>
                  <a:spcBef>
                    <a:spcPct val="20000"/>
                  </a:spcBef>
                </a:pPr>
                <a:r>
                  <a:rPr lang="zh-CN" altLang="zh-CN" sz="2400" dirty="0" smtClean="0"/>
                  <a:t>掌握如何对客户资料进行分析</a:t>
                </a:r>
                <a:endParaRPr lang="zh-CN" altLang="en-US" sz="2400" b="1" dirty="0">
                  <a:solidFill>
                    <a:schemeClr val="hlink"/>
                  </a:solidFill>
                </a:endParaRPr>
              </a:p>
            </p:txBody>
          </p:sp>
          <p:grpSp>
            <p:nvGrpSpPr>
              <p:cNvPr id="11" name="Group 34"/>
              <p:cNvGrpSpPr>
                <a:grpSpLocks/>
              </p:cNvGrpSpPr>
              <p:nvPr/>
            </p:nvGrpSpPr>
            <p:grpSpPr bwMode="auto">
              <a:xfrm>
                <a:off x="2771775" y="5124450"/>
                <a:ext cx="5472113" cy="320675"/>
                <a:chOff x="1746" y="3228"/>
                <a:chExt cx="3447" cy="202"/>
              </a:xfrm>
            </p:grpSpPr>
            <p:sp>
              <p:nvSpPr>
                <p:cNvPr id="19" name="Line 19"/>
                <p:cNvSpPr>
                  <a:spLocks noChangeShapeType="1"/>
                </p:cNvSpPr>
                <p:nvPr/>
              </p:nvSpPr>
              <p:spPr bwMode="auto">
                <a:xfrm>
                  <a:off x="1918" y="3329"/>
                  <a:ext cx="3275" cy="10"/>
                </a:xfrm>
                <a:prstGeom prst="line">
                  <a:avLst/>
                </a:prstGeom>
                <a:noFill/>
                <a:ln w="12700" cap="rnd">
                  <a:solidFill>
                    <a:srgbClr val="FFFFFF"/>
                  </a:solidFill>
                  <a:prstDash val="sysDot"/>
                  <a:round/>
                  <a:headEnd/>
                  <a:tailEnd/>
                </a:ln>
              </p:spPr>
              <p:txBody>
                <a:bodyPr/>
                <a:lstStyle/>
                <a:p>
                  <a:endParaRPr lang="zh-CN" altLang="en-US"/>
                </a:p>
              </p:txBody>
            </p:sp>
            <p:sp>
              <p:nvSpPr>
                <p:cNvPr id="20" name="Oval 20"/>
                <p:cNvSpPr>
                  <a:spLocks noChangeArrowheads="1"/>
                </p:cNvSpPr>
                <p:nvPr/>
              </p:nvSpPr>
              <p:spPr bwMode="auto">
                <a:xfrm>
                  <a:off x="1746" y="3228"/>
                  <a:ext cx="172" cy="202"/>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grpSp>
            <p:nvGrpSpPr>
              <p:cNvPr id="12" name="Group 33"/>
              <p:cNvGrpSpPr>
                <a:grpSpLocks/>
              </p:cNvGrpSpPr>
              <p:nvPr/>
            </p:nvGrpSpPr>
            <p:grpSpPr bwMode="auto">
              <a:xfrm>
                <a:off x="2771775" y="4292600"/>
                <a:ext cx="5472113" cy="320675"/>
                <a:chOff x="1755" y="2756"/>
                <a:chExt cx="3447" cy="202"/>
              </a:xfrm>
            </p:grpSpPr>
            <p:sp>
              <p:nvSpPr>
                <p:cNvPr id="17" name="Line 31"/>
                <p:cNvSpPr>
                  <a:spLocks noChangeShapeType="1"/>
                </p:cNvSpPr>
                <p:nvPr/>
              </p:nvSpPr>
              <p:spPr bwMode="auto">
                <a:xfrm flipV="1">
                  <a:off x="1927" y="2840"/>
                  <a:ext cx="3275" cy="17"/>
                </a:xfrm>
                <a:prstGeom prst="line">
                  <a:avLst/>
                </a:prstGeom>
                <a:noFill/>
                <a:ln w="12700" cap="rnd">
                  <a:solidFill>
                    <a:srgbClr val="FFFFFF"/>
                  </a:solidFill>
                  <a:prstDash val="sysDot"/>
                  <a:round/>
                  <a:headEnd/>
                  <a:tailEnd/>
                </a:ln>
              </p:spPr>
              <p:txBody>
                <a:bodyPr/>
                <a:lstStyle/>
                <a:p>
                  <a:endParaRPr lang="zh-CN" altLang="en-US"/>
                </a:p>
              </p:txBody>
            </p:sp>
            <p:sp>
              <p:nvSpPr>
                <p:cNvPr id="18" name="Oval 32"/>
                <p:cNvSpPr>
                  <a:spLocks noChangeArrowheads="1"/>
                </p:cNvSpPr>
                <p:nvPr/>
              </p:nvSpPr>
              <p:spPr bwMode="auto">
                <a:xfrm>
                  <a:off x="1755" y="2756"/>
                  <a:ext cx="172" cy="202"/>
                </a:xfrm>
                <a:prstGeom prst="ellipse">
                  <a:avLst/>
                </a:prstGeom>
                <a:gradFill rotWithShape="1">
                  <a:gsLst>
                    <a:gs pos="0">
                      <a:srgbClr val="3366CC"/>
                    </a:gs>
                    <a:gs pos="100000">
                      <a:srgbClr val="224488"/>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sp>
            <p:nvSpPr>
              <p:cNvPr id="13" name="Text Box 37"/>
              <p:cNvSpPr txBox="1">
                <a:spLocks noChangeArrowheads="1"/>
              </p:cNvSpPr>
              <p:nvPr/>
            </p:nvSpPr>
            <p:spPr bwMode="auto">
              <a:xfrm>
                <a:off x="3348038" y="5075197"/>
                <a:ext cx="4679950" cy="442035"/>
              </a:xfrm>
              <a:prstGeom prst="rect">
                <a:avLst/>
              </a:prstGeom>
              <a:noFill/>
              <a:ln w="28575">
                <a:noFill/>
                <a:miter lim="800000"/>
                <a:headEnd/>
                <a:tailEnd/>
              </a:ln>
              <a:effectLst/>
            </p:spPr>
            <p:txBody>
              <a:bodyPr lIns="36000" tIns="36000" rIns="36000" bIns="36000">
                <a:spAutoFit/>
                <a:flatTx/>
              </a:bodyPr>
              <a:lstStyle/>
              <a:p>
                <a:pPr>
                  <a:spcBef>
                    <a:spcPct val="50000"/>
                  </a:spcBef>
                </a:pPr>
                <a:r>
                  <a:rPr lang="zh-CN" altLang="zh-CN" sz="2400" dirty="0" smtClean="0"/>
                  <a:t>了解网络中的客户信息如何管理</a:t>
                </a:r>
                <a:endParaRPr lang="zh-CN" altLang="en-US" sz="2400" b="1" dirty="0">
                  <a:solidFill>
                    <a:schemeClr val="hlink"/>
                  </a:solidFill>
                </a:endParaRPr>
              </a:p>
            </p:txBody>
          </p:sp>
        </p:grpSp>
        <p:grpSp>
          <p:nvGrpSpPr>
            <p:cNvPr id="14" name="Group 41"/>
            <p:cNvGrpSpPr>
              <a:grpSpLocks/>
            </p:cNvGrpSpPr>
            <p:nvPr/>
          </p:nvGrpSpPr>
          <p:grpSpPr bwMode="auto">
            <a:xfrm>
              <a:off x="1165225" y="2060575"/>
              <a:ext cx="2543175" cy="3816350"/>
              <a:chOff x="385" y="1298"/>
              <a:chExt cx="1602" cy="2404"/>
            </a:xfrm>
          </p:grpSpPr>
          <p:pic>
            <p:nvPicPr>
              <p:cNvPr id="15" name="Picture 49" descr="arrow_metal01"/>
              <p:cNvPicPr>
                <a:picLocks noChangeAspect="1" noChangeArrowheads="1"/>
              </p:cNvPicPr>
              <p:nvPr/>
            </p:nvPicPr>
            <p:blipFill>
              <a:blip r:embed="rId2" cstate="print">
                <a:lum contrast="6000"/>
              </a:blip>
              <a:srcRect/>
              <a:stretch>
                <a:fillRect/>
              </a:stretch>
            </p:blipFill>
            <p:spPr bwMode="auto">
              <a:xfrm>
                <a:off x="385" y="1298"/>
                <a:ext cx="1602" cy="2404"/>
              </a:xfrm>
              <a:prstGeom prst="rect">
                <a:avLst/>
              </a:prstGeom>
              <a:noFill/>
            </p:spPr>
          </p:pic>
          <p:sp>
            <p:nvSpPr>
              <p:cNvPr id="16" name="Text Box 40"/>
              <p:cNvSpPr txBox="1">
                <a:spLocks noChangeArrowheads="1"/>
              </p:cNvSpPr>
              <p:nvPr/>
            </p:nvSpPr>
            <p:spPr bwMode="auto">
              <a:xfrm>
                <a:off x="671" y="2053"/>
                <a:ext cx="272" cy="1287"/>
              </a:xfrm>
              <a:prstGeom prst="rect">
                <a:avLst/>
              </a:prstGeom>
              <a:noFill/>
              <a:ln w="28575">
                <a:noFill/>
                <a:miter lim="800000"/>
                <a:headEnd/>
                <a:tailEnd/>
              </a:ln>
              <a:effectLst/>
            </p:spPr>
            <p:txBody>
              <a:bodyPr lIns="36000" tIns="36000" rIns="36000" bIns="36000">
                <a:spAutoFit/>
                <a:flatTx/>
              </a:bodyPr>
              <a:lstStyle/>
              <a:p>
                <a:pPr>
                  <a:spcBef>
                    <a:spcPct val="50000"/>
                  </a:spcBef>
                </a:pPr>
                <a:r>
                  <a:rPr lang="zh-CN" altLang="en-US" sz="3200" b="1" dirty="0"/>
                  <a:t>学习目标</a:t>
                </a:r>
              </a:p>
            </p:txBody>
          </p:sp>
        </p:grpSp>
      </p:grpSp>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t>（三）客户构成分析</a:t>
            </a:r>
            <a:endParaRPr lang="zh-CN" altLang="zh-CN" sz="2800" dirty="0" smtClean="0"/>
          </a:p>
          <a:p>
            <a:r>
              <a:rPr lang="en-US" altLang="zh-CN" b="1" dirty="0" smtClean="0">
                <a:latin typeface="+mj-ea"/>
                <a:ea typeface="+mj-ea"/>
              </a:rPr>
              <a:t>1.</a:t>
            </a:r>
            <a:r>
              <a:rPr lang="zh-CN" altLang="zh-CN" b="1" dirty="0" smtClean="0">
                <a:latin typeface="+mj-ea"/>
                <a:ea typeface="+mj-ea"/>
              </a:rPr>
              <a:t>销售构成分析</a:t>
            </a:r>
            <a:r>
              <a:rPr lang="zh-CN" altLang="en-US" b="1" dirty="0" smtClean="0">
                <a:latin typeface="+mj-ea"/>
                <a:ea typeface="+mj-ea"/>
              </a:rPr>
              <a:t>：</a:t>
            </a:r>
            <a:r>
              <a:rPr lang="zh-CN" altLang="zh-CN" dirty="0" smtClean="0">
                <a:latin typeface="+mj-ea"/>
                <a:ea typeface="+mj-ea"/>
              </a:rPr>
              <a:t>根据销售额等级分类，分析在公司的销售额中，各类等级的客户所占比重。并据此确定未来的营销重点。</a:t>
            </a:r>
          </a:p>
          <a:p>
            <a:r>
              <a:rPr lang="en-US" altLang="zh-CN" b="1" dirty="0" smtClean="0">
                <a:latin typeface="+mj-ea"/>
                <a:ea typeface="+mj-ea"/>
              </a:rPr>
              <a:t>2.</a:t>
            </a:r>
            <a:r>
              <a:rPr lang="zh-CN" altLang="zh-CN" b="1" dirty="0" smtClean="0">
                <a:latin typeface="+mj-ea"/>
                <a:ea typeface="+mj-ea"/>
              </a:rPr>
              <a:t>商品构成分析</a:t>
            </a:r>
            <a:r>
              <a:rPr lang="zh-CN" altLang="en-US" b="1" dirty="0" smtClean="0">
                <a:latin typeface="+mj-ea"/>
                <a:ea typeface="+mj-ea"/>
              </a:rPr>
              <a:t>：</a:t>
            </a:r>
            <a:r>
              <a:rPr lang="zh-CN" altLang="zh-CN" dirty="0" smtClean="0">
                <a:latin typeface="+mj-ea"/>
                <a:ea typeface="+mj-ea"/>
              </a:rPr>
              <a:t>通过分析企业商品总销售量中，各类商品所占的比重，以确定对不同客户的商品销售重点和对策。</a:t>
            </a:r>
          </a:p>
          <a:p>
            <a:r>
              <a:rPr lang="en-US" altLang="zh-CN" b="1" dirty="0" smtClean="0">
                <a:latin typeface="+mj-ea"/>
                <a:ea typeface="+mj-ea"/>
              </a:rPr>
              <a:t>3.</a:t>
            </a:r>
            <a:r>
              <a:rPr lang="zh-CN" altLang="zh-CN" b="1" dirty="0" smtClean="0">
                <a:latin typeface="+mj-ea"/>
                <a:ea typeface="+mj-ea"/>
              </a:rPr>
              <a:t>地区构成分析</a:t>
            </a:r>
            <a:r>
              <a:rPr lang="zh-CN" altLang="en-US" b="1" dirty="0" smtClean="0">
                <a:latin typeface="+mj-ea"/>
                <a:ea typeface="+mj-ea"/>
              </a:rPr>
              <a:t>：</a:t>
            </a:r>
            <a:r>
              <a:rPr lang="zh-CN" altLang="zh-CN" dirty="0" smtClean="0">
                <a:latin typeface="+mj-ea"/>
                <a:ea typeface="+mj-ea"/>
              </a:rPr>
              <a:t>通过分析企业总销售额中，不同地区所占的比重。借以发现问题，提出对策，解决问题。</a:t>
            </a:r>
          </a:p>
          <a:p>
            <a:r>
              <a:rPr lang="en-US" altLang="zh-CN" b="1" dirty="0" smtClean="0">
                <a:latin typeface="+mj-ea"/>
                <a:ea typeface="+mj-ea"/>
              </a:rPr>
              <a:t>4.</a:t>
            </a:r>
            <a:r>
              <a:rPr lang="zh-CN" altLang="zh-CN" b="1" dirty="0" smtClean="0">
                <a:latin typeface="+mj-ea"/>
                <a:ea typeface="+mj-ea"/>
              </a:rPr>
              <a:t>客户信用分析</a:t>
            </a:r>
            <a:r>
              <a:rPr lang="zh-CN" altLang="en-US" b="1" dirty="0" smtClean="0">
                <a:latin typeface="+mj-ea"/>
                <a:ea typeface="+mj-ea"/>
              </a:rPr>
              <a:t>：</a:t>
            </a:r>
            <a:r>
              <a:rPr lang="zh-CN" altLang="zh-CN" dirty="0" smtClean="0">
                <a:latin typeface="+mj-ea"/>
                <a:ea typeface="+mj-ea"/>
              </a:rPr>
              <a:t>在客户信用等级分类的基础上，确定对不同客户的交易条件、信用限度和交易业务处理方法。</a:t>
            </a:r>
          </a:p>
          <a:p>
            <a:endParaRPr lang="zh-CN" altLang="en-US" dirty="0"/>
          </a:p>
        </p:txBody>
      </p:sp>
      <p:sp>
        <p:nvSpPr>
          <p:cNvPr id="6" name="标题 4"/>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建立客户信息档案</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t>（四）客户档案管理应注意问题</a:t>
            </a:r>
            <a:endParaRPr lang="zh-CN" altLang="zh-CN" sz="2800" dirty="0" smtClean="0"/>
          </a:p>
          <a:p>
            <a:endParaRPr lang="zh-CN" altLang="en-US" dirty="0"/>
          </a:p>
        </p:txBody>
      </p:sp>
      <p:grpSp>
        <p:nvGrpSpPr>
          <p:cNvPr id="23" name="组合 22"/>
          <p:cNvGrpSpPr/>
          <p:nvPr/>
        </p:nvGrpSpPr>
        <p:grpSpPr>
          <a:xfrm>
            <a:off x="-2" y="2360190"/>
            <a:ext cx="9144003" cy="4497810"/>
            <a:chOff x="-2" y="2360190"/>
            <a:chExt cx="9144003" cy="4497810"/>
          </a:xfrm>
        </p:grpSpPr>
        <p:sp>
          <p:nvSpPr>
            <p:cNvPr id="5" name="Line 5"/>
            <p:cNvSpPr>
              <a:spLocks noChangeShapeType="1"/>
            </p:cNvSpPr>
            <p:nvPr/>
          </p:nvSpPr>
          <p:spPr bwMode="gray">
            <a:xfrm flipH="1">
              <a:off x="0" y="4650432"/>
              <a:ext cx="501080" cy="2207568"/>
            </a:xfrm>
            <a:prstGeom prst="line">
              <a:avLst/>
            </a:prstGeom>
            <a:noFill/>
            <a:ln w="9525">
              <a:solidFill>
                <a:srgbClr val="B2B2B2"/>
              </a:solidFill>
              <a:round/>
              <a:headEnd/>
              <a:tailEnd/>
            </a:ln>
          </p:spPr>
          <p:txBody>
            <a:bodyPr/>
            <a:lstStyle/>
            <a:p>
              <a:endParaRPr lang="zh-CN" altLang="en-US"/>
            </a:p>
          </p:txBody>
        </p:sp>
        <p:sp>
          <p:nvSpPr>
            <p:cNvPr id="6" name="AutoShape 6"/>
            <p:cNvSpPr>
              <a:spLocks noChangeArrowheads="1"/>
            </p:cNvSpPr>
            <p:nvPr/>
          </p:nvSpPr>
          <p:spPr bwMode="gray">
            <a:xfrm>
              <a:off x="1463105" y="4045595"/>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4AADB2"/>
                </a:gs>
                <a:gs pos="100000">
                  <a:srgbClr val="367E82"/>
                </a:gs>
              </a:gsLst>
              <a:lin ang="5400000" scaled="1"/>
            </a:gradFill>
            <a:ln w="9525">
              <a:solidFill>
                <a:srgbClr val="4AADB2"/>
              </a:solidFill>
              <a:round/>
              <a:headEnd/>
              <a:tailEnd/>
            </a:ln>
          </p:spPr>
          <p:txBody>
            <a:bodyPr wrap="none" anchor="ctr"/>
            <a:lstStyle/>
            <a:p>
              <a:endParaRPr lang="zh-CN" altLang="en-US"/>
            </a:p>
          </p:txBody>
        </p:sp>
        <p:sp>
          <p:nvSpPr>
            <p:cNvPr id="7" name="AutoShape 7"/>
            <p:cNvSpPr>
              <a:spLocks noChangeArrowheads="1"/>
            </p:cNvSpPr>
            <p:nvPr/>
          </p:nvSpPr>
          <p:spPr bwMode="gray">
            <a:xfrm>
              <a:off x="2320355" y="4688532"/>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4AADB2"/>
                </a:gs>
                <a:gs pos="100000">
                  <a:srgbClr val="285E60"/>
                </a:gs>
              </a:gsLst>
              <a:lin ang="5400000" scaled="1"/>
            </a:gradFill>
            <a:ln w="9525">
              <a:solidFill>
                <a:srgbClr val="4AADB2"/>
              </a:solidFill>
              <a:round/>
              <a:headEnd/>
              <a:tailEnd/>
            </a:ln>
          </p:spPr>
          <p:txBody>
            <a:bodyPr wrap="none" anchor="ctr"/>
            <a:lstStyle/>
            <a:p>
              <a:endParaRPr lang="zh-CN" altLang="en-US"/>
            </a:p>
          </p:txBody>
        </p:sp>
        <p:sp>
          <p:nvSpPr>
            <p:cNvPr id="8" name="AutoShape 8"/>
            <p:cNvSpPr>
              <a:spLocks noChangeArrowheads="1"/>
            </p:cNvSpPr>
            <p:nvPr/>
          </p:nvSpPr>
          <p:spPr bwMode="gray">
            <a:xfrm>
              <a:off x="2820418" y="5760095"/>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4AADB2"/>
                </a:gs>
                <a:gs pos="100000">
                  <a:srgbClr val="0E2122"/>
                </a:gs>
              </a:gsLst>
              <a:lin ang="5400000" scaled="1"/>
            </a:gradFill>
            <a:ln w="9525">
              <a:solidFill>
                <a:srgbClr val="4AADB2"/>
              </a:solidFill>
              <a:round/>
              <a:headEnd/>
              <a:tailEnd/>
            </a:ln>
          </p:spPr>
          <p:txBody>
            <a:bodyPr wrap="none" anchor="ctr"/>
            <a:lstStyle/>
            <a:p>
              <a:endParaRPr lang="zh-CN" altLang="en-US"/>
            </a:p>
          </p:txBody>
        </p:sp>
        <p:sp>
          <p:nvSpPr>
            <p:cNvPr id="9" name="Line 9"/>
            <p:cNvSpPr>
              <a:spLocks noChangeShapeType="1"/>
            </p:cNvSpPr>
            <p:nvPr/>
          </p:nvSpPr>
          <p:spPr bwMode="gray">
            <a:xfrm flipH="1">
              <a:off x="0" y="4221088"/>
              <a:ext cx="1475656" cy="2636912"/>
            </a:xfrm>
            <a:prstGeom prst="line">
              <a:avLst/>
            </a:prstGeom>
            <a:noFill/>
            <a:ln w="9525">
              <a:solidFill>
                <a:srgbClr val="B2B2B2"/>
              </a:solidFill>
              <a:round/>
              <a:headEnd/>
              <a:tailEnd/>
            </a:ln>
          </p:spPr>
          <p:txBody>
            <a:bodyPr/>
            <a:lstStyle/>
            <a:p>
              <a:endParaRPr lang="zh-CN" altLang="en-US"/>
            </a:p>
          </p:txBody>
        </p:sp>
        <p:sp>
          <p:nvSpPr>
            <p:cNvPr id="10" name="Line 11"/>
            <p:cNvSpPr>
              <a:spLocks noChangeShapeType="1"/>
            </p:cNvSpPr>
            <p:nvPr/>
          </p:nvSpPr>
          <p:spPr bwMode="gray">
            <a:xfrm flipH="1">
              <a:off x="0" y="2996952"/>
              <a:ext cx="1691680" cy="3861048"/>
            </a:xfrm>
            <a:prstGeom prst="line">
              <a:avLst/>
            </a:prstGeom>
            <a:noFill/>
            <a:ln w="19050">
              <a:solidFill>
                <a:srgbClr val="B2B2B2"/>
              </a:solidFill>
              <a:round/>
              <a:headEnd/>
              <a:tailEnd/>
            </a:ln>
          </p:spPr>
          <p:txBody>
            <a:bodyPr/>
            <a:lstStyle/>
            <a:p>
              <a:endParaRPr lang="zh-CN" altLang="en-US"/>
            </a:p>
          </p:txBody>
        </p:sp>
        <p:sp>
          <p:nvSpPr>
            <p:cNvPr id="11" name="Line 12"/>
            <p:cNvSpPr>
              <a:spLocks noChangeShapeType="1"/>
            </p:cNvSpPr>
            <p:nvPr/>
          </p:nvSpPr>
          <p:spPr bwMode="gray">
            <a:xfrm flipH="1">
              <a:off x="-2" y="3861047"/>
              <a:ext cx="2483769" cy="2996953"/>
            </a:xfrm>
            <a:prstGeom prst="line">
              <a:avLst/>
            </a:prstGeom>
            <a:noFill/>
            <a:ln w="19050">
              <a:solidFill>
                <a:srgbClr val="B2B2B2"/>
              </a:solidFill>
              <a:round/>
              <a:headEnd/>
              <a:tailEnd/>
            </a:ln>
          </p:spPr>
          <p:txBody>
            <a:bodyPr/>
            <a:lstStyle/>
            <a:p>
              <a:endParaRPr lang="zh-CN" altLang="en-US"/>
            </a:p>
          </p:txBody>
        </p:sp>
        <p:sp>
          <p:nvSpPr>
            <p:cNvPr id="12" name="Line 13"/>
            <p:cNvSpPr>
              <a:spLocks noChangeShapeType="1"/>
            </p:cNvSpPr>
            <p:nvPr/>
          </p:nvSpPr>
          <p:spPr bwMode="gray">
            <a:xfrm flipH="1">
              <a:off x="0" y="5045721"/>
              <a:ext cx="3106167" cy="1812279"/>
            </a:xfrm>
            <a:prstGeom prst="line">
              <a:avLst/>
            </a:prstGeom>
            <a:noFill/>
            <a:ln w="19050">
              <a:solidFill>
                <a:srgbClr val="B2B2B2"/>
              </a:solidFill>
              <a:round/>
              <a:headEnd/>
              <a:tailEnd/>
            </a:ln>
          </p:spPr>
          <p:txBody>
            <a:bodyPr/>
            <a:lstStyle/>
            <a:p>
              <a:endParaRPr lang="zh-CN" altLang="en-US"/>
            </a:p>
          </p:txBody>
        </p:sp>
        <p:sp>
          <p:nvSpPr>
            <p:cNvPr id="13" name="AutoShape 15"/>
            <p:cNvSpPr>
              <a:spLocks noChangeArrowheads="1"/>
            </p:cNvSpPr>
            <p:nvPr/>
          </p:nvSpPr>
          <p:spPr bwMode="gray">
            <a:xfrm>
              <a:off x="3249043" y="6117282"/>
              <a:ext cx="657225" cy="657225"/>
            </a:xfrm>
            <a:custGeom>
              <a:avLst/>
              <a:gdLst>
                <a:gd name="T0" fmla="*/ 328613 w 21600"/>
                <a:gd name="T1" fmla="*/ 0 h 21600"/>
                <a:gd name="T2" fmla="*/ 96241 w 21600"/>
                <a:gd name="T3" fmla="*/ 96241 h 21600"/>
                <a:gd name="T4" fmla="*/ 0 w 21600"/>
                <a:gd name="T5" fmla="*/ 328613 h 21600"/>
                <a:gd name="T6" fmla="*/ 96241 w 21600"/>
                <a:gd name="T7" fmla="*/ 560984 h 21600"/>
                <a:gd name="T8" fmla="*/ 328613 w 21600"/>
                <a:gd name="T9" fmla="*/ 657225 h 21600"/>
                <a:gd name="T10" fmla="*/ 560984 w 21600"/>
                <a:gd name="T11" fmla="*/ 560984 h 21600"/>
                <a:gd name="T12" fmla="*/ 657225 w 21600"/>
                <a:gd name="T13" fmla="*/ 328613 h 21600"/>
                <a:gd name="T14" fmla="*/ 560984 w 21600"/>
                <a:gd name="T15" fmla="*/ 9624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0AD2E"/>
                </a:gs>
                <a:gs pos="100000">
                  <a:srgbClr val="725817"/>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14" name="AutoShape 16"/>
            <p:cNvSpPr>
              <a:spLocks noChangeArrowheads="1"/>
            </p:cNvSpPr>
            <p:nvPr/>
          </p:nvSpPr>
          <p:spPr bwMode="gray">
            <a:xfrm>
              <a:off x="1466503" y="2360190"/>
              <a:ext cx="657225" cy="657225"/>
            </a:xfrm>
            <a:custGeom>
              <a:avLst/>
              <a:gdLst>
                <a:gd name="T0" fmla="*/ 328613 w 21600"/>
                <a:gd name="T1" fmla="*/ 0 h 21600"/>
                <a:gd name="T2" fmla="*/ 96241 w 21600"/>
                <a:gd name="T3" fmla="*/ 96241 h 21600"/>
                <a:gd name="T4" fmla="*/ 0 w 21600"/>
                <a:gd name="T5" fmla="*/ 328613 h 21600"/>
                <a:gd name="T6" fmla="*/ 96241 w 21600"/>
                <a:gd name="T7" fmla="*/ 560984 h 21600"/>
                <a:gd name="T8" fmla="*/ 328613 w 21600"/>
                <a:gd name="T9" fmla="*/ 657225 h 21600"/>
                <a:gd name="T10" fmla="*/ 560984 w 21600"/>
                <a:gd name="T11" fmla="*/ 560984 h 21600"/>
                <a:gd name="T12" fmla="*/ 657225 w 21600"/>
                <a:gd name="T13" fmla="*/ 328613 h 21600"/>
                <a:gd name="T14" fmla="*/ 560984 w 21600"/>
                <a:gd name="T15" fmla="*/ 9624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3F5DC"/>
                </a:gs>
                <a:gs pos="100000">
                  <a:srgbClr val="72CC4E"/>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15" name="AutoShape 17"/>
            <p:cNvSpPr>
              <a:spLocks noChangeArrowheads="1"/>
            </p:cNvSpPr>
            <p:nvPr/>
          </p:nvSpPr>
          <p:spPr bwMode="gray">
            <a:xfrm>
              <a:off x="2248918" y="3259782"/>
              <a:ext cx="657225" cy="657225"/>
            </a:xfrm>
            <a:custGeom>
              <a:avLst/>
              <a:gdLst>
                <a:gd name="T0" fmla="*/ 328613 w 21600"/>
                <a:gd name="T1" fmla="*/ 0 h 21600"/>
                <a:gd name="T2" fmla="*/ 96241 w 21600"/>
                <a:gd name="T3" fmla="*/ 96241 h 21600"/>
                <a:gd name="T4" fmla="*/ 0 w 21600"/>
                <a:gd name="T5" fmla="*/ 328613 h 21600"/>
                <a:gd name="T6" fmla="*/ 96241 w 21600"/>
                <a:gd name="T7" fmla="*/ 560984 h 21600"/>
                <a:gd name="T8" fmla="*/ 328613 w 21600"/>
                <a:gd name="T9" fmla="*/ 657225 h 21600"/>
                <a:gd name="T10" fmla="*/ 560984 w 21600"/>
                <a:gd name="T11" fmla="*/ 560984 h 21600"/>
                <a:gd name="T12" fmla="*/ 657225 w 21600"/>
                <a:gd name="T13" fmla="*/ 328613 h 21600"/>
                <a:gd name="T14" fmla="*/ 560984 w 21600"/>
                <a:gd name="T15" fmla="*/ 9624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CBE8E9"/>
                </a:gs>
                <a:gs pos="100000">
                  <a:srgbClr val="4AADB2"/>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16" name="AutoShape 18"/>
            <p:cNvSpPr>
              <a:spLocks noChangeArrowheads="1"/>
            </p:cNvSpPr>
            <p:nvPr/>
          </p:nvSpPr>
          <p:spPr bwMode="gray">
            <a:xfrm>
              <a:off x="2891855" y="4617095"/>
              <a:ext cx="657225" cy="657225"/>
            </a:xfrm>
            <a:custGeom>
              <a:avLst/>
              <a:gdLst>
                <a:gd name="T0" fmla="*/ 328613 w 21600"/>
                <a:gd name="T1" fmla="*/ 0 h 21600"/>
                <a:gd name="T2" fmla="*/ 96241 w 21600"/>
                <a:gd name="T3" fmla="*/ 96241 h 21600"/>
                <a:gd name="T4" fmla="*/ 0 w 21600"/>
                <a:gd name="T5" fmla="*/ 328613 h 21600"/>
                <a:gd name="T6" fmla="*/ 96241 w 21600"/>
                <a:gd name="T7" fmla="*/ 560984 h 21600"/>
                <a:gd name="T8" fmla="*/ 328613 w 21600"/>
                <a:gd name="T9" fmla="*/ 657225 h 21600"/>
                <a:gd name="T10" fmla="*/ 560984 w 21600"/>
                <a:gd name="T11" fmla="*/ 560984 h 21600"/>
                <a:gd name="T12" fmla="*/ 657225 w 21600"/>
                <a:gd name="T13" fmla="*/ 328613 h 21600"/>
                <a:gd name="T14" fmla="*/ 560984 w 21600"/>
                <a:gd name="T15" fmla="*/ 9624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29734"/>
                </a:gs>
                <a:gs pos="100000">
                  <a:srgbClr val="B37829"/>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17" name="AutoShape 19"/>
            <p:cNvSpPr>
              <a:spLocks noChangeArrowheads="1"/>
            </p:cNvSpPr>
            <p:nvPr/>
          </p:nvSpPr>
          <p:spPr bwMode="gray">
            <a:xfrm>
              <a:off x="426468" y="4420245"/>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4AADB2"/>
                </a:gs>
                <a:gs pos="100000">
                  <a:srgbClr val="367E82"/>
                </a:gs>
              </a:gsLst>
              <a:lin ang="5400000" scaled="1"/>
            </a:gradFill>
            <a:ln w="9525">
              <a:solidFill>
                <a:srgbClr val="4AADB2"/>
              </a:solidFill>
              <a:round/>
              <a:headEnd/>
              <a:tailEnd/>
            </a:ln>
          </p:spPr>
          <p:txBody>
            <a:bodyPr wrap="none" anchor="ctr"/>
            <a:lstStyle/>
            <a:p>
              <a:endParaRPr lang="zh-CN" altLang="en-US"/>
            </a:p>
          </p:txBody>
        </p:sp>
        <p:sp>
          <p:nvSpPr>
            <p:cNvPr id="18" name="Rectangle 21"/>
            <p:cNvSpPr>
              <a:spLocks noChangeArrowheads="1"/>
            </p:cNvSpPr>
            <p:nvPr/>
          </p:nvSpPr>
          <p:spPr bwMode="auto">
            <a:xfrm>
              <a:off x="2248918" y="2390974"/>
              <a:ext cx="4185761" cy="461665"/>
            </a:xfrm>
            <a:prstGeom prst="rect">
              <a:avLst/>
            </a:prstGeom>
            <a:noFill/>
            <a:ln w="9525">
              <a:noFill/>
              <a:miter lim="800000"/>
              <a:headEnd/>
              <a:tailEnd/>
            </a:ln>
          </p:spPr>
          <p:txBody>
            <a:bodyPr wrap="none">
              <a:spAutoFit/>
            </a:bodyPr>
            <a:lstStyle/>
            <a:p>
              <a:r>
                <a:rPr lang="zh-CN" altLang="zh-CN" sz="2400" dirty="0" smtClean="0"/>
                <a:t>客户档案管理应保持动态性</a:t>
              </a:r>
              <a:r>
                <a:rPr lang="zh-CN" altLang="en-US" sz="2400" dirty="0" smtClean="0"/>
                <a:t>。</a:t>
              </a:r>
              <a:endParaRPr lang="zh-CN" altLang="zh-CN" sz="2400" dirty="0"/>
            </a:p>
          </p:txBody>
        </p:sp>
        <p:sp>
          <p:nvSpPr>
            <p:cNvPr id="19" name="Rectangle 22"/>
            <p:cNvSpPr>
              <a:spLocks noChangeArrowheads="1"/>
            </p:cNvSpPr>
            <p:nvPr/>
          </p:nvSpPr>
          <p:spPr bwMode="auto">
            <a:xfrm>
              <a:off x="2987824" y="3140968"/>
              <a:ext cx="6047006" cy="1200329"/>
            </a:xfrm>
            <a:prstGeom prst="rect">
              <a:avLst/>
            </a:prstGeom>
            <a:noFill/>
            <a:ln w="9525">
              <a:noFill/>
              <a:miter lim="800000"/>
              <a:headEnd/>
              <a:tailEnd/>
            </a:ln>
          </p:spPr>
          <p:txBody>
            <a:bodyPr wrap="square">
              <a:spAutoFit/>
            </a:bodyPr>
            <a:lstStyle/>
            <a:p>
              <a:r>
                <a:rPr lang="zh-CN" altLang="zh-CN" sz="2400" dirty="0" smtClean="0"/>
                <a:t>客户档案管理的重点不仅应放在现有客户上，而且还应更多地关注未来客户或潜在客户，为企业选择新客户，开拓新市场提供资料。</a:t>
              </a:r>
              <a:endParaRPr lang="zh-CN" altLang="zh-CN" sz="2400" dirty="0"/>
            </a:p>
          </p:txBody>
        </p:sp>
        <p:sp>
          <p:nvSpPr>
            <p:cNvPr id="20" name="Rectangle 23"/>
            <p:cNvSpPr>
              <a:spLocks noChangeArrowheads="1"/>
            </p:cNvSpPr>
            <p:nvPr/>
          </p:nvSpPr>
          <p:spPr bwMode="auto">
            <a:xfrm>
              <a:off x="3606230" y="4617095"/>
              <a:ext cx="5537770" cy="830997"/>
            </a:xfrm>
            <a:prstGeom prst="rect">
              <a:avLst/>
            </a:prstGeom>
            <a:noFill/>
            <a:ln w="9525">
              <a:noFill/>
              <a:miter lim="800000"/>
              <a:headEnd/>
              <a:tailEnd/>
            </a:ln>
          </p:spPr>
          <p:txBody>
            <a:bodyPr wrap="square">
              <a:spAutoFit/>
            </a:bodyPr>
            <a:lstStyle/>
            <a:p>
              <a:r>
                <a:rPr lang="zh-CN" altLang="zh-CN" sz="2400" dirty="0" smtClean="0"/>
                <a:t>客户档案管理应“用重于管”，提高档案的质量和效率。</a:t>
              </a:r>
              <a:endParaRPr lang="zh-CN" altLang="zh-CN" sz="2400" dirty="0"/>
            </a:p>
          </p:txBody>
        </p:sp>
        <p:sp>
          <p:nvSpPr>
            <p:cNvPr id="21" name="Rectangle 24"/>
            <p:cNvSpPr>
              <a:spLocks noChangeArrowheads="1"/>
            </p:cNvSpPr>
            <p:nvPr/>
          </p:nvSpPr>
          <p:spPr bwMode="auto">
            <a:xfrm>
              <a:off x="3963419" y="6165304"/>
              <a:ext cx="5180582" cy="461665"/>
            </a:xfrm>
            <a:prstGeom prst="rect">
              <a:avLst/>
            </a:prstGeom>
            <a:noFill/>
            <a:ln w="9525">
              <a:noFill/>
              <a:miter lim="800000"/>
              <a:headEnd/>
              <a:tailEnd/>
            </a:ln>
          </p:spPr>
          <p:txBody>
            <a:bodyPr wrap="square">
              <a:spAutoFit/>
            </a:bodyPr>
            <a:lstStyle/>
            <a:p>
              <a:r>
                <a:rPr lang="zh-CN" altLang="zh-CN" sz="2400" dirty="0" smtClean="0"/>
                <a:t>确定客户档案管理的具体规定和办法。</a:t>
              </a:r>
              <a:endParaRPr lang="zh-CN" altLang="zh-CN" sz="2400" dirty="0"/>
            </a:p>
          </p:txBody>
        </p:sp>
        <p:sp>
          <p:nvSpPr>
            <p:cNvPr id="22" name="Line 13"/>
            <p:cNvSpPr>
              <a:spLocks noChangeShapeType="1"/>
            </p:cNvSpPr>
            <p:nvPr/>
          </p:nvSpPr>
          <p:spPr bwMode="gray">
            <a:xfrm flipH="1">
              <a:off x="-2" y="6525344"/>
              <a:ext cx="3275858" cy="332656"/>
            </a:xfrm>
            <a:prstGeom prst="line">
              <a:avLst/>
            </a:prstGeom>
            <a:noFill/>
            <a:ln w="19050">
              <a:solidFill>
                <a:srgbClr val="B2B2B2"/>
              </a:solidFill>
              <a:round/>
              <a:headEnd/>
              <a:tailEnd/>
            </a:ln>
          </p:spPr>
          <p:txBody>
            <a:bodyPr/>
            <a:lstStyle/>
            <a:p>
              <a:endParaRPr lang="zh-CN" altLang="en-US"/>
            </a:p>
          </p:txBody>
        </p:sp>
      </p:grpSp>
      <p:sp>
        <p:nvSpPr>
          <p:cNvPr id="26" name="标题 4"/>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建立客户信息档案</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三、客户信息资料使用管理</a:t>
            </a:r>
            <a:endParaRPr lang="zh-CN" altLang="zh-CN" sz="2800" dirty="0" smtClean="0">
              <a:latin typeface="+mj-ea"/>
              <a:ea typeface="+mj-ea"/>
            </a:endParaRPr>
          </a:p>
          <a:p>
            <a:r>
              <a:rPr lang="zh-CN" altLang="zh-CN" dirty="0" smtClean="0"/>
              <a:t>为了保证客户信息完整安全，客户信息使用也必须符合一定规则。</a:t>
            </a:r>
          </a:p>
          <a:p>
            <a:r>
              <a:rPr lang="zh-CN" altLang="zh-CN" dirty="0" smtClean="0"/>
              <a:t>非本企业人员查阅信息，必须持介绍信或工作证，查阅密级文件必须经客户服务经理批准，对存档的客户信息，不得外借，只能复印或者浏览，借阅者必须填写借阅登记册。</a:t>
            </a:r>
          </a:p>
          <a:p>
            <a:r>
              <a:rPr lang="zh-CN" altLang="zh-CN" dirty="0" smtClean="0"/>
              <a:t>任何部门和个人不得以任何借口分散保管或据为己有。</a:t>
            </a:r>
          </a:p>
          <a:p>
            <a:r>
              <a:rPr lang="zh-CN" altLang="zh-CN" dirty="0" smtClean="0"/>
              <a:t>本企业人员借阅资料信息，必须经客户服务经理同意后方可借出，借出时间不得超过三天。归还时，应及时在外借登记上注销。</a:t>
            </a:r>
          </a:p>
          <a:p>
            <a:endParaRPr lang="zh-CN" altLang="en-US" dirty="0"/>
          </a:p>
        </p:txBody>
      </p:sp>
      <p:sp>
        <p:nvSpPr>
          <p:cNvPr id="6" name="标题 4"/>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建立客户信息档案</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89112"/>
            <a:ext cx="8267700" cy="4648200"/>
          </a:xfrm>
        </p:spPr>
        <p:txBody>
          <a:bodyPr/>
          <a:lstStyle/>
          <a:p>
            <a:pPr>
              <a:buNone/>
            </a:pPr>
            <a:r>
              <a:rPr lang="zh-CN" altLang="zh-CN" sz="2800" b="1" dirty="0" smtClean="0"/>
              <a:t>四、客户信息资料情报管理</a:t>
            </a:r>
            <a:endParaRPr lang="zh-CN" altLang="zh-CN" sz="2800" dirty="0" smtClean="0"/>
          </a:p>
          <a:p>
            <a:r>
              <a:rPr lang="zh-CN" altLang="zh-CN" sz="2800" b="1" dirty="0" smtClean="0"/>
              <a:t>（一）客户情报收集步骤</a:t>
            </a:r>
            <a:endParaRPr lang="zh-CN" altLang="zh-CN" sz="2800" dirty="0" smtClean="0"/>
          </a:p>
          <a:p>
            <a:endParaRPr lang="zh-CN" altLang="en-US" dirty="0"/>
          </a:p>
        </p:txBody>
      </p:sp>
      <p:grpSp>
        <p:nvGrpSpPr>
          <p:cNvPr id="4" name="组合 3"/>
          <p:cNvGrpSpPr/>
          <p:nvPr/>
        </p:nvGrpSpPr>
        <p:grpSpPr>
          <a:xfrm>
            <a:off x="827088" y="2533476"/>
            <a:ext cx="8085137" cy="4279900"/>
            <a:chOff x="827088" y="2277590"/>
            <a:chExt cx="8085137" cy="4279900"/>
          </a:xfrm>
        </p:grpSpPr>
        <p:sp>
          <p:nvSpPr>
            <p:cNvPr id="5" name="AutoShape 3"/>
            <p:cNvSpPr>
              <a:spLocks noChangeArrowheads="1"/>
            </p:cNvSpPr>
            <p:nvPr/>
          </p:nvSpPr>
          <p:spPr bwMode="ltGray">
            <a:xfrm>
              <a:off x="3786188" y="2277590"/>
              <a:ext cx="5126037" cy="741362"/>
            </a:xfrm>
            <a:prstGeom prst="bevel">
              <a:avLst>
                <a:gd name="adj" fmla="val 12639"/>
              </a:avLst>
            </a:prstGeom>
            <a:solidFill>
              <a:srgbClr val="4AADB2"/>
            </a:solidFill>
            <a:ln w="9525">
              <a:noFill/>
              <a:miter lim="800000"/>
              <a:headEnd/>
              <a:tailEnd/>
            </a:ln>
          </p:spPr>
          <p:txBody>
            <a:bodyPr wrap="none" anchor="ctr"/>
            <a:lstStyle/>
            <a:p>
              <a:endParaRPr lang="zh-CN" altLang="en-US" sz="2000" b="1" dirty="0"/>
            </a:p>
          </p:txBody>
        </p:sp>
        <p:sp>
          <p:nvSpPr>
            <p:cNvPr id="6" name="AutoShape 4"/>
            <p:cNvSpPr>
              <a:spLocks noChangeArrowheads="1"/>
            </p:cNvSpPr>
            <p:nvPr/>
          </p:nvSpPr>
          <p:spPr bwMode="ltGray">
            <a:xfrm>
              <a:off x="2786063" y="3420590"/>
              <a:ext cx="5126037" cy="741362"/>
            </a:xfrm>
            <a:prstGeom prst="bevel">
              <a:avLst>
                <a:gd name="adj" fmla="val 12639"/>
              </a:avLst>
            </a:prstGeom>
            <a:solidFill>
              <a:srgbClr val="E0AD2E"/>
            </a:solidFill>
            <a:ln w="9525">
              <a:noFill/>
              <a:miter lim="800000"/>
              <a:headEnd/>
              <a:tailEnd/>
            </a:ln>
          </p:spPr>
          <p:txBody>
            <a:bodyPr wrap="none" anchor="ctr"/>
            <a:lstStyle/>
            <a:p>
              <a:r>
                <a:rPr lang="zh-CN" altLang="en-US" sz="2000" b="1" dirty="0" smtClean="0"/>
                <a:t>      </a:t>
              </a:r>
              <a:endParaRPr lang="zh-CN" altLang="en-US" sz="2000" b="1" dirty="0"/>
            </a:p>
          </p:txBody>
        </p:sp>
        <p:sp>
          <p:nvSpPr>
            <p:cNvPr id="7" name="AutoShape 5"/>
            <p:cNvSpPr>
              <a:spLocks noChangeArrowheads="1"/>
            </p:cNvSpPr>
            <p:nvPr/>
          </p:nvSpPr>
          <p:spPr bwMode="ltGray">
            <a:xfrm>
              <a:off x="1749425" y="4625502"/>
              <a:ext cx="5126038" cy="741363"/>
            </a:xfrm>
            <a:prstGeom prst="bevel">
              <a:avLst>
                <a:gd name="adj" fmla="val 10407"/>
              </a:avLst>
            </a:prstGeom>
            <a:solidFill>
              <a:srgbClr val="72CC4E"/>
            </a:solidFill>
            <a:ln w="9525">
              <a:noFill/>
              <a:miter lim="800000"/>
              <a:headEnd/>
              <a:tailEnd/>
            </a:ln>
          </p:spPr>
          <p:txBody>
            <a:bodyPr wrap="none" anchor="ctr"/>
            <a:lstStyle/>
            <a:p>
              <a:endParaRPr lang="zh-CN" altLang="en-US"/>
            </a:p>
          </p:txBody>
        </p:sp>
        <p:sp>
          <p:nvSpPr>
            <p:cNvPr id="8" name="AutoShape 6"/>
            <p:cNvSpPr>
              <a:spLocks noChangeArrowheads="1"/>
            </p:cNvSpPr>
            <p:nvPr/>
          </p:nvSpPr>
          <p:spPr bwMode="ltGray">
            <a:xfrm>
              <a:off x="827088" y="5816127"/>
              <a:ext cx="5126037" cy="741363"/>
            </a:xfrm>
            <a:prstGeom prst="bevel">
              <a:avLst>
                <a:gd name="adj" fmla="val 12639"/>
              </a:avLst>
            </a:prstGeom>
            <a:solidFill>
              <a:srgbClr val="E29734"/>
            </a:solidFill>
            <a:ln w="9525">
              <a:noFill/>
              <a:miter lim="800000"/>
              <a:headEnd/>
              <a:tailEnd/>
            </a:ln>
          </p:spPr>
          <p:txBody>
            <a:bodyPr wrap="none" anchor="ctr"/>
            <a:lstStyle/>
            <a:p>
              <a:endParaRPr lang="zh-CN" altLang="en-US"/>
            </a:p>
          </p:txBody>
        </p:sp>
        <p:sp>
          <p:nvSpPr>
            <p:cNvPr id="9" name="AutoShape 7"/>
            <p:cNvSpPr>
              <a:spLocks/>
            </p:cNvSpPr>
            <p:nvPr/>
          </p:nvSpPr>
          <p:spPr bwMode="gray">
            <a:xfrm rot="7454756" flipH="1">
              <a:off x="669132" y="5086671"/>
              <a:ext cx="1236662" cy="4445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w="12700">
              <a:noFill/>
              <a:round/>
              <a:headEnd/>
              <a:tailEnd/>
            </a:ln>
          </p:spPr>
          <p:txBody>
            <a:bodyPr/>
            <a:lstStyle/>
            <a:p>
              <a:endParaRPr lang="zh-CN" altLang="en-US"/>
            </a:p>
          </p:txBody>
        </p:sp>
        <p:sp>
          <p:nvSpPr>
            <p:cNvPr id="10" name="AutoShape 8"/>
            <p:cNvSpPr>
              <a:spLocks/>
            </p:cNvSpPr>
            <p:nvPr/>
          </p:nvSpPr>
          <p:spPr bwMode="gray">
            <a:xfrm rot="7454756" flipH="1">
              <a:off x="1613694" y="3834133"/>
              <a:ext cx="1238250" cy="4460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w="12700">
              <a:noFill/>
              <a:round/>
              <a:headEnd/>
              <a:tailEnd/>
            </a:ln>
          </p:spPr>
          <p:txBody>
            <a:bodyPr/>
            <a:lstStyle/>
            <a:p>
              <a:endParaRPr lang="zh-CN" altLang="en-US"/>
            </a:p>
          </p:txBody>
        </p:sp>
        <p:sp>
          <p:nvSpPr>
            <p:cNvPr id="11" name="AutoShape 9"/>
            <p:cNvSpPr>
              <a:spLocks/>
            </p:cNvSpPr>
            <p:nvPr/>
          </p:nvSpPr>
          <p:spPr bwMode="gray">
            <a:xfrm rot="7454756" flipH="1">
              <a:off x="2613819" y="2691133"/>
              <a:ext cx="1238250" cy="4460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w="12700">
              <a:noFill/>
              <a:round/>
              <a:headEnd/>
              <a:tailEnd/>
            </a:ln>
          </p:spPr>
          <p:txBody>
            <a:bodyPr/>
            <a:lstStyle/>
            <a:p>
              <a:endParaRPr lang="zh-CN" altLang="en-US"/>
            </a:p>
          </p:txBody>
        </p:sp>
        <p:sp>
          <p:nvSpPr>
            <p:cNvPr id="12" name="Rectangle 10"/>
            <p:cNvSpPr>
              <a:spLocks noChangeArrowheads="1"/>
            </p:cNvSpPr>
            <p:nvPr/>
          </p:nvSpPr>
          <p:spPr bwMode="auto">
            <a:xfrm>
              <a:off x="1778915" y="5949280"/>
              <a:ext cx="2317769" cy="523220"/>
            </a:xfrm>
            <a:prstGeom prst="rect">
              <a:avLst/>
            </a:prstGeom>
            <a:noFill/>
            <a:ln w="9525">
              <a:noFill/>
              <a:miter lim="800000"/>
              <a:headEnd/>
              <a:tailEnd/>
            </a:ln>
          </p:spPr>
          <p:txBody>
            <a:bodyPr wrap="square">
              <a:spAutoFit/>
            </a:bodyPr>
            <a:lstStyle/>
            <a:p>
              <a:pPr algn="ctr"/>
              <a:r>
                <a:rPr lang="zh-CN" altLang="zh-CN" sz="2800" dirty="0" smtClean="0"/>
                <a:t>发展内线</a:t>
              </a:r>
              <a:endParaRPr lang="zh-CN" altLang="en-US" sz="2800" dirty="0">
                <a:latin typeface="+mj-ea"/>
                <a:ea typeface="+mj-ea"/>
              </a:endParaRPr>
            </a:p>
          </p:txBody>
        </p:sp>
        <p:sp>
          <p:nvSpPr>
            <p:cNvPr id="13" name="Rectangle 11"/>
            <p:cNvSpPr>
              <a:spLocks noChangeArrowheads="1"/>
            </p:cNvSpPr>
            <p:nvPr/>
          </p:nvSpPr>
          <p:spPr bwMode="auto">
            <a:xfrm>
              <a:off x="2285999" y="4725144"/>
              <a:ext cx="3345147" cy="523220"/>
            </a:xfrm>
            <a:prstGeom prst="rect">
              <a:avLst/>
            </a:prstGeom>
            <a:noFill/>
            <a:ln w="9525">
              <a:noFill/>
              <a:miter lim="800000"/>
              <a:headEnd/>
              <a:tailEnd/>
            </a:ln>
          </p:spPr>
          <p:txBody>
            <a:bodyPr wrap="square">
              <a:spAutoFit/>
            </a:bodyPr>
            <a:lstStyle/>
            <a:p>
              <a:r>
                <a:rPr lang="zh-CN" altLang="zh-CN" sz="2800" dirty="0" smtClean="0"/>
                <a:t>个人资料收集</a:t>
              </a:r>
              <a:endParaRPr lang="zh-CN" altLang="zh-CN" sz="2800" dirty="0"/>
            </a:p>
          </p:txBody>
        </p:sp>
        <p:sp>
          <p:nvSpPr>
            <p:cNvPr id="14" name="TextBox 13"/>
            <p:cNvSpPr txBox="1"/>
            <p:nvPr/>
          </p:nvSpPr>
          <p:spPr>
            <a:xfrm>
              <a:off x="3563888" y="3501008"/>
              <a:ext cx="3384376" cy="523220"/>
            </a:xfrm>
            <a:prstGeom prst="rect">
              <a:avLst/>
            </a:prstGeom>
            <a:noFill/>
          </p:spPr>
          <p:txBody>
            <a:bodyPr wrap="square" rtlCol="0">
              <a:spAutoFit/>
            </a:bodyPr>
            <a:lstStyle/>
            <a:p>
              <a:r>
                <a:rPr lang="zh-CN" altLang="zh-CN" sz="2800" dirty="0" smtClean="0"/>
                <a:t>分析客户的组织结构</a:t>
              </a:r>
              <a:endParaRPr lang="zh-CN" altLang="en-US" sz="2800" dirty="0">
                <a:latin typeface="+mj-ea"/>
                <a:ea typeface="+mj-ea"/>
              </a:endParaRPr>
            </a:p>
          </p:txBody>
        </p:sp>
        <p:sp>
          <p:nvSpPr>
            <p:cNvPr id="15" name="TextBox 14"/>
            <p:cNvSpPr txBox="1"/>
            <p:nvPr/>
          </p:nvSpPr>
          <p:spPr>
            <a:xfrm>
              <a:off x="4860031" y="2420888"/>
              <a:ext cx="3486933" cy="523220"/>
            </a:xfrm>
            <a:prstGeom prst="rect">
              <a:avLst/>
            </a:prstGeom>
            <a:noFill/>
          </p:spPr>
          <p:txBody>
            <a:bodyPr wrap="square" rtlCol="0">
              <a:spAutoFit/>
            </a:bodyPr>
            <a:lstStyle/>
            <a:p>
              <a:r>
                <a:rPr lang="zh-CN" altLang="zh-CN" sz="2800" dirty="0" smtClean="0"/>
                <a:t>销售机会分析</a:t>
              </a:r>
              <a:endParaRPr lang="zh-CN" altLang="en-US" sz="2800" dirty="0">
                <a:latin typeface="+mj-ea"/>
                <a:ea typeface="+mj-ea"/>
              </a:endParaRPr>
            </a:p>
          </p:txBody>
        </p:sp>
      </p:grpSp>
      <p:sp>
        <p:nvSpPr>
          <p:cNvPr id="18" name="标题 4"/>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建立客户信息档案</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latin typeface="+mj-ea"/>
                <a:ea typeface="+mj-ea"/>
              </a:rPr>
              <a:t>（二）客户情报收集需注意的问题</a:t>
            </a:r>
            <a:endParaRPr lang="zh-CN" altLang="zh-CN" sz="2800" dirty="0" smtClean="0">
              <a:latin typeface="+mj-ea"/>
              <a:ea typeface="+mj-ea"/>
            </a:endParaRPr>
          </a:p>
          <a:p>
            <a:endParaRPr lang="zh-CN" altLang="en-US" dirty="0"/>
          </a:p>
        </p:txBody>
      </p:sp>
      <p:sp>
        <p:nvSpPr>
          <p:cNvPr id="4" name="AutoShape 5"/>
          <p:cNvSpPr>
            <a:spLocks noChangeArrowheads="1"/>
          </p:cNvSpPr>
          <p:nvPr/>
        </p:nvSpPr>
        <p:spPr bwMode="auto">
          <a:xfrm>
            <a:off x="1187624" y="2564904"/>
            <a:ext cx="6881390" cy="3292971"/>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p>
            <a:pPr algn="ctr" eaLnBrk="0" hangingPunct="0"/>
            <a:endParaRPr lang="zh-CN" altLang="en-US">
              <a:latin typeface="Verdana" pitchFamily="34" charset="0"/>
            </a:endParaRPr>
          </a:p>
        </p:txBody>
      </p:sp>
      <p:sp>
        <p:nvSpPr>
          <p:cNvPr id="5" name="Text Box 6"/>
          <p:cNvSpPr txBox="1">
            <a:spLocks noChangeArrowheads="1"/>
          </p:cNvSpPr>
          <p:nvPr/>
        </p:nvSpPr>
        <p:spPr bwMode="auto">
          <a:xfrm>
            <a:off x="1461820" y="2852936"/>
            <a:ext cx="6463178" cy="2677656"/>
          </a:xfrm>
          <a:prstGeom prst="rect">
            <a:avLst/>
          </a:prstGeom>
          <a:noFill/>
          <a:ln w="9525">
            <a:noFill/>
            <a:miter lim="800000"/>
            <a:headEnd/>
            <a:tailEnd/>
          </a:ln>
        </p:spPr>
        <p:txBody>
          <a:bodyPr wrap="square">
            <a:spAutoFit/>
          </a:bodyPr>
          <a:lstStyle/>
          <a:p>
            <a:pPr lvl="0"/>
            <a:r>
              <a:rPr lang="en-US" altLang="zh-CN" sz="2400" dirty="0" smtClean="0">
                <a:latin typeface="+mn-ea"/>
              </a:rPr>
              <a:t>1.</a:t>
            </a:r>
            <a:r>
              <a:rPr lang="zh-CN" altLang="zh-CN" sz="2400" dirty="0" smtClean="0">
                <a:latin typeface="+mn-ea"/>
              </a:rPr>
              <a:t>在第一次拜访中，切勿马上到交易内容。</a:t>
            </a:r>
          </a:p>
          <a:p>
            <a:pPr lvl="0"/>
            <a:r>
              <a:rPr lang="en-US" altLang="zh-CN" sz="2400" dirty="0" smtClean="0">
                <a:latin typeface="+mn-ea"/>
              </a:rPr>
              <a:t>2.</a:t>
            </a:r>
            <a:r>
              <a:rPr lang="zh-CN" altLang="zh-CN" sz="2400" dirty="0" smtClean="0">
                <a:latin typeface="+mn-ea"/>
              </a:rPr>
              <a:t>在还未熟悉搜集的方法之前，最好先在事前将所要问的，依照项目整理在记事本上，再据此询问。</a:t>
            </a:r>
          </a:p>
          <a:p>
            <a:pPr lvl="0"/>
            <a:r>
              <a:rPr lang="en-US" altLang="zh-CN" sz="2400" dirty="0" smtClean="0">
                <a:latin typeface="+mn-ea"/>
              </a:rPr>
              <a:t>3.</a:t>
            </a:r>
            <a:r>
              <a:rPr lang="zh-CN" altLang="zh-CN" sz="2400" dirty="0" smtClean="0">
                <a:latin typeface="+mn-ea"/>
              </a:rPr>
              <a:t>所要询问的项目平均插入全体的话题中，有意识的不让对方感觉自己是在被询问。</a:t>
            </a:r>
          </a:p>
          <a:p>
            <a:r>
              <a:rPr lang="en-US" altLang="zh-CN" sz="2400" dirty="0" smtClean="0">
                <a:latin typeface="+mn-ea"/>
              </a:rPr>
              <a:t>4.</a:t>
            </a:r>
            <a:r>
              <a:rPr lang="zh-CN" altLang="zh-CN" sz="2400" dirty="0" smtClean="0">
                <a:latin typeface="+mn-ea"/>
              </a:rPr>
              <a:t>先决定在最初阶段务必问及的项目。</a:t>
            </a:r>
            <a:endParaRPr lang="zh-CN" altLang="zh-CN" sz="2400" dirty="0">
              <a:latin typeface="+mn-ea"/>
            </a:endParaRPr>
          </a:p>
        </p:txBody>
      </p:sp>
      <p:sp>
        <p:nvSpPr>
          <p:cNvPr id="8" name="标题 4"/>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建立客户信息档案</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latin typeface="+mj-ea"/>
                <a:ea typeface="+mj-ea"/>
              </a:rPr>
              <a:t>（三）客户情报的管理</a:t>
            </a:r>
            <a:endParaRPr lang="zh-CN" altLang="zh-CN" sz="2800" dirty="0" smtClean="0">
              <a:latin typeface="+mj-ea"/>
              <a:ea typeface="+mj-ea"/>
            </a:endParaRPr>
          </a:p>
          <a:p>
            <a:r>
              <a:rPr lang="en-US" altLang="zh-CN" sz="2800" b="1" dirty="0" smtClean="0">
                <a:latin typeface="+mj-ea"/>
                <a:ea typeface="+mj-ea"/>
              </a:rPr>
              <a:t>1.</a:t>
            </a:r>
            <a:r>
              <a:rPr lang="zh-CN" altLang="zh-CN" sz="2800" b="1" dirty="0" smtClean="0">
                <a:latin typeface="+mj-ea"/>
                <a:ea typeface="+mj-ea"/>
              </a:rPr>
              <a:t>客户情报的种类和方法</a:t>
            </a:r>
            <a:endParaRPr lang="zh-CN" altLang="zh-CN" sz="2800" dirty="0" smtClean="0">
              <a:latin typeface="+mj-ea"/>
              <a:ea typeface="+mj-ea"/>
            </a:endParaRPr>
          </a:p>
          <a:p>
            <a:pPr>
              <a:buNone/>
            </a:pPr>
            <a:r>
              <a:rPr lang="en-US" altLang="zh-CN" dirty="0" smtClean="0">
                <a:latin typeface="+mj-ea"/>
                <a:ea typeface="+mj-ea"/>
              </a:rPr>
              <a:t>      </a:t>
            </a:r>
            <a:r>
              <a:rPr lang="zh-CN" altLang="zh-CN" dirty="0" smtClean="0">
                <a:latin typeface="+mj-ea"/>
                <a:ea typeface="+mj-ea"/>
              </a:rPr>
              <a:t>客户情报分为日常报告、紧急报告和定期报告。日常报告采取口答的方式；紧急报告采取口答或电话的方式；定期报告需要写客户情报报告书。</a:t>
            </a:r>
          </a:p>
          <a:p>
            <a:r>
              <a:rPr lang="en-US" altLang="zh-CN" sz="2800" b="1" dirty="0" smtClean="0">
                <a:latin typeface="+mj-ea"/>
                <a:ea typeface="+mj-ea"/>
              </a:rPr>
              <a:t>2.</a:t>
            </a:r>
            <a:r>
              <a:rPr lang="zh-CN" altLang="zh-CN" sz="2800" b="1" dirty="0" smtClean="0">
                <a:latin typeface="+mj-ea"/>
                <a:ea typeface="+mj-ea"/>
              </a:rPr>
              <a:t>客户的级别分类</a:t>
            </a:r>
            <a:endParaRPr lang="zh-CN" altLang="zh-CN" sz="2800" dirty="0" smtClean="0">
              <a:latin typeface="+mj-ea"/>
              <a:ea typeface="+mj-ea"/>
            </a:endParaRPr>
          </a:p>
          <a:p>
            <a:pPr>
              <a:buNone/>
            </a:pPr>
            <a:r>
              <a:rPr lang="en-US" altLang="zh-CN" dirty="0" smtClean="0">
                <a:latin typeface="+mj-ea"/>
                <a:ea typeface="+mj-ea"/>
              </a:rPr>
              <a:t>      </a:t>
            </a:r>
            <a:r>
              <a:rPr lang="zh-CN" altLang="zh-CN" dirty="0" smtClean="0">
                <a:latin typeface="+mj-ea"/>
                <a:ea typeface="+mj-ea"/>
              </a:rPr>
              <a:t>依据客户的信用状况，需要将客户划分不同等级。通常划分为三个级别：</a:t>
            </a:r>
            <a:r>
              <a:rPr lang="en-US" altLang="zh-CN" dirty="0" smtClean="0">
                <a:latin typeface="+mj-ea"/>
                <a:ea typeface="+mj-ea"/>
              </a:rPr>
              <a:t>A</a:t>
            </a:r>
            <a:r>
              <a:rPr lang="zh-CN" altLang="zh-CN" dirty="0" smtClean="0">
                <a:latin typeface="+mj-ea"/>
                <a:ea typeface="+mj-ea"/>
              </a:rPr>
              <a:t>级，以企业的规模划分，较佳的信用状态；</a:t>
            </a:r>
            <a:r>
              <a:rPr lang="en-US" altLang="zh-CN" dirty="0" smtClean="0">
                <a:latin typeface="+mj-ea"/>
                <a:ea typeface="+mj-ea"/>
              </a:rPr>
              <a:t>B</a:t>
            </a:r>
            <a:r>
              <a:rPr lang="zh-CN" altLang="zh-CN" dirty="0" smtClean="0">
                <a:latin typeface="+mj-ea"/>
                <a:ea typeface="+mj-ea"/>
              </a:rPr>
              <a:t>级，一般的信用状态，大多数优良客户属于此等级；</a:t>
            </a:r>
            <a:r>
              <a:rPr lang="en-US" altLang="zh-CN" dirty="0" smtClean="0">
                <a:latin typeface="+mj-ea"/>
                <a:ea typeface="+mj-ea"/>
              </a:rPr>
              <a:t>C</a:t>
            </a:r>
            <a:r>
              <a:rPr lang="zh-CN" altLang="zh-CN" dirty="0" smtClean="0">
                <a:latin typeface="+mj-ea"/>
                <a:ea typeface="+mj-ea"/>
              </a:rPr>
              <a:t>级，较差的信用状态。根据客户的等级，需要对信用状况差的客户重点关注。</a:t>
            </a:r>
            <a:endParaRPr lang="zh-CN" altLang="en-US" dirty="0">
              <a:latin typeface="+mj-ea"/>
              <a:ea typeface="+mj-ea"/>
            </a:endParaRPr>
          </a:p>
        </p:txBody>
      </p:sp>
      <p:sp>
        <p:nvSpPr>
          <p:cNvPr id="6" name="标题 4"/>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建立客户信息档案</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标题 3"/>
          <p:cNvSpPr>
            <a:spLocks noGrp="1"/>
          </p:cNvSpPr>
          <p:nvPr>
            <p:ph type="title"/>
          </p:nvPr>
        </p:nvSpPr>
        <p:spPr>
          <a:xfrm>
            <a:off x="539750" y="1141413"/>
            <a:ext cx="8064500" cy="487362"/>
          </a:xfrm>
        </p:spPr>
        <p:txBody>
          <a:bodyPr/>
          <a:lstStyle/>
          <a:p>
            <a:pPr eaLnBrk="1" hangingPunct="1"/>
            <a:r>
              <a:rPr lang="zh-CN" altLang="zh-CN" sz="4000" dirty="0" smtClean="0"/>
              <a:t>第</a:t>
            </a:r>
            <a:r>
              <a:rPr lang="zh-CN" altLang="en-US" sz="4000" dirty="0" smtClean="0"/>
              <a:t>三</a:t>
            </a:r>
            <a:r>
              <a:rPr lang="zh-CN" altLang="zh-CN" sz="4000" dirty="0" smtClean="0"/>
              <a:t>节</a:t>
            </a:r>
            <a:r>
              <a:rPr lang="en-US" altLang="zh-CN" sz="4000" dirty="0" smtClean="0"/>
              <a:t>          </a:t>
            </a:r>
            <a:r>
              <a:rPr lang="zh-CN" altLang="zh-CN" sz="4000" dirty="0" smtClean="0"/>
              <a:t>客户资料分析</a:t>
            </a:r>
            <a:r>
              <a:rPr lang="zh-CN" altLang="zh-CN" dirty="0" smtClean="0"/>
              <a:t/>
            </a:r>
            <a:br>
              <a:rPr lang="zh-CN" altLang="zh-CN" dirty="0" smtClean="0"/>
            </a:br>
            <a:endParaRPr lang="zh-CN" altLang="en-US" dirty="0" smtClean="0"/>
          </a:p>
        </p:txBody>
      </p:sp>
      <p:sp>
        <p:nvSpPr>
          <p:cNvPr id="4" name="内容占位符 3"/>
          <p:cNvSpPr>
            <a:spLocks noGrp="1"/>
          </p:cNvSpPr>
          <p:nvPr>
            <p:ph idx="1"/>
          </p:nvPr>
        </p:nvSpPr>
        <p:spPr/>
        <p:txBody>
          <a:bodyPr/>
          <a:lstStyle/>
          <a:p>
            <a:pPr>
              <a:buNone/>
            </a:pPr>
            <a:r>
              <a:rPr lang="zh-CN" altLang="zh-CN" sz="2800" b="1" dirty="0" smtClean="0">
                <a:latin typeface="+mj-ea"/>
                <a:ea typeface="+mj-ea"/>
              </a:rPr>
              <a:t>一、信用分析</a:t>
            </a:r>
            <a:endParaRPr lang="zh-CN" altLang="zh-CN" sz="2800" dirty="0" smtClean="0">
              <a:latin typeface="+mj-ea"/>
              <a:ea typeface="+mj-ea"/>
            </a:endParaRPr>
          </a:p>
          <a:p>
            <a:r>
              <a:rPr lang="zh-CN" altLang="zh-CN" sz="2800" b="1" dirty="0" smtClean="0">
                <a:latin typeface="+mj-ea"/>
                <a:ea typeface="+mj-ea"/>
              </a:rPr>
              <a:t>（一）信用分析的标准</a:t>
            </a:r>
            <a:endParaRPr lang="zh-CN" altLang="zh-CN" sz="2800" dirty="0" smtClean="0">
              <a:latin typeface="+mj-ea"/>
              <a:ea typeface="+mj-ea"/>
            </a:endParaRPr>
          </a:p>
          <a:p>
            <a:r>
              <a:rPr lang="en-US" altLang="zh-CN" b="1" dirty="0" smtClean="0">
                <a:latin typeface="+mj-ea"/>
                <a:ea typeface="+mj-ea"/>
              </a:rPr>
              <a:t>1.</a:t>
            </a:r>
            <a:r>
              <a:rPr lang="zh-CN" altLang="zh-CN" b="1" dirty="0" smtClean="0">
                <a:latin typeface="+mj-ea"/>
                <a:ea typeface="+mj-ea"/>
              </a:rPr>
              <a:t>信用</a:t>
            </a:r>
            <a:r>
              <a:rPr lang="en-US" altLang="zh-CN" b="1" dirty="0" smtClean="0">
                <a:latin typeface="+mj-ea"/>
                <a:ea typeface="+mj-ea"/>
              </a:rPr>
              <a:t>5C</a:t>
            </a:r>
            <a:r>
              <a:rPr lang="zh-CN" altLang="zh-CN" b="1" dirty="0" smtClean="0">
                <a:latin typeface="+mj-ea"/>
                <a:ea typeface="+mj-ea"/>
              </a:rPr>
              <a:t>标准</a:t>
            </a:r>
            <a:r>
              <a:rPr lang="zh-CN" altLang="en-US" b="1" dirty="0" smtClean="0">
                <a:latin typeface="+mj-ea"/>
                <a:ea typeface="+mj-ea"/>
              </a:rPr>
              <a:t>：</a:t>
            </a:r>
            <a:r>
              <a:rPr lang="zh-CN" altLang="zh-CN" dirty="0" smtClean="0"/>
              <a:t>通过</a:t>
            </a:r>
            <a:r>
              <a:rPr lang="en-US" altLang="zh-CN" dirty="0" smtClean="0"/>
              <a:t>“5C”</a:t>
            </a:r>
            <a:r>
              <a:rPr lang="zh-CN" altLang="zh-CN" dirty="0" smtClean="0"/>
              <a:t>系统来分析顾客或客户的信用标准，</a:t>
            </a:r>
            <a:r>
              <a:rPr lang="en-US" altLang="zh-CN" dirty="0" smtClean="0"/>
              <a:t>5C</a:t>
            </a:r>
            <a:r>
              <a:rPr lang="zh-CN" altLang="zh-CN" dirty="0" smtClean="0"/>
              <a:t>系统是评估顾客或客户信用品质的五个方面：品质、能力、资本、抵押和条件。 </a:t>
            </a:r>
            <a:endParaRPr lang="en-US" altLang="zh-CN" dirty="0" smtClean="0"/>
          </a:p>
          <a:p>
            <a:r>
              <a:rPr lang="en-US" altLang="zh-CN" b="1" dirty="0" smtClean="0">
                <a:latin typeface="+mj-ea"/>
                <a:ea typeface="+mj-ea"/>
              </a:rPr>
              <a:t>2.</a:t>
            </a:r>
            <a:r>
              <a:rPr lang="zh-CN" altLang="zh-CN" b="1" dirty="0" smtClean="0">
                <a:latin typeface="+mj-ea"/>
                <a:ea typeface="+mj-ea"/>
              </a:rPr>
              <a:t>信用</a:t>
            </a:r>
            <a:r>
              <a:rPr lang="en-US" altLang="zh-CN" b="1" dirty="0" smtClean="0">
                <a:latin typeface="+mj-ea"/>
                <a:ea typeface="+mj-ea"/>
              </a:rPr>
              <a:t>5P</a:t>
            </a:r>
            <a:r>
              <a:rPr lang="zh-CN" altLang="zh-CN" b="1" dirty="0" smtClean="0">
                <a:latin typeface="+mj-ea"/>
                <a:ea typeface="+mj-ea"/>
              </a:rPr>
              <a:t>标准</a:t>
            </a:r>
            <a:r>
              <a:rPr lang="zh-CN" altLang="en-US" b="1" dirty="0" smtClean="0">
                <a:latin typeface="+mj-ea"/>
                <a:ea typeface="+mj-ea"/>
              </a:rPr>
              <a:t>：</a:t>
            </a:r>
            <a:r>
              <a:rPr lang="zh-CN" altLang="zh-CN" dirty="0" smtClean="0">
                <a:latin typeface="+mj-ea"/>
                <a:ea typeface="+mj-ea"/>
              </a:rPr>
              <a:t>“</a:t>
            </a:r>
            <a:r>
              <a:rPr lang="en-US" altLang="zh-CN" dirty="0" smtClean="0">
                <a:latin typeface="+mj-ea"/>
                <a:ea typeface="+mj-ea"/>
              </a:rPr>
              <a:t>5P</a:t>
            </a:r>
            <a:r>
              <a:rPr lang="zh-CN" altLang="zh-CN" dirty="0" smtClean="0">
                <a:latin typeface="+mj-ea"/>
                <a:ea typeface="+mj-ea"/>
              </a:rPr>
              <a:t>”是从不同角度将信用要素重新分类，条理上更加易于理解。它包括人的因素、目标因素、还款因素、保障因素和展望因素。 </a:t>
            </a:r>
            <a:endParaRPr lang="en-US" altLang="zh-CN" dirty="0" smtClean="0">
              <a:latin typeface="+mj-ea"/>
              <a:ea typeface="+mj-ea"/>
            </a:endParaRPr>
          </a:p>
          <a:p>
            <a:r>
              <a:rPr lang="en-US" altLang="zh-CN" b="1" dirty="0" smtClean="0">
                <a:latin typeface="+mj-ea"/>
                <a:ea typeface="+mj-ea"/>
              </a:rPr>
              <a:t>3.</a:t>
            </a:r>
            <a:r>
              <a:rPr lang="zh-CN" altLang="zh-CN" b="1" dirty="0" smtClean="0">
                <a:latin typeface="+mj-ea"/>
                <a:ea typeface="+mj-ea"/>
              </a:rPr>
              <a:t>信用</a:t>
            </a:r>
            <a:r>
              <a:rPr lang="en-US" altLang="zh-CN" b="1" dirty="0" smtClean="0">
                <a:latin typeface="+mj-ea"/>
                <a:ea typeface="+mj-ea"/>
              </a:rPr>
              <a:t>6A</a:t>
            </a:r>
            <a:r>
              <a:rPr lang="zh-CN" altLang="zh-CN" b="1" dirty="0" smtClean="0">
                <a:latin typeface="+mj-ea"/>
                <a:ea typeface="+mj-ea"/>
              </a:rPr>
              <a:t>标准</a:t>
            </a:r>
            <a:r>
              <a:rPr lang="zh-CN" altLang="en-US" b="1" dirty="0" smtClean="0">
                <a:latin typeface="+mj-ea"/>
                <a:ea typeface="+mj-ea"/>
              </a:rPr>
              <a:t>：</a:t>
            </a:r>
            <a:r>
              <a:rPr lang="zh-CN" altLang="zh-CN" dirty="0" smtClean="0">
                <a:latin typeface="+mj-ea"/>
                <a:ea typeface="+mj-ea"/>
              </a:rPr>
              <a:t>“</a:t>
            </a:r>
            <a:r>
              <a:rPr lang="en-US" altLang="zh-CN" dirty="0" smtClean="0">
                <a:latin typeface="+mj-ea"/>
                <a:ea typeface="+mj-ea"/>
              </a:rPr>
              <a:t>6A</a:t>
            </a:r>
            <a:r>
              <a:rPr lang="zh-CN" altLang="zh-CN" dirty="0" smtClean="0">
                <a:latin typeface="+mj-ea"/>
                <a:ea typeface="+mj-ea"/>
              </a:rPr>
              <a:t>”是美国国际复兴开发银行提出的，他们将企业要素归纳为经济因素、技术因素、管理因素、组织因素、商业因素和财务因素。 </a:t>
            </a:r>
          </a:p>
          <a:p>
            <a:endParaRPr lang="zh-CN" altLang="zh-CN" sz="2800" dirty="0" smtClean="0">
              <a:latin typeface="+mj-ea"/>
              <a:ea typeface="+mj-ea"/>
            </a:endParaRPr>
          </a:p>
          <a:p>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二、法人信用信息管理</a:t>
            </a:r>
            <a:endParaRPr lang="zh-CN" altLang="zh-CN" sz="2800" dirty="0" smtClean="0">
              <a:latin typeface="+mj-ea"/>
              <a:ea typeface="+mj-ea"/>
            </a:endParaRPr>
          </a:p>
          <a:p>
            <a:r>
              <a:rPr lang="zh-CN" altLang="zh-CN" sz="2800" b="1" dirty="0" smtClean="0">
                <a:latin typeface="+mj-ea"/>
                <a:ea typeface="+mj-ea"/>
              </a:rPr>
              <a:t>（一）需要搜集的主要信息</a:t>
            </a:r>
            <a:endParaRPr lang="zh-CN" altLang="zh-CN" sz="2800" dirty="0" smtClean="0">
              <a:latin typeface="+mj-ea"/>
              <a:ea typeface="+mj-ea"/>
            </a:endParaRPr>
          </a:p>
          <a:p>
            <a:r>
              <a:rPr lang="en-US" altLang="zh-CN" sz="2800" dirty="0" smtClean="0">
                <a:latin typeface="+mj-ea"/>
                <a:ea typeface="+mj-ea"/>
              </a:rPr>
              <a:t>1.</a:t>
            </a:r>
            <a:r>
              <a:rPr lang="zh-CN" altLang="zh-CN" sz="2800" dirty="0" smtClean="0">
                <a:latin typeface="+mj-ea"/>
                <a:ea typeface="+mj-ea"/>
              </a:rPr>
              <a:t>客户的名称与地址</a:t>
            </a:r>
          </a:p>
          <a:p>
            <a:r>
              <a:rPr lang="en-US" altLang="zh-CN" sz="2800" dirty="0" smtClean="0">
                <a:latin typeface="+mj-ea"/>
                <a:ea typeface="+mj-ea"/>
              </a:rPr>
              <a:t>2.</a:t>
            </a:r>
            <a:r>
              <a:rPr lang="zh-CN" altLang="zh-CN" sz="2800" dirty="0" smtClean="0">
                <a:latin typeface="+mj-ea"/>
                <a:ea typeface="+mj-ea"/>
              </a:rPr>
              <a:t>客户的法律形式注册资本金</a:t>
            </a:r>
          </a:p>
          <a:p>
            <a:r>
              <a:rPr lang="en-US" altLang="zh-CN" sz="2800" dirty="0" smtClean="0">
                <a:latin typeface="+mj-ea"/>
                <a:ea typeface="+mj-ea"/>
              </a:rPr>
              <a:t>3.</a:t>
            </a:r>
            <a:r>
              <a:rPr lang="zh-CN" altLang="zh-CN" sz="2800" dirty="0" smtClean="0">
                <a:latin typeface="+mj-ea"/>
                <a:ea typeface="+mj-ea"/>
              </a:rPr>
              <a:t>客户的所有权</a:t>
            </a:r>
          </a:p>
          <a:p>
            <a:r>
              <a:rPr lang="en-US" altLang="zh-CN" sz="2800" dirty="0" smtClean="0">
                <a:latin typeface="+mj-ea"/>
                <a:ea typeface="+mj-ea"/>
              </a:rPr>
              <a:t>4.</a:t>
            </a:r>
            <a:r>
              <a:rPr lang="zh-CN" altLang="zh-CN" sz="2800" dirty="0" smtClean="0">
                <a:latin typeface="+mj-ea"/>
                <a:ea typeface="+mj-ea"/>
              </a:rPr>
              <a:t>客户的经营范围及所属行业</a:t>
            </a:r>
          </a:p>
          <a:p>
            <a:r>
              <a:rPr lang="en-US" altLang="zh-CN" sz="2800" dirty="0" smtClean="0">
                <a:latin typeface="+mj-ea"/>
                <a:ea typeface="+mj-ea"/>
              </a:rPr>
              <a:t>5.</a:t>
            </a:r>
            <a:r>
              <a:rPr lang="zh-CN" altLang="zh-CN" sz="2800" dirty="0" smtClean="0">
                <a:latin typeface="+mj-ea"/>
                <a:ea typeface="+mj-ea"/>
              </a:rPr>
              <a:t>客户注册日期或经营年限</a:t>
            </a:r>
          </a:p>
          <a:p>
            <a:r>
              <a:rPr lang="en-US" altLang="zh-CN" sz="2800" dirty="0" smtClean="0">
                <a:latin typeface="+mj-ea"/>
                <a:ea typeface="+mj-ea"/>
              </a:rPr>
              <a:t>6.</a:t>
            </a:r>
            <a:r>
              <a:rPr lang="zh-CN" altLang="zh-CN" sz="2800" dirty="0" smtClean="0">
                <a:latin typeface="+mj-ea"/>
                <a:ea typeface="+mj-ea"/>
              </a:rPr>
              <a:t>客户的内部组织机构及主要管理者</a:t>
            </a:r>
          </a:p>
          <a:p>
            <a:endParaRPr lang="zh-CN" altLang="en-US" dirty="0"/>
          </a:p>
        </p:txBody>
      </p:sp>
      <p:sp>
        <p:nvSpPr>
          <p:cNvPr id="4" name="标题 3"/>
          <p:cNvSpPr>
            <a:spLocks noGrp="1"/>
          </p:cNvSpPr>
          <p:nvPr>
            <p:ph type="title"/>
          </p:nvPr>
        </p:nvSpPr>
        <p:spPr>
          <a:xfrm>
            <a:off x="539750" y="1141413"/>
            <a:ext cx="8064500" cy="487362"/>
          </a:xfrm>
        </p:spPr>
        <p:txBody>
          <a:bodyPr/>
          <a:lstStyle/>
          <a:p>
            <a:pPr eaLnBrk="1" hangingPunct="1"/>
            <a:r>
              <a:rPr lang="zh-CN" altLang="zh-CN" sz="4000" dirty="0" smtClean="0"/>
              <a:t>第</a:t>
            </a:r>
            <a:r>
              <a:rPr lang="zh-CN" altLang="en-US" sz="4000" dirty="0" smtClean="0"/>
              <a:t>三</a:t>
            </a:r>
            <a:r>
              <a:rPr lang="zh-CN" altLang="zh-CN" sz="4000" dirty="0" smtClean="0"/>
              <a:t>节</a:t>
            </a:r>
            <a:r>
              <a:rPr lang="en-US" altLang="zh-CN" sz="4000" dirty="0" smtClean="0"/>
              <a:t>          </a:t>
            </a:r>
            <a:r>
              <a:rPr lang="zh-CN" altLang="zh-CN" sz="4000" dirty="0" smtClean="0"/>
              <a:t>客户资料分析</a:t>
            </a:r>
            <a:r>
              <a:rPr lang="zh-CN" altLang="zh-CN" dirty="0" smtClean="0"/>
              <a:t/>
            </a:r>
            <a:br>
              <a:rPr lang="zh-CN" altLang="zh-CN" dirty="0" smtClean="0"/>
            </a:br>
            <a:endParaRPr lang="zh-CN" altLang="en-US" dirty="0" smtClean="0"/>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latin typeface="+mj-ea"/>
                <a:ea typeface="+mj-ea"/>
              </a:rPr>
              <a:t>（二）可能发生的业务风险</a:t>
            </a:r>
            <a:endParaRPr lang="zh-CN" altLang="zh-CN" sz="2800" dirty="0" smtClean="0">
              <a:latin typeface="+mj-ea"/>
              <a:ea typeface="+mj-ea"/>
            </a:endParaRPr>
          </a:p>
          <a:p>
            <a:r>
              <a:rPr lang="en-US" altLang="zh-CN" sz="2800" dirty="0" smtClean="0">
                <a:latin typeface="+mj-ea"/>
                <a:ea typeface="+mj-ea"/>
              </a:rPr>
              <a:t>1.</a:t>
            </a:r>
            <a:r>
              <a:rPr lang="zh-CN" altLang="zh-CN" sz="2800" dirty="0" smtClean="0">
                <a:latin typeface="+mj-ea"/>
                <a:ea typeface="+mj-ea"/>
              </a:rPr>
              <a:t>由于使用客户错误的法人名称而导致最终的信用风险损失</a:t>
            </a:r>
            <a:endParaRPr lang="en-US" altLang="zh-CN" sz="2800" dirty="0" smtClean="0">
              <a:latin typeface="+mj-ea"/>
              <a:ea typeface="+mj-ea"/>
            </a:endParaRPr>
          </a:p>
          <a:p>
            <a:endParaRPr lang="zh-CN" altLang="zh-CN" sz="2800" dirty="0" smtClean="0">
              <a:latin typeface="+mj-ea"/>
              <a:ea typeface="+mj-ea"/>
            </a:endParaRPr>
          </a:p>
          <a:p>
            <a:r>
              <a:rPr lang="en-US" altLang="zh-CN" sz="2800" dirty="0" smtClean="0">
                <a:latin typeface="+mj-ea"/>
                <a:ea typeface="+mj-ea"/>
              </a:rPr>
              <a:t>2.</a:t>
            </a:r>
            <a:r>
              <a:rPr lang="zh-CN" altLang="zh-CN" sz="2800" dirty="0" smtClean="0">
                <a:latin typeface="+mj-ea"/>
                <a:ea typeface="+mj-ea"/>
              </a:rPr>
              <a:t>由于使用客户错误的地址而招致信用风险损失</a:t>
            </a:r>
            <a:endParaRPr lang="en-US" altLang="zh-CN" sz="2800" dirty="0" smtClean="0">
              <a:latin typeface="+mj-ea"/>
              <a:ea typeface="+mj-ea"/>
            </a:endParaRPr>
          </a:p>
          <a:p>
            <a:endParaRPr lang="zh-CN" altLang="zh-CN" sz="2800" dirty="0" smtClean="0">
              <a:latin typeface="+mj-ea"/>
              <a:ea typeface="+mj-ea"/>
            </a:endParaRPr>
          </a:p>
          <a:p>
            <a:r>
              <a:rPr lang="en-US" altLang="zh-CN" sz="2800" dirty="0" smtClean="0">
                <a:latin typeface="+mj-ea"/>
                <a:ea typeface="+mj-ea"/>
              </a:rPr>
              <a:t>3.</a:t>
            </a:r>
            <a:r>
              <a:rPr lang="zh-CN" altLang="zh-CN" sz="2800" dirty="0" smtClean="0">
                <a:latin typeface="+mj-ea"/>
                <a:ea typeface="+mj-ea"/>
              </a:rPr>
              <a:t>忽视客户的合法经营范围或常规业务范围</a:t>
            </a:r>
            <a:endParaRPr lang="en-US" altLang="zh-CN" sz="2800" dirty="0" smtClean="0">
              <a:latin typeface="+mj-ea"/>
              <a:ea typeface="+mj-ea"/>
            </a:endParaRPr>
          </a:p>
          <a:p>
            <a:endParaRPr lang="zh-CN" altLang="zh-CN" sz="2800" dirty="0" smtClean="0">
              <a:latin typeface="+mj-ea"/>
              <a:ea typeface="+mj-ea"/>
            </a:endParaRPr>
          </a:p>
          <a:p>
            <a:r>
              <a:rPr lang="en-US" altLang="zh-CN" sz="2800" dirty="0" smtClean="0">
                <a:latin typeface="+mj-ea"/>
                <a:ea typeface="+mj-ea"/>
              </a:rPr>
              <a:t>4.</a:t>
            </a:r>
            <a:r>
              <a:rPr lang="zh-CN" altLang="zh-CN" sz="2800" dirty="0" smtClean="0">
                <a:latin typeface="+mj-ea"/>
                <a:ea typeface="+mj-ea"/>
              </a:rPr>
              <a:t>注册资本金不足或虚假出资问题</a:t>
            </a:r>
          </a:p>
          <a:p>
            <a:endParaRPr lang="zh-CN" altLang="en-US" dirty="0"/>
          </a:p>
        </p:txBody>
      </p:sp>
      <p:sp>
        <p:nvSpPr>
          <p:cNvPr id="4" name="标题 3"/>
          <p:cNvSpPr>
            <a:spLocks noGrp="1"/>
          </p:cNvSpPr>
          <p:nvPr>
            <p:ph type="title"/>
          </p:nvPr>
        </p:nvSpPr>
        <p:spPr>
          <a:xfrm>
            <a:off x="539750" y="1141413"/>
            <a:ext cx="8064500" cy="487362"/>
          </a:xfrm>
        </p:spPr>
        <p:txBody>
          <a:bodyPr/>
          <a:lstStyle/>
          <a:p>
            <a:pPr eaLnBrk="1" hangingPunct="1"/>
            <a:r>
              <a:rPr lang="zh-CN" altLang="zh-CN" sz="4000" dirty="0" smtClean="0"/>
              <a:t>第</a:t>
            </a:r>
            <a:r>
              <a:rPr lang="zh-CN" altLang="en-US" sz="4000" dirty="0" smtClean="0"/>
              <a:t>三</a:t>
            </a:r>
            <a:r>
              <a:rPr lang="zh-CN" altLang="zh-CN" sz="4000" dirty="0" smtClean="0"/>
              <a:t>节</a:t>
            </a:r>
            <a:r>
              <a:rPr lang="en-US" altLang="zh-CN" sz="4000" dirty="0" smtClean="0"/>
              <a:t>          </a:t>
            </a:r>
            <a:r>
              <a:rPr lang="zh-CN" altLang="zh-CN" sz="4000" dirty="0" smtClean="0"/>
              <a:t>客户资料分析</a:t>
            </a:r>
            <a:r>
              <a:rPr lang="zh-CN" altLang="zh-CN" dirty="0" smtClean="0"/>
              <a:t/>
            </a:r>
            <a:br>
              <a:rPr lang="zh-CN" altLang="zh-CN" dirty="0" smtClean="0"/>
            </a:br>
            <a:endParaRPr lang="zh-CN" altLang="en-US" dirty="0" smtClean="0"/>
          </a:p>
        </p:txBody>
      </p:sp>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三、客户财务信用信息管理</a:t>
            </a:r>
            <a:endParaRPr lang="zh-CN" altLang="zh-CN" sz="2800" dirty="0" smtClean="0">
              <a:latin typeface="+mj-ea"/>
              <a:ea typeface="+mj-ea"/>
            </a:endParaRPr>
          </a:p>
          <a:p>
            <a:pPr>
              <a:buNone/>
            </a:pPr>
            <a:r>
              <a:rPr lang="en-US" altLang="zh-CN" sz="2800" dirty="0" smtClean="0"/>
              <a:t>            </a:t>
            </a:r>
            <a:r>
              <a:rPr lang="zh-CN" altLang="zh-CN" dirty="0" smtClean="0"/>
              <a:t>所谓客户的财务信用信息，是指反映客户的财务能力及财务结构的合理性方面的信息，它反映客户资信状况或偿债能力。</a:t>
            </a:r>
            <a:endParaRPr lang="en-US" altLang="zh-CN" dirty="0" smtClean="0"/>
          </a:p>
          <a:p>
            <a:r>
              <a:rPr lang="zh-CN" altLang="zh-CN" sz="2800" b="1" dirty="0" smtClean="0">
                <a:latin typeface="+mj-ea"/>
                <a:ea typeface="+mj-ea"/>
              </a:rPr>
              <a:t>（一）企业的偿债能力分析</a:t>
            </a:r>
            <a:endParaRPr lang="en-US" altLang="zh-CN" sz="2800" b="1" dirty="0" smtClean="0">
              <a:latin typeface="+mj-ea"/>
              <a:ea typeface="+mj-ea"/>
            </a:endParaRPr>
          </a:p>
          <a:p>
            <a:r>
              <a:rPr lang="en-US" altLang="zh-CN" b="1" dirty="0" smtClean="0">
                <a:latin typeface="+mn-ea"/>
              </a:rPr>
              <a:t>1.</a:t>
            </a:r>
            <a:r>
              <a:rPr lang="zh-CN" altLang="zh-CN" b="1" dirty="0" smtClean="0">
                <a:latin typeface="+mn-ea"/>
              </a:rPr>
              <a:t>短期偿债能力</a:t>
            </a:r>
            <a:r>
              <a:rPr lang="en-US" altLang="zh-CN" b="1" dirty="0" smtClean="0">
                <a:latin typeface="+mn-ea"/>
              </a:rPr>
              <a:t>:</a:t>
            </a:r>
            <a:r>
              <a:rPr lang="zh-CN" altLang="zh-CN" dirty="0" smtClean="0">
                <a:latin typeface="+mn-ea"/>
              </a:rPr>
              <a:t>主要表现在公司到期债务与可支配流动资产之间的关系，主要的衡量指标有流动比率和速动比率。</a:t>
            </a:r>
            <a:endParaRPr lang="en-US" altLang="zh-CN" b="1" dirty="0" smtClean="0">
              <a:latin typeface="+mn-ea"/>
            </a:endParaRPr>
          </a:p>
          <a:p>
            <a:r>
              <a:rPr lang="en-US" altLang="zh-CN" b="1" dirty="0" smtClean="0">
                <a:latin typeface="+mn-ea"/>
              </a:rPr>
              <a:t>2.</a:t>
            </a:r>
            <a:r>
              <a:rPr lang="zh-CN" altLang="zh-CN" b="1" dirty="0" smtClean="0">
                <a:latin typeface="+mn-ea"/>
              </a:rPr>
              <a:t>长期偿债能力</a:t>
            </a:r>
            <a:r>
              <a:rPr lang="en-US" altLang="zh-CN" b="1" dirty="0" smtClean="0">
                <a:latin typeface="+mn-ea"/>
              </a:rPr>
              <a:t>:</a:t>
            </a:r>
            <a:r>
              <a:rPr lang="zh-CN" altLang="zh-CN" dirty="0" smtClean="0">
                <a:latin typeface="+mn-ea"/>
              </a:rPr>
              <a:t>指企业偿还</a:t>
            </a:r>
            <a:r>
              <a:rPr lang="en-US" altLang="zh-CN" dirty="0" smtClean="0">
                <a:latin typeface="+mn-ea"/>
              </a:rPr>
              <a:t>1</a:t>
            </a:r>
            <a:r>
              <a:rPr lang="zh-CN" altLang="zh-CN" dirty="0" smtClean="0">
                <a:latin typeface="+mn-ea"/>
              </a:rPr>
              <a:t>年以上债务的能力，与企业的盈利能力、资金结构有十分密切的关系。企业的长期负债能力可通过资产负债率、长期负债与营运资金的比率及利息保障倍数等指标来分析。</a:t>
            </a:r>
            <a:endParaRPr lang="en-US" altLang="zh-CN" dirty="0" smtClean="0">
              <a:latin typeface="+mn-ea"/>
            </a:endParaRPr>
          </a:p>
          <a:p>
            <a:endParaRPr lang="zh-CN" altLang="en-US" dirty="0"/>
          </a:p>
        </p:txBody>
      </p:sp>
      <p:sp>
        <p:nvSpPr>
          <p:cNvPr id="4" name="标题 3"/>
          <p:cNvSpPr>
            <a:spLocks noGrp="1"/>
          </p:cNvSpPr>
          <p:nvPr>
            <p:ph type="title"/>
          </p:nvPr>
        </p:nvSpPr>
        <p:spPr>
          <a:xfrm>
            <a:off x="539750" y="1141413"/>
            <a:ext cx="8064500" cy="487362"/>
          </a:xfrm>
        </p:spPr>
        <p:txBody>
          <a:bodyPr/>
          <a:lstStyle/>
          <a:p>
            <a:pPr eaLnBrk="1" hangingPunct="1"/>
            <a:r>
              <a:rPr lang="zh-CN" altLang="zh-CN" sz="4000" dirty="0" smtClean="0"/>
              <a:t>第</a:t>
            </a:r>
            <a:r>
              <a:rPr lang="zh-CN" altLang="en-US" sz="4000" dirty="0" smtClean="0"/>
              <a:t>三</a:t>
            </a:r>
            <a:r>
              <a:rPr lang="zh-CN" altLang="zh-CN" sz="4000" dirty="0" smtClean="0"/>
              <a:t>节</a:t>
            </a:r>
            <a:r>
              <a:rPr lang="en-US" altLang="zh-CN" sz="4000" dirty="0" smtClean="0"/>
              <a:t>          </a:t>
            </a:r>
            <a:r>
              <a:rPr lang="zh-CN" altLang="zh-CN" sz="4000" dirty="0" smtClean="0"/>
              <a:t>客户资料分析</a:t>
            </a:r>
            <a:r>
              <a:rPr lang="zh-CN" altLang="zh-CN" dirty="0" smtClean="0"/>
              <a:t/>
            </a:r>
            <a:br>
              <a:rPr lang="zh-CN" altLang="zh-CN" dirty="0" smtClean="0"/>
            </a:br>
            <a:endParaRPr lang="zh-CN" altLang="en-US" dirty="0" smtClean="0"/>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3"/>
          <p:cNvGrpSpPr>
            <a:grpSpLocks noGrp="1"/>
          </p:cNvGrpSpPr>
          <p:nvPr>
            <p:ph idx="1"/>
          </p:nvPr>
        </p:nvGrpSpPr>
        <p:grpSpPr bwMode="auto">
          <a:xfrm>
            <a:off x="1634380" y="2463130"/>
            <a:ext cx="6200775" cy="3486150"/>
            <a:chOff x="2133600" y="2362200"/>
            <a:chExt cx="4876800" cy="2514600"/>
          </a:xfrm>
        </p:grpSpPr>
        <p:grpSp>
          <p:nvGrpSpPr>
            <p:cNvPr id="24" name="Group 4"/>
            <p:cNvGrpSpPr>
              <a:grpSpLocks/>
            </p:cNvGrpSpPr>
            <p:nvPr/>
          </p:nvGrpSpPr>
          <p:grpSpPr bwMode="auto">
            <a:xfrm>
              <a:off x="2133600" y="2362200"/>
              <a:ext cx="4876800" cy="457200"/>
              <a:chOff x="1440" y="1488"/>
              <a:chExt cx="3072" cy="288"/>
            </a:xfrm>
          </p:grpSpPr>
          <p:sp>
            <p:nvSpPr>
              <p:cNvPr id="37" name="Rectangle 17"/>
              <p:cNvSpPr>
                <a:spLocks noChangeArrowheads="1"/>
              </p:cNvSpPr>
              <p:nvPr/>
            </p:nvSpPr>
            <p:spPr bwMode="gray">
              <a:xfrm>
                <a:off x="1776" y="1488"/>
                <a:ext cx="2736" cy="288"/>
              </a:xfrm>
              <a:prstGeom prst="rect">
                <a:avLst/>
              </a:prstGeom>
              <a:gradFill rotWithShape="1">
                <a:gsLst>
                  <a:gs pos="0">
                    <a:srgbClr val="8BBDE3"/>
                  </a:gs>
                  <a:gs pos="50000">
                    <a:srgbClr val="D5E7F5"/>
                  </a:gs>
                  <a:gs pos="100000">
                    <a:srgbClr val="8BBDE3"/>
                  </a:gs>
                </a:gsLst>
                <a:lin ang="2700000" scaled="1"/>
              </a:gradFill>
              <a:ln w="9525">
                <a:noFill/>
                <a:miter lim="800000"/>
                <a:headEnd/>
                <a:tailEnd/>
              </a:ln>
              <a:effectLst>
                <a:prstShdw prst="shdw17" dist="63500" dir="5400000">
                  <a:srgbClr val="537188"/>
                </a:prstShdw>
              </a:effectLst>
            </p:spPr>
            <p:txBody>
              <a:bodyPr wrap="none" anchor="ctr"/>
              <a:lstStyle/>
              <a:p>
                <a:endParaRPr lang="zh-CN" altLang="en-US">
                  <a:latin typeface="Calibri" pitchFamily="34" charset="0"/>
                </a:endParaRPr>
              </a:p>
            </p:txBody>
          </p:sp>
          <p:sp>
            <p:nvSpPr>
              <p:cNvPr id="38" name="Rectangle 18"/>
              <p:cNvSpPr>
                <a:spLocks noChangeArrowheads="1"/>
              </p:cNvSpPr>
              <p:nvPr/>
            </p:nvSpPr>
            <p:spPr bwMode="gray">
              <a:xfrm>
                <a:off x="1440" y="1488"/>
                <a:ext cx="384" cy="288"/>
              </a:xfrm>
              <a:prstGeom prst="rect">
                <a:avLst/>
              </a:prstGeom>
              <a:gradFill rotWithShape="1">
                <a:gsLst>
                  <a:gs pos="0">
                    <a:srgbClr val="476175"/>
                  </a:gs>
                  <a:gs pos="50000">
                    <a:srgbClr val="8BBDE3"/>
                  </a:gs>
                  <a:gs pos="100000">
                    <a:srgbClr val="476175"/>
                  </a:gs>
                </a:gsLst>
                <a:lin ang="0" scaled="1"/>
              </a:gradFill>
              <a:ln w="9525">
                <a:noFill/>
                <a:miter lim="800000"/>
                <a:headEnd/>
                <a:tailEnd/>
              </a:ln>
              <a:effectLst>
                <a:prstShdw prst="shdw17" dist="63500" dir="5400000">
                  <a:srgbClr val="537188"/>
                </a:prstShdw>
              </a:effectLst>
            </p:spPr>
            <p:txBody>
              <a:bodyPr wrap="none" anchor="ctr"/>
              <a:lstStyle/>
              <a:p>
                <a:pPr algn="ctr" eaLnBrk="0" hangingPunct="0"/>
                <a:r>
                  <a:rPr lang="en-US" altLang="zh-CN">
                    <a:latin typeface="Calibri" pitchFamily="34" charset="0"/>
                  </a:rPr>
                  <a:t>1</a:t>
                </a:r>
              </a:p>
            </p:txBody>
          </p:sp>
          <p:sp>
            <p:nvSpPr>
              <p:cNvPr id="39" name="Rectangle 19"/>
              <p:cNvSpPr>
                <a:spLocks noChangeArrowheads="1"/>
              </p:cNvSpPr>
              <p:nvPr/>
            </p:nvSpPr>
            <p:spPr bwMode="gray">
              <a:xfrm>
                <a:off x="1890" y="1557"/>
                <a:ext cx="2544" cy="177"/>
              </a:xfrm>
              <a:prstGeom prst="rect">
                <a:avLst/>
              </a:prstGeom>
              <a:noFill/>
              <a:ln w="9525">
                <a:noFill/>
                <a:miter lim="800000"/>
                <a:headEnd/>
                <a:tailEnd/>
              </a:ln>
            </p:spPr>
            <p:txBody>
              <a:bodyPr>
                <a:spAutoFit/>
              </a:bodyPr>
              <a:lstStyle/>
              <a:p>
                <a:pPr algn="ctr">
                  <a:lnSpc>
                    <a:spcPct val="80000"/>
                  </a:lnSpc>
                  <a:spcBef>
                    <a:spcPct val="20000"/>
                  </a:spcBef>
                </a:pPr>
                <a:r>
                  <a:rPr lang="zh-CN" altLang="zh-CN" sz="2400">
                    <a:latin typeface="Calibri" pitchFamily="34" charset="0"/>
                  </a:rPr>
                  <a:t>第一节 </a:t>
                </a:r>
                <a:r>
                  <a:rPr lang="en-US" altLang="zh-CN" sz="2400">
                    <a:latin typeface="Calibri" pitchFamily="34" charset="0"/>
                  </a:rPr>
                  <a:t>    </a:t>
                </a:r>
                <a:r>
                  <a:rPr lang="zh-CN" altLang="zh-CN" sz="2400"/>
                  <a:t>建立客户来源中心</a:t>
                </a:r>
                <a:endParaRPr kumimoji="1" lang="zh-CN" altLang="en-US" sz="2400">
                  <a:latin typeface="Calibri" pitchFamily="34" charset="0"/>
                </a:endParaRPr>
              </a:p>
            </p:txBody>
          </p:sp>
        </p:grpSp>
        <p:grpSp>
          <p:nvGrpSpPr>
            <p:cNvPr id="25" name="Group 5"/>
            <p:cNvGrpSpPr>
              <a:grpSpLocks/>
            </p:cNvGrpSpPr>
            <p:nvPr/>
          </p:nvGrpSpPr>
          <p:grpSpPr bwMode="auto">
            <a:xfrm>
              <a:off x="2133600" y="3048000"/>
              <a:ext cx="4876800" cy="457200"/>
              <a:chOff x="1440" y="1488"/>
              <a:chExt cx="3072" cy="288"/>
            </a:xfrm>
          </p:grpSpPr>
          <p:sp>
            <p:nvSpPr>
              <p:cNvPr id="34" name="Rectangle 14"/>
              <p:cNvSpPr>
                <a:spLocks noChangeArrowheads="1"/>
              </p:cNvSpPr>
              <p:nvPr/>
            </p:nvSpPr>
            <p:spPr bwMode="gray">
              <a:xfrm>
                <a:off x="1776" y="1488"/>
                <a:ext cx="2736" cy="288"/>
              </a:xfrm>
              <a:prstGeom prst="rect">
                <a:avLst/>
              </a:prstGeom>
              <a:gradFill rotWithShape="1">
                <a:gsLst>
                  <a:gs pos="0">
                    <a:srgbClr val="75B37E"/>
                  </a:gs>
                  <a:gs pos="50000">
                    <a:srgbClr val="CDE3D0"/>
                  </a:gs>
                  <a:gs pos="100000">
                    <a:srgbClr val="75B37E"/>
                  </a:gs>
                </a:gsLst>
                <a:lin ang="2700000" scaled="1"/>
              </a:gradFill>
              <a:ln w="9525">
                <a:noFill/>
                <a:miter lim="800000"/>
                <a:headEnd/>
                <a:tailEnd/>
              </a:ln>
              <a:effectLst>
                <a:prstShdw prst="shdw17" dist="63500" dir="5400000">
                  <a:srgbClr val="466B4C"/>
                </a:prstShdw>
              </a:effectLst>
            </p:spPr>
            <p:txBody>
              <a:bodyPr wrap="none" anchor="ctr"/>
              <a:lstStyle/>
              <a:p>
                <a:endParaRPr lang="zh-CN" altLang="en-US">
                  <a:latin typeface="Calibri" pitchFamily="34" charset="0"/>
                </a:endParaRPr>
              </a:p>
            </p:txBody>
          </p:sp>
          <p:sp>
            <p:nvSpPr>
              <p:cNvPr id="35" name="Rectangle 15"/>
              <p:cNvSpPr>
                <a:spLocks noChangeArrowheads="1"/>
              </p:cNvSpPr>
              <p:nvPr/>
            </p:nvSpPr>
            <p:spPr bwMode="gray">
              <a:xfrm>
                <a:off x="1440" y="1488"/>
                <a:ext cx="384" cy="288"/>
              </a:xfrm>
              <a:prstGeom prst="rect">
                <a:avLst/>
              </a:prstGeom>
              <a:gradFill rotWithShape="1">
                <a:gsLst>
                  <a:gs pos="0">
                    <a:srgbClr val="3C5C41"/>
                  </a:gs>
                  <a:gs pos="50000">
                    <a:srgbClr val="75B37E"/>
                  </a:gs>
                  <a:gs pos="100000">
                    <a:srgbClr val="3C5C41"/>
                  </a:gs>
                </a:gsLst>
                <a:lin ang="0" scaled="1"/>
              </a:gradFill>
              <a:ln w="9525">
                <a:noFill/>
                <a:miter lim="800000"/>
                <a:headEnd/>
                <a:tailEnd/>
              </a:ln>
              <a:effectLst>
                <a:prstShdw prst="shdw17" dist="63500" dir="5400000">
                  <a:srgbClr val="466B4C"/>
                </a:prstShdw>
              </a:effectLst>
            </p:spPr>
            <p:txBody>
              <a:bodyPr wrap="none" anchor="ctr"/>
              <a:lstStyle/>
              <a:p>
                <a:pPr algn="ctr" eaLnBrk="0" hangingPunct="0"/>
                <a:r>
                  <a:rPr lang="en-US" altLang="zh-CN">
                    <a:latin typeface="Calibri" pitchFamily="34" charset="0"/>
                  </a:rPr>
                  <a:t>2</a:t>
                </a:r>
              </a:p>
            </p:txBody>
          </p:sp>
          <p:sp>
            <p:nvSpPr>
              <p:cNvPr id="36" name="Rectangle 16"/>
              <p:cNvSpPr>
                <a:spLocks noChangeArrowheads="1"/>
              </p:cNvSpPr>
              <p:nvPr/>
            </p:nvSpPr>
            <p:spPr bwMode="gray">
              <a:xfrm>
                <a:off x="1852" y="1538"/>
                <a:ext cx="2544" cy="210"/>
              </a:xfrm>
              <a:prstGeom prst="rect">
                <a:avLst/>
              </a:prstGeom>
              <a:noFill/>
              <a:ln w="9525">
                <a:noFill/>
                <a:miter lim="800000"/>
                <a:headEnd/>
                <a:tailEnd/>
              </a:ln>
            </p:spPr>
            <p:txBody>
              <a:bodyPr>
                <a:spAutoFit/>
              </a:bodyPr>
              <a:lstStyle/>
              <a:p>
                <a:pPr algn="ctr" eaLnBrk="0" hangingPunct="0"/>
                <a:r>
                  <a:rPr lang="zh-CN" altLang="zh-CN" sz="2400">
                    <a:latin typeface="Calibri" pitchFamily="34" charset="0"/>
                  </a:rPr>
                  <a:t>第二节 </a:t>
                </a:r>
                <a:r>
                  <a:rPr lang="en-US" altLang="zh-CN" sz="2400">
                    <a:latin typeface="Calibri" pitchFamily="34" charset="0"/>
                  </a:rPr>
                  <a:t>   </a:t>
                </a:r>
                <a:r>
                  <a:rPr lang="zh-CN" altLang="zh-CN" sz="2400"/>
                  <a:t>建立客户信息档案</a:t>
                </a:r>
                <a:endParaRPr lang="zh-CN" altLang="en-US" sz="2400">
                  <a:solidFill>
                    <a:srgbClr val="000000"/>
                  </a:solidFill>
                  <a:latin typeface="Calibri" pitchFamily="34" charset="0"/>
                </a:endParaRPr>
              </a:p>
            </p:txBody>
          </p:sp>
        </p:grpSp>
        <p:grpSp>
          <p:nvGrpSpPr>
            <p:cNvPr id="26" name="Group 6"/>
            <p:cNvGrpSpPr>
              <a:grpSpLocks/>
            </p:cNvGrpSpPr>
            <p:nvPr/>
          </p:nvGrpSpPr>
          <p:grpSpPr bwMode="auto">
            <a:xfrm>
              <a:off x="2133600" y="3733800"/>
              <a:ext cx="4876800" cy="603250"/>
              <a:chOff x="1440" y="1488"/>
              <a:chExt cx="3072" cy="380"/>
            </a:xfrm>
          </p:grpSpPr>
          <p:sp>
            <p:nvSpPr>
              <p:cNvPr id="31" name="Rectangle 11"/>
              <p:cNvSpPr>
                <a:spLocks noChangeArrowheads="1"/>
              </p:cNvSpPr>
              <p:nvPr/>
            </p:nvSpPr>
            <p:spPr bwMode="gray">
              <a:xfrm>
                <a:off x="1776" y="1488"/>
                <a:ext cx="2736" cy="288"/>
              </a:xfrm>
              <a:prstGeom prst="rect">
                <a:avLst/>
              </a:prstGeom>
              <a:gradFill rotWithShape="1">
                <a:gsLst>
                  <a:gs pos="0">
                    <a:srgbClr val="8BBDE3"/>
                  </a:gs>
                  <a:gs pos="50000">
                    <a:srgbClr val="D5E7F5"/>
                  </a:gs>
                  <a:gs pos="100000">
                    <a:srgbClr val="8BBDE3"/>
                  </a:gs>
                </a:gsLst>
                <a:lin ang="2700000" scaled="1"/>
              </a:gradFill>
              <a:ln w="9525">
                <a:noFill/>
                <a:miter lim="800000"/>
                <a:headEnd/>
                <a:tailEnd/>
              </a:ln>
              <a:effectLst>
                <a:prstShdw prst="shdw17" dist="63500" dir="5400000">
                  <a:srgbClr val="537188"/>
                </a:prstShdw>
              </a:effectLst>
            </p:spPr>
            <p:txBody>
              <a:bodyPr wrap="none" anchor="ctr"/>
              <a:lstStyle/>
              <a:p>
                <a:endParaRPr lang="zh-CN" altLang="en-US">
                  <a:latin typeface="Calibri" pitchFamily="34" charset="0"/>
                </a:endParaRPr>
              </a:p>
            </p:txBody>
          </p:sp>
          <p:sp>
            <p:nvSpPr>
              <p:cNvPr id="32" name="Rectangle 12"/>
              <p:cNvSpPr>
                <a:spLocks noChangeArrowheads="1"/>
              </p:cNvSpPr>
              <p:nvPr/>
            </p:nvSpPr>
            <p:spPr bwMode="gray">
              <a:xfrm>
                <a:off x="1440" y="1488"/>
                <a:ext cx="384" cy="288"/>
              </a:xfrm>
              <a:prstGeom prst="rect">
                <a:avLst/>
              </a:prstGeom>
              <a:gradFill rotWithShape="1">
                <a:gsLst>
                  <a:gs pos="0">
                    <a:srgbClr val="476175"/>
                  </a:gs>
                  <a:gs pos="50000">
                    <a:srgbClr val="8BBDE3"/>
                  </a:gs>
                  <a:gs pos="100000">
                    <a:srgbClr val="476175"/>
                  </a:gs>
                </a:gsLst>
                <a:lin ang="0" scaled="1"/>
              </a:gradFill>
              <a:ln w="9525">
                <a:noFill/>
                <a:miter lim="800000"/>
                <a:headEnd/>
                <a:tailEnd/>
              </a:ln>
              <a:effectLst>
                <a:prstShdw prst="shdw17" dist="63500" dir="5400000">
                  <a:srgbClr val="537188"/>
                </a:prstShdw>
              </a:effectLst>
            </p:spPr>
            <p:txBody>
              <a:bodyPr wrap="none" anchor="ctr"/>
              <a:lstStyle/>
              <a:p>
                <a:pPr algn="ctr" eaLnBrk="0" hangingPunct="0"/>
                <a:r>
                  <a:rPr lang="en-US" altLang="zh-CN">
                    <a:latin typeface="Calibri" pitchFamily="34" charset="0"/>
                  </a:rPr>
                  <a:t>3</a:t>
                </a:r>
              </a:p>
            </p:txBody>
          </p:sp>
          <p:sp>
            <p:nvSpPr>
              <p:cNvPr id="33" name="Rectangle 13"/>
              <p:cNvSpPr>
                <a:spLocks noChangeArrowheads="1"/>
              </p:cNvSpPr>
              <p:nvPr/>
            </p:nvSpPr>
            <p:spPr bwMode="gray">
              <a:xfrm>
                <a:off x="1852" y="1554"/>
                <a:ext cx="2544" cy="314"/>
              </a:xfrm>
              <a:prstGeom prst="rect">
                <a:avLst/>
              </a:prstGeom>
              <a:noFill/>
              <a:ln w="9525">
                <a:noFill/>
                <a:miter lim="800000"/>
                <a:headEnd/>
                <a:tailEnd/>
              </a:ln>
            </p:spPr>
            <p:txBody>
              <a:bodyPr>
                <a:spAutoFit/>
              </a:bodyPr>
              <a:lstStyle/>
              <a:p>
                <a:pPr algn="ctr" fontAlgn="auto">
                  <a:lnSpc>
                    <a:spcPct val="80000"/>
                  </a:lnSpc>
                  <a:spcBef>
                    <a:spcPct val="20000"/>
                  </a:spcBef>
                  <a:spcAft>
                    <a:spcPts val="0"/>
                  </a:spcAft>
                  <a:defRPr/>
                </a:pPr>
                <a:r>
                  <a:rPr lang="zh-CN" altLang="zh-CN" sz="2400" dirty="0">
                    <a:latin typeface="+mj-ea"/>
                    <a:ea typeface="+mn-ea"/>
                  </a:rPr>
                  <a:t>第三节</a:t>
                </a:r>
                <a:r>
                  <a:rPr lang="en-US" altLang="zh-CN" sz="2400" dirty="0">
                    <a:latin typeface="+mj-ea"/>
                    <a:ea typeface="+mn-ea"/>
                  </a:rPr>
                  <a:t>  </a:t>
                </a:r>
                <a:r>
                  <a:rPr lang="zh-CN" altLang="zh-CN" sz="2400" dirty="0">
                    <a:latin typeface="Arial" charset="0"/>
                  </a:rPr>
                  <a:t>客户资料分析</a:t>
                </a:r>
                <a:r>
                  <a:rPr lang="zh-CN" altLang="zh-CN" sz="2400" dirty="0">
                    <a:latin typeface="+mn-lt"/>
                    <a:ea typeface="+mn-ea"/>
                  </a:rPr>
                  <a:t/>
                </a:r>
                <a:br>
                  <a:rPr lang="zh-CN" altLang="zh-CN" sz="2400" dirty="0">
                    <a:latin typeface="+mn-lt"/>
                    <a:ea typeface="+mn-ea"/>
                  </a:rPr>
                </a:br>
                <a:endParaRPr kumimoji="1" lang="zh-CN" altLang="en-US" sz="2400" dirty="0">
                  <a:latin typeface="+mn-lt"/>
                </a:endParaRPr>
              </a:p>
            </p:txBody>
          </p:sp>
        </p:grpSp>
        <p:grpSp>
          <p:nvGrpSpPr>
            <p:cNvPr id="27" name="Group 7"/>
            <p:cNvGrpSpPr>
              <a:grpSpLocks/>
            </p:cNvGrpSpPr>
            <p:nvPr/>
          </p:nvGrpSpPr>
          <p:grpSpPr bwMode="auto">
            <a:xfrm>
              <a:off x="2133600" y="4419600"/>
              <a:ext cx="4876800" cy="457200"/>
              <a:chOff x="1440" y="1488"/>
              <a:chExt cx="3072" cy="288"/>
            </a:xfrm>
          </p:grpSpPr>
          <p:sp>
            <p:nvSpPr>
              <p:cNvPr id="28" name="Rectangle 8"/>
              <p:cNvSpPr>
                <a:spLocks noChangeArrowheads="1"/>
              </p:cNvSpPr>
              <p:nvPr/>
            </p:nvSpPr>
            <p:spPr bwMode="gray">
              <a:xfrm>
                <a:off x="1776" y="1488"/>
                <a:ext cx="2736" cy="288"/>
              </a:xfrm>
              <a:prstGeom prst="rect">
                <a:avLst/>
              </a:prstGeom>
              <a:gradFill rotWithShape="1">
                <a:gsLst>
                  <a:gs pos="0">
                    <a:srgbClr val="75B37E"/>
                  </a:gs>
                  <a:gs pos="50000">
                    <a:srgbClr val="CDE3D0"/>
                  </a:gs>
                  <a:gs pos="100000">
                    <a:srgbClr val="75B37E"/>
                  </a:gs>
                </a:gsLst>
                <a:lin ang="2700000" scaled="1"/>
              </a:gradFill>
              <a:ln w="9525">
                <a:noFill/>
                <a:miter lim="800000"/>
                <a:headEnd/>
                <a:tailEnd/>
              </a:ln>
              <a:effectLst>
                <a:prstShdw prst="shdw17" dist="63500" dir="5400000">
                  <a:srgbClr val="466B4C"/>
                </a:prstShdw>
              </a:effectLst>
            </p:spPr>
            <p:txBody>
              <a:bodyPr wrap="none" anchor="ctr"/>
              <a:lstStyle/>
              <a:p>
                <a:endParaRPr lang="zh-CN" altLang="en-US">
                  <a:latin typeface="Calibri" pitchFamily="34" charset="0"/>
                </a:endParaRPr>
              </a:p>
            </p:txBody>
          </p:sp>
          <p:sp>
            <p:nvSpPr>
              <p:cNvPr id="29" name="Rectangle 9"/>
              <p:cNvSpPr>
                <a:spLocks noChangeArrowheads="1"/>
              </p:cNvSpPr>
              <p:nvPr/>
            </p:nvSpPr>
            <p:spPr bwMode="gray">
              <a:xfrm>
                <a:off x="1440" y="1488"/>
                <a:ext cx="384" cy="288"/>
              </a:xfrm>
              <a:prstGeom prst="rect">
                <a:avLst/>
              </a:prstGeom>
              <a:gradFill rotWithShape="1">
                <a:gsLst>
                  <a:gs pos="0">
                    <a:srgbClr val="3C5C41"/>
                  </a:gs>
                  <a:gs pos="50000">
                    <a:srgbClr val="75B37E"/>
                  </a:gs>
                  <a:gs pos="100000">
                    <a:srgbClr val="3C5C41"/>
                  </a:gs>
                </a:gsLst>
                <a:lin ang="0" scaled="1"/>
              </a:gradFill>
              <a:ln w="9525">
                <a:noFill/>
                <a:miter lim="800000"/>
                <a:headEnd/>
                <a:tailEnd/>
              </a:ln>
              <a:effectLst>
                <a:prstShdw prst="shdw17" dist="63500" dir="5400000">
                  <a:srgbClr val="466B4C"/>
                </a:prstShdw>
              </a:effectLst>
            </p:spPr>
            <p:txBody>
              <a:bodyPr wrap="none" anchor="ctr"/>
              <a:lstStyle/>
              <a:p>
                <a:pPr algn="ctr" eaLnBrk="0" hangingPunct="0"/>
                <a:r>
                  <a:rPr lang="en-US" altLang="zh-CN">
                    <a:latin typeface="Calibri" pitchFamily="34" charset="0"/>
                  </a:rPr>
                  <a:t>4</a:t>
                </a:r>
              </a:p>
            </p:txBody>
          </p:sp>
          <p:sp>
            <p:nvSpPr>
              <p:cNvPr id="30" name="Rectangle 10"/>
              <p:cNvSpPr>
                <a:spLocks noChangeArrowheads="1"/>
              </p:cNvSpPr>
              <p:nvPr/>
            </p:nvSpPr>
            <p:spPr bwMode="gray">
              <a:xfrm>
                <a:off x="1852" y="1535"/>
                <a:ext cx="2544" cy="210"/>
              </a:xfrm>
              <a:prstGeom prst="rect">
                <a:avLst/>
              </a:prstGeom>
              <a:noFill/>
              <a:ln w="9525">
                <a:noFill/>
                <a:miter lim="800000"/>
                <a:headEnd/>
                <a:tailEnd/>
              </a:ln>
            </p:spPr>
            <p:txBody>
              <a:bodyPr>
                <a:spAutoFit/>
              </a:bodyPr>
              <a:lstStyle/>
              <a:p>
                <a:pPr algn="ctr">
                  <a:defRPr/>
                </a:pPr>
                <a:r>
                  <a:rPr lang="zh-CN" altLang="zh-CN" sz="2400" kern="0" dirty="0">
                    <a:latin typeface="+mj-ea"/>
                    <a:ea typeface="+mn-ea"/>
                  </a:rPr>
                  <a:t>第四节</a:t>
                </a:r>
                <a:r>
                  <a:rPr lang="en-US" altLang="zh-CN" sz="2400" kern="0" dirty="0">
                    <a:latin typeface="+mj-ea"/>
                    <a:ea typeface="+mn-ea"/>
                  </a:rPr>
                  <a:t>  </a:t>
                </a:r>
                <a:r>
                  <a:rPr lang="zh-CN" altLang="zh-CN" sz="2400" dirty="0">
                    <a:latin typeface="Arial" charset="0"/>
                  </a:rPr>
                  <a:t>网络中的客户信息管理</a:t>
                </a:r>
                <a:endParaRPr lang="zh-CN" altLang="en-US" sz="2400" kern="0" dirty="0">
                  <a:latin typeface="+mn-lt"/>
                  <a:ea typeface="+mn-ea"/>
                </a:endParaRPr>
              </a:p>
            </p:txBody>
          </p:sp>
        </p:grpSp>
      </p:grpSp>
      <p:sp>
        <p:nvSpPr>
          <p:cNvPr id="46" name="标题 1"/>
          <p:cNvSpPr txBox="1">
            <a:spLocks/>
          </p:cNvSpPr>
          <p:nvPr/>
        </p:nvSpPr>
        <p:spPr bwMode="gray">
          <a:xfrm>
            <a:off x="683568" y="764704"/>
            <a:ext cx="777240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4000" b="1" i="0" u="none" strike="noStrike" kern="0" cap="none" spc="0" normalizeH="0" baseline="0" noProof="0" smtClean="0">
                <a:ln>
                  <a:noFill/>
                </a:ln>
                <a:solidFill>
                  <a:schemeClr val="bg1"/>
                </a:solidFill>
                <a:effectLst/>
                <a:uLnTx/>
                <a:uFillTx/>
                <a:latin typeface="+mj-lt"/>
                <a:ea typeface="+mj-ea"/>
                <a:cs typeface="+mj-cs"/>
              </a:rPr>
              <a:t>第</a:t>
            </a:r>
            <a:r>
              <a:rPr kumimoji="0" lang="zh-CN" altLang="en-US" sz="4000" b="1" i="0" u="none" strike="noStrike" kern="0" cap="none" spc="0" normalizeH="0" baseline="0" noProof="0" smtClean="0">
                <a:ln>
                  <a:noFill/>
                </a:ln>
                <a:solidFill>
                  <a:schemeClr val="bg1"/>
                </a:solidFill>
                <a:effectLst/>
                <a:uLnTx/>
                <a:uFillTx/>
                <a:latin typeface="+mj-lt"/>
                <a:ea typeface="+mj-ea"/>
                <a:cs typeface="+mj-cs"/>
              </a:rPr>
              <a:t>三</a:t>
            </a:r>
            <a:r>
              <a:rPr kumimoji="0" lang="zh-CN" altLang="zh-CN" sz="4000" b="1" i="0" u="none" strike="noStrike" kern="0" cap="none" spc="0" normalizeH="0" baseline="0" noProof="0" smtClean="0">
                <a:ln>
                  <a:noFill/>
                </a:ln>
                <a:solidFill>
                  <a:schemeClr val="bg1"/>
                </a:solidFill>
                <a:effectLst/>
                <a:uLnTx/>
                <a:uFillTx/>
                <a:latin typeface="+mj-lt"/>
                <a:ea typeface="+mj-ea"/>
                <a:cs typeface="+mj-cs"/>
              </a:rPr>
              <a:t>章</a:t>
            </a:r>
            <a:r>
              <a:rPr kumimoji="0" lang="en-US" altLang="zh-CN" sz="4000" b="1" i="0" u="none" strike="noStrike" kern="0" cap="none" spc="0" normalizeH="0" baseline="0" noProof="0" smtClean="0">
                <a:ln>
                  <a:noFill/>
                </a:ln>
                <a:solidFill>
                  <a:schemeClr val="bg1"/>
                </a:solidFill>
                <a:effectLst/>
                <a:uLnTx/>
                <a:uFillTx/>
                <a:latin typeface="+mj-lt"/>
                <a:ea typeface="+mj-ea"/>
                <a:cs typeface="+mj-cs"/>
              </a:rPr>
              <a:t>  </a:t>
            </a:r>
            <a:r>
              <a:rPr kumimoji="0" lang="zh-CN" altLang="zh-CN" sz="4000" b="1" i="0" u="none" strike="noStrike" kern="0" cap="none" spc="0" normalizeH="0" baseline="0" noProof="0" smtClean="0">
                <a:ln>
                  <a:noFill/>
                </a:ln>
                <a:solidFill>
                  <a:schemeClr val="bg1"/>
                </a:solidFill>
                <a:effectLst/>
                <a:uLnTx/>
                <a:uFillTx/>
                <a:latin typeface="+mj-lt"/>
                <a:ea typeface="+mj-ea"/>
                <a:cs typeface="+mj-cs"/>
              </a:rPr>
              <a:t>客户</a:t>
            </a:r>
            <a:r>
              <a:rPr kumimoji="0" lang="zh-CN" altLang="en-US" sz="4000" b="1" i="0" u="none" strike="noStrike" kern="0" cap="none" spc="0" normalizeH="0" baseline="0" noProof="0" smtClean="0">
                <a:ln>
                  <a:noFill/>
                </a:ln>
                <a:solidFill>
                  <a:schemeClr val="bg1"/>
                </a:solidFill>
                <a:effectLst/>
                <a:uLnTx/>
                <a:uFillTx/>
                <a:latin typeface="+mj-lt"/>
                <a:ea typeface="+mj-ea"/>
                <a:cs typeface="+mj-cs"/>
              </a:rPr>
              <a:t>信息</a:t>
            </a:r>
            <a:r>
              <a:rPr kumimoji="0" lang="zh-CN" altLang="zh-CN" sz="4000" b="1" i="0" u="none" strike="noStrike" kern="0" cap="none" spc="0" normalizeH="0" baseline="0" noProof="0" smtClean="0">
                <a:ln>
                  <a:noFill/>
                </a:ln>
                <a:solidFill>
                  <a:schemeClr val="bg1"/>
                </a:solidFill>
                <a:effectLst/>
                <a:uLnTx/>
                <a:uFillTx/>
                <a:latin typeface="+mj-lt"/>
                <a:ea typeface="+mj-ea"/>
                <a:cs typeface="+mj-cs"/>
              </a:rPr>
              <a:t>管理</a:t>
            </a:r>
            <a:endParaRPr kumimoji="0" lang="zh-CN" altLang="zh-CN" sz="40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t>（二）企业的营运能力分析</a:t>
            </a:r>
            <a:endParaRPr lang="zh-CN" altLang="zh-CN" sz="2800" dirty="0" smtClean="0"/>
          </a:p>
          <a:p>
            <a:r>
              <a:rPr lang="en-US" altLang="zh-CN" b="1" dirty="0" smtClean="0"/>
              <a:t>1</a:t>
            </a:r>
            <a:r>
              <a:rPr lang="zh-CN" altLang="zh-CN" b="1" dirty="0" smtClean="0"/>
              <a:t>、应收账款周转率</a:t>
            </a:r>
            <a:r>
              <a:rPr lang="en-US" altLang="zh-CN" b="1" dirty="0" smtClean="0"/>
              <a:t>:</a:t>
            </a:r>
            <a:r>
              <a:rPr lang="zh-CN" altLang="zh-CN" dirty="0" smtClean="0"/>
              <a:t>又称为应收账款周转次数，指年度内应收账款转为现金的平均次数，它说明应收账款的变现速度。</a:t>
            </a:r>
            <a:endParaRPr lang="en-US" altLang="zh-CN" b="1" dirty="0" smtClean="0">
              <a:latin typeface="+mn-ea"/>
            </a:endParaRPr>
          </a:p>
          <a:p>
            <a:r>
              <a:rPr lang="en-US" altLang="zh-CN" b="1" dirty="0" smtClean="0"/>
              <a:t>2</a:t>
            </a:r>
            <a:r>
              <a:rPr lang="zh-CN" altLang="zh-CN" b="1" dirty="0" smtClean="0"/>
              <a:t>、存货周转率</a:t>
            </a:r>
            <a:r>
              <a:rPr lang="en-US" altLang="zh-CN" b="1" dirty="0" smtClean="0"/>
              <a:t>:</a:t>
            </a:r>
            <a:r>
              <a:rPr lang="zh-CN" altLang="zh-CN" dirty="0" smtClean="0"/>
              <a:t>也叫存货周转次数，是企业一定时期的主营业务成本与平均存货的比率。</a:t>
            </a:r>
            <a:endParaRPr lang="en-US" altLang="zh-CN" dirty="0" smtClean="0"/>
          </a:p>
          <a:p>
            <a:r>
              <a:rPr lang="en-US" altLang="zh-CN" b="1" dirty="0" smtClean="0"/>
              <a:t>3</a:t>
            </a:r>
            <a:r>
              <a:rPr lang="zh-CN" altLang="zh-CN" b="1" dirty="0" smtClean="0"/>
              <a:t>、流动资产周转率</a:t>
            </a:r>
            <a:r>
              <a:rPr lang="en-US" altLang="zh-CN" b="1" dirty="0" smtClean="0"/>
              <a:t>:</a:t>
            </a:r>
            <a:r>
              <a:rPr lang="en-US" altLang="zh-CN" dirty="0" smtClean="0"/>
              <a:t>    </a:t>
            </a:r>
            <a:r>
              <a:rPr lang="zh-CN" altLang="zh-CN" dirty="0" smtClean="0"/>
              <a:t>又叫流动资产周转次数，是销售收入与全部流动资产平均余额的比率。</a:t>
            </a:r>
            <a:endParaRPr lang="en-US" altLang="zh-CN" dirty="0" smtClean="0"/>
          </a:p>
          <a:p>
            <a:r>
              <a:rPr lang="en-US" altLang="zh-CN" b="1" dirty="0" smtClean="0"/>
              <a:t>4</a:t>
            </a:r>
            <a:r>
              <a:rPr lang="zh-CN" altLang="zh-CN" b="1" dirty="0" smtClean="0"/>
              <a:t>、固定资产周转率</a:t>
            </a:r>
            <a:r>
              <a:rPr lang="en-US" altLang="zh-CN" b="1" dirty="0" smtClean="0"/>
              <a:t>:</a:t>
            </a:r>
            <a:r>
              <a:rPr lang="en-US" altLang="zh-CN" dirty="0" smtClean="0"/>
              <a:t>    </a:t>
            </a:r>
            <a:r>
              <a:rPr lang="zh-CN" altLang="zh-CN" dirty="0" smtClean="0"/>
              <a:t>是企业的主营业务收入与平均固定资产净值的比率。</a:t>
            </a:r>
            <a:endParaRPr lang="en-US" altLang="zh-CN" dirty="0" smtClean="0"/>
          </a:p>
          <a:p>
            <a:r>
              <a:rPr lang="en-US" altLang="zh-CN" b="1" dirty="0" smtClean="0"/>
              <a:t>5</a:t>
            </a:r>
            <a:r>
              <a:rPr lang="zh-CN" altLang="zh-CN" b="1" dirty="0" smtClean="0"/>
              <a:t>、总资产周转率</a:t>
            </a:r>
            <a:r>
              <a:rPr lang="en-US" altLang="zh-CN" b="1" dirty="0" smtClean="0"/>
              <a:t>:</a:t>
            </a:r>
            <a:r>
              <a:rPr lang="en-US" altLang="zh-CN" dirty="0" smtClean="0"/>
              <a:t>    </a:t>
            </a:r>
            <a:r>
              <a:rPr lang="zh-CN" altLang="zh-CN" dirty="0" smtClean="0"/>
              <a:t>是企业主营业务收入与平均资产总额的比率，反映企业用销售收入收回总资产的速度。</a:t>
            </a:r>
            <a:endParaRPr lang="zh-CN" altLang="en-US" dirty="0"/>
          </a:p>
        </p:txBody>
      </p:sp>
      <p:sp>
        <p:nvSpPr>
          <p:cNvPr id="4" name="标题 3"/>
          <p:cNvSpPr>
            <a:spLocks noGrp="1"/>
          </p:cNvSpPr>
          <p:nvPr>
            <p:ph type="title"/>
          </p:nvPr>
        </p:nvSpPr>
        <p:spPr>
          <a:xfrm>
            <a:off x="539750" y="1141413"/>
            <a:ext cx="8064500" cy="487362"/>
          </a:xfrm>
        </p:spPr>
        <p:txBody>
          <a:bodyPr/>
          <a:lstStyle/>
          <a:p>
            <a:pPr eaLnBrk="1" hangingPunct="1"/>
            <a:r>
              <a:rPr lang="zh-CN" altLang="zh-CN" sz="4000" dirty="0" smtClean="0"/>
              <a:t>第</a:t>
            </a:r>
            <a:r>
              <a:rPr lang="zh-CN" altLang="en-US" sz="4000" dirty="0" smtClean="0"/>
              <a:t>三</a:t>
            </a:r>
            <a:r>
              <a:rPr lang="zh-CN" altLang="zh-CN" sz="4000" dirty="0" smtClean="0"/>
              <a:t>节</a:t>
            </a:r>
            <a:r>
              <a:rPr lang="en-US" altLang="zh-CN" sz="4000" dirty="0" smtClean="0"/>
              <a:t>          </a:t>
            </a:r>
            <a:r>
              <a:rPr lang="zh-CN" altLang="zh-CN" sz="4000" dirty="0" smtClean="0"/>
              <a:t>客户资料分析</a:t>
            </a:r>
            <a:r>
              <a:rPr lang="zh-CN" altLang="zh-CN" dirty="0" smtClean="0"/>
              <a:t/>
            </a:r>
            <a:br>
              <a:rPr lang="zh-CN" altLang="zh-CN" dirty="0" smtClean="0"/>
            </a:br>
            <a:endParaRPr lang="zh-CN" altLang="en-US" dirty="0" smtClean="0"/>
          </a:p>
        </p:txBody>
      </p:sp>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latin typeface="+mj-ea"/>
                <a:ea typeface="+mj-ea"/>
              </a:rPr>
              <a:t>（三）企业的盈利能力分析</a:t>
            </a:r>
            <a:endParaRPr lang="zh-CN" altLang="zh-CN" sz="2800" dirty="0" smtClean="0">
              <a:latin typeface="+mj-ea"/>
              <a:ea typeface="+mj-ea"/>
            </a:endParaRPr>
          </a:p>
          <a:p>
            <a:r>
              <a:rPr lang="en-US" altLang="zh-CN" b="1" dirty="0" smtClean="0">
                <a:latin typeface="+mj-ea"/>
                <a:ea typeface="+mj-ea"/>
              </a:rPr>
              <a:t>1.</a:t>
            </a:r>
            <a:r>
              <a:rPr lang="zh-CN" altLang="zh-CN" b="1" dirty="0" smtClean="0">
                <a:latin typeface="+mj-ea"/>
                <a:ea typeface="+mj-ea"/>
              </a:rPr>
              <a:t>销售利润率</a:t>
            </a:r>
            <a:r>
              <a:rPr lang="en-US" altLang="zh-CN" b="1" dirty="0" smtClean="0">
                <a:latin typeface="+mj-ea"/>
                <a:ea typeface="+mj-ea"/>
              </a:rPr>
              <a:t> :</a:t>
            </a:r>
            <a:r>
              <a:rPr lang="zh-CN" altLang="zh-CN" dirty="0" smtClean="0">
                <a:latin typeface="+mj-ea"/>
                <a:ea typeface="+mj-ea"/>
              </a:rPr>
              <a:t>是企业利润总额与企业销售收入净额达比率。</a:t>
            </a:r>
            <a:endParaRPr lang="en-US" altLang="zh-CN" dirty="0" smtClean="0">
              <a:latin typeface="+mj-ea"/>
              <a:ea typeface="+mj-ea"/>
            </a:endParaRPr>
          </a:p>
          <a:p>
            <a:r>
              <a:rPr lang="en-US" altLang="zh-CN" b="1" dirty="0" smtClean="0">
                <a:latin typeface="+mj-ea"/>
                <a:ea typeface="+mj-ea"/>
              </a:rPr>
              <a:t>2.</a:t>
            </a:r>
            <a:r>
              <a:rPr lang="zh-CN" altLang="zh-CN" b="1" dirty="0" smtClean="0">
                <a:latin typeface="+mj-ea"/>
                <a:ea typeface="+mj-ea"/>
              </a:rPr>
              <a:t>成本费用利润率</a:t>
            </a:r>
            <a:r>
              <a:rPr lang="en-US" altLang="zh-CN" b="1" dirty="0" smtClean="0">
                <a:latin typeface="+mj-ea"/>
                <a:ea typeface="+mj-ea"/>
              </a:rPr>
              <a:t> :</a:t>
            </a:r>
            <a:r>
              <a:rPr lang="zh-CN" altLang="zh-CN" dirty="0" smtClean="0">
                <a:latin typeface="+mj-ea"/>
                <a:ea typeface="+mj-ea"/>
              </a:rPr>
              <a:t>指企业利润总额与成本费用总额的比率</a:t>
            </a:r>
            <a:r>
              <a:rPr lang="zh-CN" altLang="en-US" dirty="0" smtClean="0">
                <a:latin typeface="+mj-ea"/>
                <a:ea typeface="+mj-ea"/>
              </a:rPr>
              <a:t>。</a:t>
            </a:r>
            <a:endParaRPr lang="en-US" altLang="zh-CN" dirty="0" smtClean="0">
              <a:latin typeface="+mj-ea"/>
              <a:ea typeface="+mj-ea"/>
            </a:endParaRPr>
          </a:p>
          <a:p>
            <a:r>
              <a:rPr lang="en-US" altLang="zh-CN" b="1" dirty="0" smtClean="0">
                <a:latin typeface="+mj-ea"/>
                <a:ea typeface="+mj-ea"/>
              </a:rPr>
              <a:t>3.</a:t>
            </a:r>
            <a:r>
              <a:rPr lang="zh-CN" altLang="zh-CN" b="1" dirty="0" smtClean="0">
                <a:latin typeface="+mj-ea"/>
                <a:ea typeface="+mj-ea"/>
              </a:rPr>
              <a:t>总资产利润率</a:t>
            </a:r>
            <a:r>
              <a:rPr lang="en-US" altLang="zh-CN" b="1" dirty="0" smtClean="0">
                <a:latin typeface="+mj-ea"/>
                <a:ea typeface="+mj-ea"/>
              </a:rPr>
              <a:t> :</a:t>
            </a:r>
            <a:r>
              <a:rPr lang="zh-CN" altLang="zh-CN" dirty="0" smtClean="0">
                <a:latin typeface="+mj-ea"/>
                <a:ea typeface="+mj-ea"/>
              </a:rPr>
              <a:t>是企业利润总额与企业资产平均总额的比率</a:t>
            </a:r>
            <a:r>
              <a:rPr lang="en-US" altLang="zh-CN" dirty="0" smtClean="0">
                <a:latin typeface="+mj-ea"/>
                <a:ea typeface="+mj-ea"/>
              </a:rPr>
              <a:t>,</a:t>
            </a:r>
            <a:r>
              <a:rPr lang="zh-CN" altLang="zh-CN" dirty="0" smtClean="0">
                <a:latin typeface="+mj-ea"/>
                <a:ea typeface="+mj-ea"/>
              </a:rPr>
              <a:t>即过去所说的资金利润率</a:t>
            </a:r>
            <a:r>
              <a:rPr lang="zh-CN" altLang="en-US" dirty="0" smtClean="0">
                <a:latin typeface="+mj-ea"/>
                <a:ea typeface="+mj-ea"/>
              </a:rPr>
              <a:t>。</a:t>
            </a:r>
            <a:endParaRPr lang="en-US" altLang="zh-CN" dirty="0" smtClean="0">
              <a:latin typeface="+mj-ea"/>
              <a:ea typeface="+mj-ea"/>
            </a:endParaRPr>
          </a:p>
          <a:p>
            <a:r>
              <a:rPr lang="en-US" altLang="zh-CN" b="1" dirty="0" smtClean="0">
                <a:latin typeface="+mj-ea"/>
                <a:ea typeface="+mj-ea"/>
              </a:rPr>
              <a:t>4.</a:t>
            </a:r>
            <a:r>
              <a:rPr lang="zh-CN" altLang="zh-CN" b="1" dirty="0" smtClean="0">
                <a:latin typeface="+mj-ea"/>
                <a:ea typeface="+mj-ea"/>
              </a:rPr>
              <a:t>资本金利润率和权益利润率</a:t>
            </a:r>
            <a:r>
              <a:rPr lang="en-US" altLang="zh-CN" b="1" dirty="0" smtClean="0">
                <a:latin typeface="+mj-ea"/>
                <a:ea typeface="+mj-ea"/>
              </a:rPr>
              <a:t> :</a:t>
            </a:r>
            <a:r>
              <a:rPr lang="zh-CN" altLang="zh-CN" dirty="0" smtClean="0">
                <a:latin typeface="+mj-ea"/>
                <a:ea typeface="+mj-ea"/>
              </a:rPr>
              <a:t>是企业的利润总额与资本金总额的比率，是反映投资者投入企业资本金的获利能力的指标。</a:t>
            </a:r>
            <a:endParaRPr lang="zh-CN" altLang="en-US" dirty="0">
              <a:latin typeface="+mj-ea"/>
              <a:ea typeface="+mj-ea"/>
            </a:endParaRPr>
          </a:p>
        </p:txBody>
      </p:sp>
      <p:sp>
        <p:nvSpPr>
          <p:cNvPr id="4" name="标题 3"/>
          <p:cNvSpPr>
            <a:spLocks noGrp="1"/>
          </p:cNvSpPr>
          <p:nvPr>
            <p:ph type="title"/>
          </p:nvPr>
        </p:nvSpPr>
        <p:spPr>
          <a:xfrm>
            <a:off x="539750" y="1141413"/>
            <a:ext cx="8064500" cy="487362"/>
          </a:xfrm>
        </p:spPr>
        <p:txBody>
          <a:bodyPr/>
          <a:lstStyle/>
          <a:p>
            <a:pPr eaLnBrk="1" hangingPunct="1"/>
            <a:r>
              <a:rPr lang="zh-CN" altLang="zh-CN" sz="4000" dirty="0" smtClean="0"/>
              <a:t>第</a:t>
            </a:r>
            <a:r>
              <a:rPr lang="zh-CN" altLang="en-US" sz="4000" dirty="0" smtClean="0"/>
              <a:t>三</a:t>
            </a:r>
            <a:r>
              <a:rPr lang="zh-CN" altLang="zh-CN" sz="4000" dirty="0" smtClean="0"/>
              <a:t>节</a:t>
            </a:r>
            <a:r>
              <a:rPr lang="en-US" altLang="zh-CN" sz="4000" dirty="0" smtClean="0"/>
              <a:t>          </a:t>
            </a:r>
            <a:r>
              <a:rPr lang="zh-CN" altLang="zh-CN" sz="4000" dirty="0" smtClean="0"/>
              <a:t>客户资料分析</a:t>
            </a:r>
            <a:r>
              <a:rPr lang="zh-CN" altLang="zh-CN" dirty="0" smtClean="0"/>
              <a:t/>
            </a:r>
            <a:br>
              <a:rPr lang="zh-CN" altLang="zh-CN" dirty="0" smtClean="0"/>
            </a:br>
            <a:endParaRPr lang="zh-CN" altLang="en-US" dirty="0" smtClean="0"/>
          </a:p>
        </p:txBody>
      </p:sp>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latin typeface="+mj-ea"/>
                <a:ea typeface="+mj-ea"/>
              </a:rPr>
              <a:t>（四）客户信用分析</a:t>
            </a:r>
            <a:endParaRPr lang="zh-CN" altLang="zh-CN" sz="2800" dirty="0" smtClean="0">
              <a:latin typeface="+mj-ea"/>
              <a:ea typeface="+mj-ea"/>
            </a:endParaRPr>
          </a:p>
          <a:p>
            <a:endParaRPr lang="zh-CN" altLang="en-US" dirty="0"/>
          </a:p>
        </p:txBody>
      </p:sp>
      <p:sp>
        <p:nvSpPr>
          <p:cNvPr id="4" name="AutoShape 3"/>
          <p:cNvSpPr>
            <a:spLocks noChangeArrowheads="1"/>
          </p:cNvSpPr>
          <p:nvPr/>
        </p:nvSpPr>
        <p:spPr bwMode="ltGray">
          <a:xfrm>
            <a:off x="1259632" y="2564904"/>
            <a:ext cx="6452196" cy="2295128"/>
          </a:xfrm>
          <a:prstGeom prst="roundRect">
            <a:avLst>
              <a:gd name="adj" fmla="val 9106"/>
            </a:avLst>
          </a:prstGeom>
          <a:gradFill rotWithShape="1">
            <a:gsLst>
              <a:gs pos="0">
                <a:srgbClr val="CCFFFF"/>
              </a:gs>
              <a:gs pos="100000">
                <a:srgbClr val="FFFFFF"/>
              </a:gs>
            </a:gsLst>
            <a:lin ang="5400000" scaled="1"/>
          </a:gradFill>
          <a:ln w="25400">
            <a:noFill/>
            <a:round/>
            <a:headEnd/>
            <a:tailEnd/>
          </a:ln>
          <a:effectLst>
            <a:outerShdw dist="107763" dir="2700000" algn="ctr" rotWithShape="0">
              <a:srgbClr val="000000">
                <a:alpha val="50000"/>
              </a:srgbClr>
            </a:outerShdw>
          </a:effectLst>
        </p:spPr>
        <p:txBody>
          <a:bodyPr anchor="ctr"/>
          <a:lstStyle/>
          <a:p>
            <a:r>
              <a:rPr lang="zh-CN" altLang="zh-CN" sz="2400" b="1" dirty="0" smtClean="0">
                <a:solidFill>
                  <a:schemeClr val="tx2">
                    <a:lumMod val="50000"/>
                  </a:schemeClr>
                </a:solidFill>
              </a:rPr>
              <a:t>在利用客户档案记录内容详细、动态反映客户行为及其状况的特点的同时，还要进行客户信用情况分析，以便对客户的信用进行定期的评判和分类。</a:t>
            </a:r>
            <a:endParaRPr lang="zh-CN" altLang="zh-CN" sz="2400" b="1" dirty="0">
              <a:solidFill>
                <a:schemeClr val="tx2">
                  <a:lumMod val="50000"/>
                </a:schemeClr>
              </a:solidFill>
            </a:endParaRPr>
          </a:p>
        </p:txBody>
      </p:sp>
      <p:sp>
        <p:nvSpPr>
          <p:cNvPr id="5" name="标题 3"/>
          <p:cNvSpPr>
            <a:spLocks noGrp="1"/>
          </p:cNvSpPr>
          <p:nvPr>
            <p:ph type="title"/>
          </p:nvPr>
        </p:nvSpPr>
        <p:spPr>
          <a:xfrm>
            <a:off x="539750" y="1141413"/>
            <a:ext cx="8064500" cy="487362"/>
          </a:xfrm>
        </p:spPr>
        <p:txBody>
          <a:bodyPr/>
          <a:lstStyle/>
          <a:p>
            <a:pPr eaLnBrk="1" hangingPunct="1"/>
            <a:r>
              <a:rPr lang="zh-CN" altLang="zh-CN" sz="4000" dirty="0" smtClean="0"/>
              <a:t>第</a:t>
            </a:r>
            <a:r>
              <a:rPr lang="zh-CN" altLang="en-US" sz="4000" dirty="0" smtClean="0"/>
              <a:t>三</a:t>
            </a:r>
            <a:r>
              <a:rPr lang="zh-CN" altLang="zh-CN" sz="4000" dirty="0" smtClean="0"/>
              <a:t>节</a:t>
            </a:r>
            <a:r>
              <a:rPr lang="en-US" altLang="zh-CN" sz="4000" dirty="0" smtClean="0"/>
              <a:t>          </a:t>
            </a:r>
            <a:r>
              <a:rPr lang="zh-CN" altLang="zh-CN" sz="4000" dirty="0" smtClean="0"/>
              <a:t>客户资料分析</a:t>
            </a:r>
            <a:r>
              <a:rPr lang="zh-CN" altLang="zh-CN" dirty="0" smtClean="0"/>
              <a:t/>
            </a:r>
            <a:br>
              <a:rPr lang="zh-CN" altLang="zh-CN" dirty="0" smtClean="0"/>
            </a:br>
            <a:endParaRPr lang="zh-CN" altLang="en-US" dirty="0" smtClean="0"/>
          </a:p>
        </p:txBody>
      </p:sp>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1437"/>
            <a:ext cx="7467600"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网络中的客户信息管理</a:t>
            </a:r>
            <a:r>
              <a:rPr lang="zh-CN" altLang="zh-CN" dirty="0" smtClean="0"/>
              <a:t/>
            </a:r>
            <a:br>
              <a:rPr lang="zh-CN" altLang="zh-CN" dirty="0" smtClean="0"/>
            </a:br>
            <a:endParaRPr lang="zh-CN" altLang="en-US" dirty="0"/>
          </a:p>
        </p:txBody>
      </p:sp>
      <p:sp>
        <p:nvSpPr>
          <p:cNvPr id="3" name="内容占位符 2"/>
          <p:cNvSpPr>
            <a:spLocks noGrp="1"/>
          </p:cNvSpPr>
          <p:nvPr>
            <p:ph idx="1"/>
          </p:nvPr>
        </p:nvSpPr>
        <p:spPr/>
        <p:txBody>
          <a:bodyPr/>
          <a:lstStyle/>
          <a:p>
            <a:pPr>
              <a:buNone/>
            </a:pPr>
            <a:r>
              <a:rPr lang="zh-CN" altLang="zh-CN" sz="2800" b="1" dirty="0" smtClean="0">
                <a:latin typeface="+mj-ea"/>
                <a:ea typeface="+mj-ea"/>
              </a:rPr>
              <a:t>一、网上客户关系管理兴起的原因</a:t>
            </a:r>
            <a:endParaRPr lang="zh-CN" altLang="zh-CN" sz="2800" dirty="0" smtClean="0">
              <a:latin typeface="+mj-ea"/>
              <a:ea typeface="+mj-ea"/>
            </a:endParaRPr>
          </a:p>
          <a:p>
            <a:endParaRPr lang="zh-CN" altLang="en-US" sz="2800" dirty="0">
              <a:latin typeface="+mj-ea"/>
              <a:ea typeface="+mj-ea"/>
            </a:endParaRPr>
          </a:p>
        </p:txBody>
      </p:sp>
      <p:sp>
        <p:nvSpPr>
          <p:cNvPr id="4" name="Rectangle 3"/>
          <p:cNvSpPr>
            <a:spLocks noChangeArrowheads="1"/>
          </p:cNvSpPr>
          <p:nvPr/>
        </p:nvSpPr>
        <p:spPr bwMode="gray">
          <a:xfrm>
            <a:off x="1240681" y="2938065"/>
            <a:ext cx="6643687" cy="1643063"/>
          </a:xfrm>
          <a:prstGeom prst="rect">
            <a:avLst/>
          </a:prstGeom>
          <a:gradFill rotWithShape="1">
            <a:gsLst>
              <a:gs pos="0">
                <a:srgbClr val="642C13"/>
              </a:gs>
              <a:gs pos="50000">
                <a:srgbClr val="D85E28"/>
              </a:gs>
              <a:gs pos="100000">
                <a:srgbClr val="642C13"/>
              </a:gs>
            </a:gsLst>
            <a:lin ang="2700000" scaled="1"/>
          </a:gradFill>
          <a:ln w="9525">
            <a:solidFill>
              <a:srgbClr val="FFFFFF"/>
            </a:solidFill>
            <a:miter lim="800000"/>
            <a:headEnd/>
            <a:tailEnd/>
          </a:ln>
          <a:effectLst>
            <a:outerShdw dist="107763" dir="8100000" algn="ctr" rotWithShape="0">
              <a:srgbClr val="000000">
                <a:alpha val="50000"/>
              </a:srgbClr>
            </a:outerShdw>
          </a:effectLst>
        </p:spPr>
        <p:txBody>
          <a:bodyPr anchor="ctr"/>
          <a:lstStyle/>
          <a:p>
            <a:pPr algn="ctr"/>
            <a:r>
              <a:rPr lang="zh-CN" altLang="zh-CN" sz="2800" dirty="0" smtClean="0"/>
              <a:t>随着互联网的普及，地域范围的扩大经营成本的降低，采购、生产力和供应链效率的提高给建立销售和增加收入到来了前所未有的机遇。</a:t>
            </a:r>
            <a:endParaRPr lang="zh-CN" altLang="en-US" sz="2800" dirty="0">
              <a:solidFill>
                <a:srgbClr val="FFFFFF"/>
              </a:solidFill>
              <a:ea typeface="宋体" pitchFamily="2" charset="-122"/>
            </a:endParaRPr>
          </a:p>
        </p:txBody>
      </p:sp>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二、网络中的客户信息管理的意义</a:t>
            </a:r>
            <a:endParaRPr lang="zh-CN" altLang="zh-CN" sz="2800" dirty="0" smtClean="0">
              <a:latin typeface="+mj-ea"/>
              <a:ea typeface="+mj-ea"/>
            </a:endParaRPr>
          </a:p>
          <a:p>
            <a:endParaRPr lang="zh-CN" altLang="en-US" dirty="0"/>
          </a:p>
        </p:txBody>
      </p:sp>
      <p:grpSp>
        <p:nvGrpSpPr>
          <p:cNvPr id="4" name="Group 3"/>
          <p:cNvGrpSpPr>
            <a:grpSpLocks/>
          </p:cNvGrpSpPr>
          <p:nvPr/>
        </p:nvGrpSpPr>
        <p:grpSpPr bwMode="auto">
          <a:xfrm>
            <a:off x="1187624" y="2348880"/>
            <a:ext cx="6696744" cy="3775075"/>
            <a:chOff x="1235075" y="1939925"/>
            <a:chExt cx="6696744" cy="3775075"/>
          </a:xfrm>
        </p:grpSpPr>
        <p:grpSp>
          <p:nvGrpSpPr>
            <p:cNvPr id="5" name="Group 4"/>
            <p:cNvGrpSpPr>
              <a:grpSpLocks/>
            </p:cNvGrpSpPr>
            <p:nvPr/>
          </p:nvGrpSpPr>
          <p:grpSpPr bwMode="auto">
            <a:xfrm>
              <a:off x="1463675" y="2168525"/>
              <a:ext cx="6248400" cy="990600"/>
              <a:chOff x="720" y="1392"/>
              <a:chExt cx="4058" cy="480"/>
            </a:xfrm>
          </p:grpSpPr>
          <p:sp>
            <p:nvSpPr>
              <p:cNvPr id="43" name="AutoShape 42"/>
              <p:cNvSpPr>
                <a:spLocks noChangeArrowheads="1"/>
              </p:cNvSpPr>
              <p:nvPr/>
            </p:nvSpPr>
            <p:spPr bwMode="gray">
              <a:xfrm>
                <a:off x="720" y="1392"/>
                <a:ext cx="4058" cy="480"/>
              </a:xfrm>
              <a:prstGeom prst="roundRect">
                <a:avLst>
                  <a:gd name="adj" fmla="val 17509"/>
                </a:avLst>
              </a:prstGeom>
              <a:gradFill rotWithShape="1">
                <a:gsLst>
                  <a:gs pos="0">
                    <a:srgbClr val="81A551"/>
                  </a:gs>
                  <a:gs pos="50000">
                    <a:srgbClr val="77984B"/>
                  </a:gs>
                  <a:gs pos="100000">
                    <a:srgbClr val="81A551"/>
                  </a:gs>
                </a:gsLst>
                <a:lin ang="5400000" scaled="1"/>
              </a:gradFill>
              <a:ln w="9525">
                <a:noFill/>
                <a:round/>
                <a:headEnd/>
                <a:tailEnd/>
              </a:ln>
            </p:spPr>
            <p:txBody>
              <a:bodyPr wrap="none" anchor="ctr"/>
              <a:lstStyle/>
              <a:p>
                <a:endParaRPr lang="zh-CN" altLang="en-US"/>
              </a:p>
            </p:txBody>
          </p:sp>
          <p:grpSp>
            <p:nvGrpSpPr>
              <p:cNvPr id="44" name="Group 43"/>
              <p:cNvGrpSpPr>
                <a:grpSpLocks/>
              </p:cNvGrpSpPr>
              <p:nvPr/>
            </p:nvGrpSpPr>
            <p:grpSpPr bwMode="auto">
              <a:xfrm>
                <a:off x="730" y="1407"/>
                <a:ext cx="4043" cy="445"/>
                <a:chOff x="744" y="1407"/>
                <a:chExt cx="3988" cy="445"/>
              </a:xfrm>
            </p:grpSpPr>
            <p:sp>
              <p:nvSpPr>
                <p:cNvPr id="45" name="AutoShape 44"/>
                <p:cNvSpPr>
                  <a:spLocks noChangeArrowheads="1"/>
                </p:cNvSpPr>
                <p:nvPr/>
              </p:nvSpPr>
              <p:spPr bwMode="gray">
                <a:xfrm>
                  <a:off x="744" y="1737"/>
                  <a:ext cx="3988" cy="115"/>
                </a:xfrm>
                <a:prstGeom prst="roundRect">
                  <a:avLst>
                    <a:gd name="adj" fmla="val 50000"/>
                  </a:avLst>
                </a:prstGeom>
                <a:gradFill rotWithShape="1">
                  <a:gsLst>
                    <a:gs pos="0">
                      <a:srgbClr val="81A551">
                        <a:alpha val="0"/>
                      </a:srgbClr>
                    </a:gs>
                    <a:gs pos="100000">
                      <a:srgbClr val="CBDAB7"/>
                    </a:gs>
                  </a:gsLst>
                  <a:lin ang="5400000" scaled="1"/>
                </a:gradFill>
                <a:ln w="9525">
                  <a:noFill/>
                  <a:round/>
                  <a:headEnd/>
                  <a:tailEnd/>
                </a:ln>
              </p:spPr>
              <p:txBody>
                <a:bodyPr wrap="none" anchor="ctr"/>
                <a:lstStyle/>
                <a:p>
                  <a:endParaRPr lang="zh-CN" altLang="en-US"/>
                </a:p>
              </p:txBody>
            </p:sp>
            <p:sp>
              <p:nvSpPr>
                <p:cNvPr id="46" name="AutoShape 45"/>
                <p:cNvSpPr>
                  <a:spLocks noChangeArrowheads="1"/>
                </p:cNvSpPr>
                <p:nvPr/>
              </p:nvSpPr>
              <p:spPr bwMode="gray">
                <a:xfrm>
                  <a:off x="744" y="1407"/>
                  <a:ext cx="3988" cy="115"/>
                </a:xfrm>
                <a:prstGeom prst="roundRect">
                  <a:avLst>
                    <a:gd name="adj" fmla="val 50000"/>
                  </a:avLst>
                </a:prstGeom>
                <a:gradFill rotWithShape="1">
                  <a:gsLst>
                    <a:gs pos="0">
                      <a:srgbClr val="D5E1C5"/>
                    </a:gs>
                    <a:gs pos="100000">
                      <a:srgbClr val="81A551">
                        <a:alpha val="0"/>
                      </a:srgbClr>
                    </a:gs>
                  </a:gsLst>
                  <a:lin ang="5400000" scaled="1"/>
                </a:gradFill>
                <a:ln w="9525">
                  <a:noFill/>
                  <a:round/>
                  <a:headEnd/>
                  <a:tailEnd/>
                </a:ln>
              </p:spPr>
              <p:txBody>
                <a:bodyPr wrap="none" anchor="ctr"/>
                <a:lstStyle/>
                <a:p>
                  <a:endParaRPr lang="zh-CN" altLang="en-US"/>
                </a:p>
              </p:txBody>
            </p:sp>
          </p:grpSp>
        </p:grpSp>
        <p:grpSp>
          <p:nvGrpSpPr>
            <p:cNvPr id="6" name="Group 5"/>
            <p:cNvGrpSpPr>
              <a:grpSpLocks/>
            </p:cNvGrpSpPr>
            <p:nvPr/>
          </p:nvGrpSpPr>
          <p:grpSpPr bwMode="auto">
            <a:xfrm>
              <a:off x="1235075" y="1939925"/>
              <a:ext cx="611188" cy="608013"/>
              <a:chOff x="579" y="1386"/>
              <a:chExt cx="385" cy="383"/>
            </a:xfrm>
          </p:grpSpPr>
          <p:sp>
            <p:nvSpPr>
              <p:cNvPr id="37" name="Oval 36"/>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endParaRPr lang="zh-CN" altLang="en-US"/>
              </a:p>
            </p:txBody>
          </p:sp>
          <p:grpSp>
            <p:nvGrpSpPr>
              <p:cNvPr id="38" name="Group 37"/>
              <p:cNvGrpSpPr>
                <a:grpSpLocks/>
              </p:cNvGrpSpPr>
              <p:nvPr/>
            </p:nvGrpSpPr>
            <p:grpSpPr bwMode="auto">
              <a:xfrm>
                <a:off x="587" y="1392"/>
                <a:ext cx="369" cy="369"/>
                <a:chOff x="587" y="1392"/>
                <a:chExt cx="369" cy="369"/>
              </a:xfrm>
            </p:grpSpPr>
            <p:sp>
              <p:nvSpPr>
                <p:cNvPr id="39" name="Oval 38"/>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40" name="Oval 39"/>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41" name="Oval 40"/>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42" name="Oval 41"/>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grpSp>
        </p:grpSp>
        <p:sp>
          <p:nvSpPr>
            <p:cNvPr id="7" name="Text Box 6"/>
            <p:cNvSpPr txBox="1">
              <a:spLocks noChangeArrowheads="1"/>
            </p:cNvSpPr>
            <p:nvPr/>
          </p:nvSpPr>
          <p:spPr bwMode="gray">
            <a:xfrm>
              <a:off x="1343025" y="2009775"/>
              <a:ext cx="381000" cy="457200"/>
            </a:xfrm>
            <a:prstGeom prst="rect">
              <a:avLst/>
            </a:prstGeom>
            <a:noFill/>
            <a:ln w="9525">
              <a:noFill/>
              <a:miter lim="800000"/>
              <a:headEnd/>
              <a:tailEnd/>
            </a:ln>
          </p:spPr>
          <p:txBody>
            <a:bodyPr>
              <a:spAutoFit/>
            </a:bodyPr>
            <a:lstStyle/>
            <a:p>
              <a:pPr algn="ctr">
                <a:spcBef>
                  <a:spcPct val="50000"/>
                </a:spcBef>
              </a:pPr>
              <a:r>
                <a:rPr lang="en-US" altLang="zh-CN" sz="2400">
                  <a:solidFill>
                    <a:srgbClr val="080808"/>
                  </a:solidFill>
                </a:rPr>
                <a:t>1</a:t>
              </a:r>
            </a:p>
          </p:txBody>
        </p:sp>
        <p:grpSp>
          <p:nvGrpSpPr>
            <p:cNvPr id="8" name="Group 7"/>
            <p:cNvGrpSpPr>
              <a:grpSpLocks/>
            </p:cNvGrpSpPr>
            <p:nvPr/>
          </p:nvGrpSpPr>
          <p:grpSpPr bwMode="auto">
            <a:xfrm>
              <a:off x="1463675" y="3413125"/>
              <a:ext cx="6248400" cy="990600"/>
              <a:chOff x="720" y="1392"/>
              <a:chExt cx="4058" cy="480"/>
            </a:xfrm>
          </p:grpSpPr>
          <p:sp>
            <p:nvSpPr>
              <p:cNvPr id="33" name="AutoShape 32"/>
              <p:cNvSpPr>
                <a:spLocks noChangeArrowheads="1"/>
              </p:cNvSpPr>
              <p:nvPr/>
            </p:nvSpPr>
            <p:spPr bwMode="gray">
              <a:xfrm>
                <a:off x="720" y="1392"/>
                <a:ext cx="4058" cy="480"/>
              </a:xfrm>
              <a:prstGeom prst="roundRect">
                <a:avLst>
                  <a:gd name="adj" fmla="val 17509"/>
                </a:avLst>
              </a:prstGeom>
              <a:gradFill rotWithShape="1">
                <a:gsLst>
                  <a:gs pos="0">
                    <a:srgbClr val="F1B50D"/>
                  </a:gs>
                  <a:gs pos="50000">
                    <a:srgbClr val="D7A10C"/>
                  </a:gs>
                  <a:gs pos="100000">
                    <a:srgbClr val="F1B50D"/>
                  </a:gs>
                </a:gsLst>
                <a:lin ang="5400000" scaled="1"/>
              </a:gradFill>
              <a:ln w="9525">
                <a:noFill/>
                <a:round/>
                <a:headEnd/>
                <a:tailEnd/>
              </a:ln>
            </p:spPr>
            <p:txBody>
              <a:bodyPr wrap="none" anchor="ctr"/>
              <a:lstStyle/>
              <a:p>
                <a:endParaRPr lang="zh-CN" altLang="en-US"/>
              </a:p>
            </p:txBody>
          </p:sp>
          <p:grpSp>
            <p:nvGrpSpPr>
              <p:cNvPr id="34" name="Group 33"/>
              <p:cNvGrpSpPr>
                <a:grpSpLocks/>
              </p:cNvGrpSpPr>
              <p:nvPr/>
            </p:nvGrpSpPr>
            <p:grpSpPr bwMode="auto">
              <a:xfrm>
                <a:off x="730" y="1407"/>
                <a:ext cx="4043" cy="445"/>
                <a:chOff x="744" y="1407"/>
                <a:chExt cx="3988" cy="445"/>
              </a:xfrm>
            </p:grpSpPr>
            <p:sp>
              <p:nvSpPr>
                <p:cNvPr id="35" name="AutoShape 34"/>
                <p:cNvSpPr>
                  <a:spLocks noChangeArrowheads="1"/>
                </p:cNvSpPr>
                <p:nvPr/>
              </p:nvSpPr>
              <p:spPr bwMode="gray">
                <a:xfrm>
                  <a:off x="744" y="1737"/>
                  <a:ext cx="3988" cy="115"/>
                </a:xfrm>
                <a:prstGeom prst="roundRect">
                  <a:avLst>
                    <a:gd name="adj" fmla="val 50000"/>
                  </a:avLst>
                </a:prstGeom>
                <a:gradFill rotWithShape="1">
                  <a:gsLst>
                    <a:gs pos="0">
                      <a:srgbClr val="F1B50D">
                        <a:alpha val="0"/>
                      </a:srgbClr>
                    </a:gs>
                    <a:gs pos="100000">
                      <a:srgbClr val="F9E19B"/>
                    </a:gs>
                  </a:gsLst>
                  <a:lin ang="5400000" scaled="1"/>
                </a:gradFill>
                <a:ln w="9525">
                  <a:noFill/>
                  <a:round/>
                  <a:headEnd/>
                  <a:tailEnd/>
                </a:ln>
              </p:spPr>
              <p:txBody>
                <a:bodyPr wrap="none" anchor="ctr"/>
                <a:lstStyle/>
                <a:p>
                  <a:endParaRPr lang="zh-CN" altLang="en-US"/>
                </a:p>
              </p:txBody>
            </p:sp>
            <p:sp>
              <p:nvSpPr>
                <p:cNvPr id="36" name="AutoShape 35"/>
                <p:cNvSpPr>
                  <a:spLocks noChangeArrowheads="1"/>
                </p:cNvSpPr>
                <p:nvPr/>
              </p:nvSpPr>
              <p:spPr bwMode="gray">
                <a:xfrm>
                  <a:off x="744" y="1407"/>
                  <a:ext cx="3988" cy="115"/>
                </a:xfrm>
                <a:prstGeom prst="roundRect">
                  <a:avLst>
                    <a:gd name="adj" fmla="val 50000"/>
                  </a:avLst>
                </a:prstGeom>
                <a:gradFill rotWithShape="1">
                  <a:gsLst>
                    <a:gs pos="0">
                      <a:srgbClr val="FAE6AE"/>
                    </a:gs>
                    <a:gs pos="100000">
                      <a:srgbClr val="F1B50D">
                        <a:alpha val="0"/>
                      </a:srgbClr>
                    </a:gs>
                  </a:gsLst>
                  <a:lin ang="5400000" scaled="1"/>
                </a:gradFill>
                <a:ln w="9525">
                  <a:noFill/>
                  <a:round/>
                  <a:headEnd/>
                  <a:tailEnd/>
                </a:ln>
              </p:spPr>
              <p:txBody>
                <a:bodyPr wrap="none" anchor="ctr"/>
                <a:lstStyle/>
                <a:p>
                  <a:endParaRPr lang="zh-CN" altLang="en-US"/>
                </a:p>
              </p:txBody>
            </p:sp>
          </p:grpSp>
        </p:grpSp>
        <p:grpSp>
          <p:nvGrpSpPr>
            <p:cNvPr id="9" name="Group 8"/>
            <p:cNvGrpSpPr>
              <a:grpSpLocks/>
            </p:cNvGrpSpPr>
            <p:nvPr/>
          </p:nvGrpSpPr>
          <p:grpSpPr bwMode="auto">
            <a:xfrm>
              <a:off x="1235075" y="3184525"/>
              <a:ext cx="611188" cy="608013"/>
              <a:chOff x="579" y="1386"/>
              <a:chExt cx="385" cy="383"/>
            </a:xfrm>
          </p:grpSpPr>
          <p:sp>
            <p:nvSpPr>
              <p:cNvPr id="27" name="Oval 26"/>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endParaRPr lang="zh-CN" altLang="en-US"/>
              </a:p>
            </p:txBody>
          </p:sp>
          <p:grpSp>
            <p:nvGrpSpPr>
              <p:cNvPr id="28" name="Group 27"/>
              <p:cNvGrpSpPr>
                <a:grpSpLocks/>
              </p:cNvGrpSpPr>
              <p:nvPr/>
            </p:nvGrpSpPr>
            <p:grpSpPr bwMode="auto">
              <a:xfrm>
                <a:off x="587" y="1392"/>
                <a:ext cx="369" cy="369"/>
                <a:chOff x="587" y="1392"/>
                <a:chExt cx="369" cy="369"/>
              </a:xfrm>
            </p:grpSpPr>
            <p:sp>
              <p:nvSpPr>
                <p:cNvPr id="29" name="Oval 28"/>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30" name="Oval 29"/>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31" name="Oval 30"/>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32" name="Oval 31"/>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grpSp>
        </p:grpSp>
        <p:sp>
          <p:nvSpPr>
            <p:cNvPr id="10" name="Text Box 9"/>
            <p:cNvSpPr txBox="1">
              <a:spLocks noChangeArrowheads="1"/>
            </p:cNvSpPr>
            <p:nvPr/>
          </p:nvSpPr>
          <p:spPr bwMode="gray">
            <a:xfrm>
              <a:off x="1343025" y="3254375"/>
              <a:ext cx="381000" cy="457200"/>
            </a:xfrm>
            <a:prstGeom prst="rect">
              <a:avLst/>
            </a:prstGeom>
            <a:noFill/>
            <a:ln w="9525">
              <a:noFill/>
              <a:miter lim="800000"/>
              <a:headEnd/>
              <a:tailEnd/>
            </a:ln>
          </p:spPr>
          <p:txBody>
            <a:bodyPr>
              <a:spAutoFit/>
            </a:bodyPr>
            <a:lstStyle/>
            <a:p>
              <a:pPr algn="ctr">
                <a:spcBef>
                  <a:spcPct val="50000"/>
                </a:spcBef>
              </a:pPr>
              <a:r>
                <a:rPr lang="en-US" altLang="zh-CN" sz="2400">
                  <a:solidFill>
                    <a:srgbClr val="080808"/>
                  </a:solidFill>
                </a:rPr>
                <a:t>2</a:t>
              </a:r>
            </a:p>
          </p:txBody>
        </p:sp>
        <p:grpSp>
          <p:nvGrpSpPr>
            <p:cNvPr id="11" name="Group 10"/>
            <p:cNvGrpSpPr>
              <a:grpSpLocks/>
            </p:cNvGrpSpPr>
            <p:nvPr/>
          </p:nvGrpSpPr>
          <p:grpSpPr bwMode="auto">
            <a:xfrm>
              <a:off x="1463675" y="4724400"/>
              <a:ext cx="6248400" cy="990600"/>
              <a:chOff x="720" y="1392"/>
              <a:chExt cx="4058" cy="480"/>
            </a:xfrm>
          </p:grpSpPr>
          <p:sp>
            <p:nvSpPr>
              <p:cNvPr id="23" name="AutoShape 22"/>
              <p:cNvSpPr>
                <a:spLocks noChangeArrowheads="1"/>
              </p:cNvSpPr>
              <p:nvPr/>
            </p:nvSpPr>
            <p:spPr bwMode="gray">
              <a:xfrm>
                <a:off x="720" y="1392"/>
                <a:ext cx="4058" cy="480"/>
              </a:xfrm>
              <a:prstGeom prst="roundRect">
                <a:avLst>
                  <a:gd name="adj" fmla="val 17509"/>
                </a:avLst>
              </a:prstGeom>
              <a:gradFill rotWithShape="1">
                <a:gsLst>
                  <a:gs pos="0">
                    <a:srgbClr val="3CC2B5"/>
                  </a:gs>
                  <a:gs pos="50000">
                    <a:srgbClr val="37B3A7"/>
                  </a:gs>
                  <a:gs pos="100000">
                    <a:srgbClr val="3CC2B5"/>
                  </a:gs>
                </a:gsLst>
                <a:lin ang="5400000" scaled="1"/>
              </a:gradFill>
              <a:ln w="9525">
                <a:noFill/>
                <a:round/>
                <a:headEnd/>
                <a:tailEnd/>
              </a:ln>
            </p:spPr>
            <p:txBody>
              <a:bodyPr wrap="none" anchor="ctr"/>
              <a:lstStyle/>
              <a:p>
                <a:endParaRPr lang="zh-CN" altLang="en-US"/>
              </a:p>
            </p:txBody>
          </p:sp>
          <p:grpSp>
            <p:nvGrpSpPr>
              <p:cNvPr id="24" name="Group 23"/>
              <p:cNvGrpSpPr>
                <a:grpSpLocks/>
              </p:cNvGrpSpPr>
              <p:nvPr/>
            </p:nvGrpSpPr>
            <p:grpSpPr bwMode="auto">
              <a:xfrm>
                <a:off x="730" y="1407"/>
                <a:ext cx="4043" cy="445"/>
                <a:chOff x="744" y="1407"/>
                <a:chExt cx="3988" cy="445"/>
              </a:xfrm>
            </p:grpSpPr>
            <p:sp>
              <p:nvSpPr>
                <p:cNvPr id="25" name="AutoShape 24"/>
                <p:cNvSpPr>
                  <a:spLocks noChangeArrowheads="1"/>
                </p:cNvSpPr>
                <p:nvPr/>
              </p:nvSpPr>
              <p:spPr bwMode="gray">
                <a:xfrm>
                  <a:off x="744" y="1737"/>
                  <a:ext cx="3988" cy="115"/>
                </a:xfrm>
                <a:prstGeom prst="roundRect">
                  <a:avLst>
                    <a:gd name="adj" fmla="val 50000"/>
                  </a:avLst>
                </a:prstGeom>
                <a:gradFill rotWithShape="1">
                  <a:gsLst>
                    <a:gs pos="0">
                      <a:srgbClr val="3CC2B5">
                        <a:alpha val="0"/>
                      </a:srgbClr>
                    </a:gs>
                    <a:gs pos="100000">
                      <a:srgbClr val="AFE6E1"/>
                    </a:gs>
                  </a:gsLst>
                  <a:lin ang="5400000" scaled="1"/>
                </a:gradFill>
                <a:ln w="9525">
                  <a:noFill/>
                  <a:round/>
                  <a:headEnd/>
                  <a:tailEnd/>
                </a:ln>
              </p:spPr>
              <p:txBody>
                <a:bodyPr wrap="none" anchor="ctr"/>
                <a:lstStyle/>
                <a:p>
                  <a:endParaRPr lang="zh-CN" altLang="en-US"/>
                </a:p>
              </p:txBody>
            </p:sp>
            <p:sp>
              <p:nvSpPr>
                <p:cNvPr id="26" name="AutoShape 25"/>
                <p:cNvSpPr>
                  <a:spLocks noChangeArrowheads="1"/>
                </p:cNvSpPr>
                <p:nvPr/>
              </p:nvSpPr>
              <p:spPr bwMode="gray">
                <a:xfrm>
                  <a:off x="744" y="1407"/>
                  <a:ext cx="3988" cy="115"/>
                </a:xfrm>
                <a:prstGeom prst="roundRect">
                  <a:avLst>
                    <a:gd name="adj" fmla="val 50000"/>
                  </a:avLst>
                </a:prstGeom>
                <a:gradFill rotWithShape="1">
                  <a:gsLst>
                    <a:gs pos="0">
                      <a:srgbClr val="BEEBE6"/>
                    </a:gs>
                    <a:gs pos="100000">
                      <a:srgbClr val="3CC2B5">
                        <a:alpha val="0"/>
                      </a:srgbClr>
                    </a:gs>
                  </a:gsLst>
                  <a:lin ang="5400000" scaled="1"/>
                </a:gradFill>
                <a:ln w="9525">
                  <a:noFill/>
                  <a:round/>
                  <a:headEnd/>
                  <a:tailEnd/>
                </a:ln>
              </p:spPr>
              <p:txBody>
                <a:bodyPr wrap="none" anchor="ctr"/>
                <a:lstStyle/>
                <a:p>
                  <a:endParaRPr lang="zh-CN" altLang="en-US"/>
                </a:p>
              </p:txBody>
            </p:sp>
          </p:grpSp>
        </p:grpSp>
        <p:grpSp>
          <p:nvGrpSpPr>
            <p:cNvPr id="12" name="Group 11"/>
            <p:cNvGrpSpPr>
              <a:grpSpLocks/>
            </p:cNvGrpSpPr>
            <p:nvPr/>
          </p:nvGrpSpPr>
          <p:grpSpPr bwMode="auto">
            <a:xfrm>
              <a:off x="1235075" y="4495800"/>
              <a:ext cx="611188" cy="608013"/>
              <a:chOff x="579" y="1386"/>
              <a:chExt cx="385" cy="383"/>
            </a:xfrm>
          </p:grpSpPr>
          <p:sp>
            <p:nvSpPr>
              <p:cNvPr id="17" name="Oval 16"/>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endParaRPr lang="zh-CN" altLang="en-US"/>
              </a:p>
            </p:txBody>
          </p:sp>
          <p:grpSp>
            <p:nvGrpSpPr>
              <p:cNvPr id="18" name="Group 17"/>
              <p:cNvGrpSpPr>
                <a:grpSpLocks/>
              </p:cNvGrpSpPr>
              <p:nvPr/>
            </p:nvGrpSpPr>
            <p:grpSpPr bwMode="auto">
              <a:xfrm>
                <a:off x="587" y="1392"/>
                <a:ext cx="369" cy="369"/>
                <a:chOff x="587" y="1392"/>
                <a:chExt cx="369" cy="369"/>
              </a:xfrm>
            </p:grpSpPr>
            <p:sp>
              <p:nvSpPr>
                <p:cNvPr id="19" name="Oval 18"/>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20" name="Oval 19"/>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21" name="Oval 20"/>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22" name="Oval 21"/>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grpSp>
        </p:grpSp>
        <p:sp>
          <p:nvSpPr>
            <p:cNvPr id="13" name="Text Box 12"/>
            <p:cNvSpPr txBox="1">
              <a:spLocks noChangeArrowheads="1"/>
            </p:cNvSpPr>
            <p:nvPr/>
          </p:nvSpPr>
          <p:spPr bwMode="gray">
            <a:xfrm>
              <a:off x="1343025" y="4565650"/>
              <a:ext cx="381000" cy="457200"/>
            </a:xfrm>
            <a:prstGeom prst="rect">
              <a:avLst/>
            </a:prstGeom>
            <a:noFill/>
            <a:ln w="9525">
              <a:noFill/>
              <a:miter lim="800000"/>
              <a:headEnd/>
              <a:tailEnd/>
            </a:ln>
          </p:spPr>
          <p:txBody>
            <a:bodyPr>
              <a:spAutoFit/>
            </a:bodyPr>
            <a:lstStyle/>
            <a:p>
              <a:pPr algn="ctr">
                <a:spcBef>
                  <a:spcPct val="50000"/>
                </a:spcBef>
              </a:pPr>
              <a:r>
                <a:rPr lang="en-US" altLang="zh-CN" sz="2400">
                  <a:solidFill>
                    <a:srgbClr val="080808"/>
                  </a:solidFill>
                </a:rPr>
                <a:t>3</a:t>
              </a:r>
            </a:p>
          </p:txBody>
        </p:sp>
        <p:sp>
          <p:nvSpPr>
            <p:cNvPr id="14" name="Text Box 13"/>
            <p:cNvSpPr txBox="1">
              <a:spLocks noChangeArrowheads="1"/>
            </p:cNvSpPr>
            <p:nvPr/>
          </p:nvSpPr>
          <p:spPr bwMode="white">
            <a:xfrm>
              <a:off x="2027163" y="2424817"/>
              <a:ext cx="5904656" cy="523220"/>
            </a:xfrm>
            <a:prstGeom prst="rect">
              <a:avLst/>
            </a:prstGeom>
            <a:noFill/>
            <a:ln w="9525">
              <a:noFill/>
              <a:miter lim="800000"/>
              <a:headEnd/>
              <a:tailEnd/>
            </a:ln>
          </p:spPr>
          <p:txBody>
            <a:bodyPr wrap="square">
              <a:spAutoFit/>
            </a:bodyPr>
            <a:lstStyle/>
            <a:p>
              <a:pPr marL="609600" indent="-609600"/>
              <a:r>
                <a:rPr lang="zh-CN" altLang="zh-CN" sz="2800" dirty="0" smtClean="0"/>
                <a:t>客户信息是企业资源的组成部分</a:t>
              </a:r>
              <a:endParaRPr lang="zh-CN" altLang="en-US" sz="2800" dirty="0" smtClean="0"/>
            </a:p>
          </p:txBody>
        </p:sp>
        <p:sp>
          <p:nvSpPr>
            <p:cNvPr id="15" name="Text Box 14"/>
            <p:cNvSpPr txBox="1">
              <a:spLocks noChangeArrowheads="1"/>
            </p:cNvSpPr>
            <p:nvPr/>
          </p:nvSpPr>
          <p:spPr bwMode="white">
            <a:xfrm>
              <a:off x="2027163" y="3668117"/>
              <a:ext cx="5638800" cy="523220"/>
            </a:xfrm>
            <a:prstGeom prst="rect">
              <a:avLst/>
            </a:prstGeom>
            <a:noFill/>
            <a:ln w="9525">
              <a:noFill/>
              <a:miter lim="800000"/>
              <a:headEnd/>
              <a:tailEnd/>
            </a:ln>
          </p:spPr>
          <p:txBody>
            <a:bodyPr>
              <a:spAutoFit/>
            </a:bodyPr>
            <a:lstStyle/>
            <a:p>
              <a:pPr marL="609600" indent="-609600"/>
              <a:r>
                <a:rPr lang="zh-CN" altLang="zh-CN" sz="2800" dirty="0" smtClean="0"/>
                <a:t>客户信息是企业创新的合作伙伴</a:t>
              </a:r>
              <a:endParaRPr lang="zh-CN" altLang="en-US" sz="2800" dirty="0" smtClean="0"/>
            </a:p>
          </p:txBody>
        </p:sp>
        <p:sp>
          <p:nvSpPr>
            <p:cNvPr id="16" name="Text Box 15"/>
            <p:cNvSpPr txBox="1">
              <a:spLocks noChangeArrowheads="1"/>
            </p:cNvSpPr>
            <p:nvPr/>
          </p:nvSpPr>
          <p:spPr bwMode="white">
            <a:xfrm>
              <a:off x="1905000" y="4922838"/>
              <a:ext cx="5638800" cy="523220"/>
            </a:xfrm>
            <a:prstGeom prst="rect">
              <a:avLst/>
            </a:prstGeom>
            <a:noFill/>
            <a:ln w="9525">
              <a:noFill/>
              <a:miter lim="800000"/>
              <a:headEnd/>
              <a:tailEnd/>
            </a:ln>
          </p:spPr>
          <p:txBody>
            <a:bodyPr>
              <a:spAutoFit/>
            </a:bodyPr>
            <a:lstStyle/>
            <a:p>
              <a:pPr marL="609600" indent="-609600"/>
              <a:r>
                <a:rPr lang="zh-CN" altLang="zh-CN" sz="2800" dirty="0" smtClean="0"/>
                <a:t>客户信息是企业利润的部分来源</a:t>
              </a:r>
              <a:endParaRPr lang="zh-CN" altLang="en-US" sz="2800" dirty="0" smtClean="0"/>
            </a:p>
          </p:txBody>
        </p:sp>
      </p:grpSp>
      <p:sp>
        <p:nvSpPr>
          <p:cNvPr id="47" name="标题 1"/>
          <p:cNvSpPr>
            <a:spLocks noGrp="1"/>
          </p:cNvSpPr>
          <p:nvPr>
            <p:ph type="title"/>
          </p:nvPr>
        </p:nvSpPr>
        <p:spPr>
          <a:xfrm>
            <a:off x="609600" y="1141437"/>
            <a:ext cx="7467600"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网络中的客户信息管理</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三、网络中的客户信息管理内容</a:t>
            </a:r>
            <a:endParaRPr lang="zh-CN" altLang="zh-CN" sz="2800" dirty="0" smtClean="0">
              <a:latin typeface="+mj-ea"/>
              <a:ea typeface="+mj-ea"/>
            </a:endParaRPr>
          </a:p>
          <a:p>
            <a:r>
              <a:rPr lang="zh-CN" altLang="en-US" sz="2800" b="1" dirty="0" smtClean="0">
                <a:latin typeface="+mj-ea"/>
                <a:ea typeface="+mj-ea"/>
              </a:rPr>
              <a:t>（一）</a:t>
            </a:r>
            <a:r>
              <a:rPr lang="zh-CN" altLang="zh-CN" sz="2800" b="1" dirty="0" smtClean="0">
                <a:latin typeface="+mj-ea"/>
                <a:ea typeface="+mj-ea"/>
              </a:rPr>
              <a:t>客户信息的收集</a:t>
            </a:r>
          </a:p>
          <a:p>
            <a:r>
              <a:rPr lang="zh-CN" altLang="en-US" sz="2800" b="1" dirty="0" smtClean="0">
                <a:latin typeface="+mj-ea"/>
                <a:ea typeface="+mj-ea"/>
              </a:rPr>
              <a:t>（二）</a:t>
            </a:r>
            <a:r>
              <a:rPr lang="zh-CN" altLang="zh-CN" sz="2800" b="1" dirty="0" smtClean="0">
                <a:latin typeface="+mj-ea"/>
                <a:ea typeface="+mj-ea"/>
              </a:rPr>
              <a:t>客户信息的抽取和迁移</a:t>
            </a:r>
          </a:p>
          <a:p>
            <a:r>
              <a:rPr lang="zh-CN" altLang="en-US" sz="2800" b="1" dirty="0" smtClean="0">
                <a:latin typeface="+mj-ea"/>
                <a:ea typeface="+mj-ea"/>
              </a:rPr>
              <a:t>（三）</a:t>
            </a:r>
            <a:r>
              <a:rPr lang="zh-CN" altLang="zh-CN" sz="2800" b="1" dirty="0" smtClean="0">
                <a:latin typeface="+mj-ea"/>
                <a:ea typeface="+mj-ea"/>
              </a:rPr>
              <a:t>客户信息的存储和集成</a:t>
            </a:r>
          </a:p>
          <a:p>
            <a:r>
              <a:rPr lang="zh-CN" altLang="en-US" sz="2800" b="1" dirty="0" smtClean="0">
                <a:latin typeface="+mj-ea"/>
                <a:ea typeface="+mj-ea"/>
              </a:rPr>
              <a:t>（四）</a:t>
            </a:r>
            <a:r>
              <a:rPr lang="zh-CN" altLang="zh-CN" sz="2800" b="1" dirty="0" smtClean="0">
                <a:latin typeface="+mj-ea"/>
                <a:ea typeface="+mj-ea"/>
              </a:rPr>
              <a:t>客户信息数据库的设计</a:t>
            </a:r>
          </a:p>
          <a:p>
            <a:r>
              <a:rPr lang="en-US" altLang="zh-CN" dirty="0" smtClean="0">
                <a:latin typeface="+mj-ea"/>
                <a:ea typeface="+mj-ea"/>
              </a:rPr>
              <a:t>1.</a:t>
            </a:r>
            <a:r>
              <a:rPr lang="zh-CN" altLang="zh-CN" dirty="0" smtClean="0">
                <a:latin typeface="+mj-ea"/>
                <a:ea typeface="+mj-ea"/>
              </a:rPr>
              <a:t>索引的使用原则</a:t>
            </a:r>
          </a:p>
          <a:p>
            <a:r>
              <a:rPr lang="en-US" altLang="zh-CN" dirty="0" smtClean="0">
                <a:latin typeface="+mj-ea"/>
                <a:ea typeface="+mj-ea"/>
              </a:rPr>
              <a:t>2.</a:t>
            </a:r>
            <a:r>
              <a:rPr lang="zh-CN" altLang="zh-CN" dirty="0" smtClean="0">
                <a:latin typeface="+mj-ea"/>
                <a:ea typeface="+mj-ea"/>
              </a:rPr>
              <a:t>数据的一致性和完整性</a:t>
            </a:r>
          </a:p>
          <a:p>
            <a:r>
              <a:rPr lang="en-US" altLang="zh-CN" dirty="0" smtClean="0">
                <a:latin typeface="+mj-ea"/>
                <a:ea typeface="+mj-ea"/>
              </a:rPr>
              <a:t>3.</a:t>
            </a:r>
            <a:r>
              <a:rPr lang="zh-CN" altLang="zh-CN" dirty="0" smtClean="0">
                <a:latin typeface="+mj-ea"/>
                <a:ea typeface="+mj-ea"/>
              </a:rPr>
              <a:t>数据库性能的调整</a:t>
            </a:r>
          </a:p>
          <a:p>
            <a:r>
              <a:rPr lang="en-US" altLang="zh-CN" dirty="0" smtClean="0">
                <a:latin typeface="+mj-ea"/>
                <a:ea typeface="+mj-ea"/>
              </a:rPr>
              <a:t>4.</a:t>
            </a:r>
            <a:r>
              <a:rPr lang="zh-CN" altLang="zh-CN" dirty="0" smtClean="0">
                <a:latin typeface="+mj-ea"/>
                <a:ea typeface="+mj-ea"/>
              </a:rPr>
              <a:t>数据类型的选择</a:t>
            </a:r>
          </a:p>
          <a:p>
            <a:r>
              <a:rPr lang="zh-CN" altLang="en-US" sz="2800" b="1" dirty="0" smtClean="0">
                <a:latin typeface="+mj-ea"/>
                <a:ea typeface="+mj-ea"/>
              </a:rPr>
              <a:t>（五）</a:t>
            </a:r>
            <a:r>
              <a:rPr lang="zh-CN" altLang="zh-CN" sz="2800" b="1" dirty="0" smtClean="0">
                <a:latin typeface="+mj-ea"/>
                <a:ea typeface="+mj-ea"/>
              </a:rPr>
              <a:t>客户信息的分析和实现</a:t>
            </a:r>
          </a:p>
          <a:p>
            <a:endParaRPr lang="zh-CN" altLang="en-US"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网络中的客户信息管理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四、客户信息管理的实施</a:t>
            </a:r>
            <a:r>
              <a:rPr lang="en-US" altLang="zh-CN" sz="2800" b="1" dirty="0" smtClean="0">
                <a:latin typeface="+mj-ea"/>
                <a:ea typeface="+mj-ea"/>
              </a:rPr>
              <a:t> </a:t>
            </a:r>
            <a:endParaRPr lang="zh-CN" altLang="zh-CN" sz="2800" dirty="0" smtClean="0">
              <a:latin typeface="+mj-ea"/>
              <a:ea typeface="+mj-ea"/>
            </a:endParaRPr>
          </a:p>
          <a:p>
            <a:endParaRPr lang="zh-CN" altLang="en-US" sz="2800" dirty="0">
              <a:latin typeface="+mj-ea"/>
              <a:ea typeface="+mj-ea"/>
            </a:endParaRPr>
          </a:p>
        </p:txBody>
      </p:sp>
      <p:grpSp>
        <p:nvGrpSpPr>
          <p:cNvPr id="4" name="组合 3"/>
          <p:cNvGrpSpPr/>
          <p:nvPr/>
        </p:nvGrpSpPr>
        <p:grpSpPr>
          <a:xfrm>
            <a:off x="539552" y="2707729"/>
            <a:ext cx="6991350" cy="2377455"/>
            <a:chOff x="1143000" y="2347689"/>
            <a:chExt cx="6991350" cy="2377455"/>
          </a:xfrm>
        </p:grpSpPr>
        <p:sp>
          <p:nvSpPr>
            <p:cNvPr id="5" name="AutoShape 5"/>
            <p:cNvSpPr>
              <a:spLocks/>
            </p:cNvSpPr>
            <p:nvPr/>
          </p:nvSpPr>
          <p:spPr bwMode="gray">
            <a:xfrm>
              <a:off x="1143000" y="3903139"/>
              <a:ext cx="2019300" cy="822005"/>
            </a:xfrm>
            <a:custGeom>
              <a:avLst/>
              <a:gdLst>
                <a:gd name="T0" fmla="*/ 76594 w 2320"/>
                <a:gd name="T1" fmla="*/ 845416 h 792"/>
                <a:gd name="T2" fmla="*/ 76594 w 2320"/>
                <a:gd name="T3" fmla="*/ 0 h 792"/>
                <a:gd name="T4" fmla="*/ 0 w 2320"/>
                <a:gd name="T5" fmla="*/ 0 h 792"/>
                <a:gd name="T6" fmla="*/ 0 w 2320"/>
                <a:gd name="T7" fmla="*/ 962025 h 792"/>
                <a:gd name="T8" fmla="*/ 2019300 w 2320"/>
                <a:gd name="T9" fmla="*/ 962025 h 792"/>
                <a:gd name="T10" fmla="*/ 2019300 w 2320"/>
                <a:gd name="T11" fmla="*/ 845416 h 792"/>
                <a:gd name="T12" fmla="*/ 76594 w 2320"/>
                <a:gd name="T13" fmla="*/ 84541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w="0">
              <a:noFill/>
              <a:round/>
              <a:headEnd/>
              <a:tailEnd/>
            </a:ln>
          </p:spPr>
          <p:txBody>
            <a:bodyPr/>
            <a:lstStyle/>
            <a:p>
              <a:endParaRPr lang="zh-CN" altLang="en-US">
                <a:ea typeface="宋体" pitchFamily="2" charset="-122"/>
              </a:endParaRPr>
            </a:p>
          </p:txBody>
        </p:sp>
        <p:sp>
          <p:nvSpPr>
            <p:cNvPr id="6" name="AutoShape 6"/>
            <p:cNvSpPr>
              <a:spLocks/>
            </p:cNvSpPr>
            <p:nvPr/>
          </p:nvSpPr>
          <p:spPr bwMode="gray">
            <a:xfrm rot="10800000">
              <a:off x="6210300" y="2347689"/>
              <a:ext cx="1924050" cy="822005"/>
            </a:xfrm>
            <a:custGeom>
              <a:avLst/>
              <a:gdLst>
                <a:gd name="T0" fmla="*/ 72981 w 2320"/>
                <a:gd name="T1" fmla="*/ 845416 h 792"/>
                <a:gd name="T2" fmla="*/ 72981 w 2320"/>
                <a:gd name="T3" fmla="*/ 0 h 792"/>
                <a:gd name="T4" fmla="*/ 0 w 2320"/>
                <a:gd name="T5" fmla="*/ 0 h 792"/>
                <a:gd name="T6" fmla="*/ 0 w 2320"/>
                <a:gd name="T7" fmla="*/ 962025 h 792"/>
                <a:gd name="T8" fmla="*/ 1924050 w 2320"/>
                <a:gd name="T9" fmla="*/ 962025 h 792"/>
                <a:gd name="T10" fmla="*/ 1924050 w 2320"/>
                <a:gd name="T11" fmla="*/ 845416 h 792"/>
                <a:gd name="T12" fmla="*/ 72981 w 2320"/>
                <a:gd name="T13" fmla="*/ 84541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w="0">
              <a:noFill/>
              <a:round/>
              <a:headEnd/>
              <a:tailEnd/>
            </a:ln>
          </p:spPr>
          <p:txBody>
            <a:bodyPr/>
            <a:lstStyle/>
            <a:p>
              <a:endParaRPr lang="zh-CN" altLang="en-US">
                <a:ea typeface="宋体" pitchFamily="2" charset="-122"/>
              </a:endParaRPr>
            </a:p>
          </p:txBody>
        </p:sp>
        <p:sp>
          <p:nvSpPr>
            <p:cNvPr id="7" name="Rectangle 7"/>
            <p:cNvSpPr>
              <a:spLocks noChangeArrowheads="1"/>
            </p:cNvSpPr>
            <p:nvPr/>
          </p:nvSpPr>
          <p:spPr bwMode="gray">
            <a:xfrm>
              <a:off x="1322388" y="2509614"/>
              <a:ext cx="6629400" cy="1999506"/>
            </a:xfrm>
            <a:prstGeom prst="rect">
              <a:avLst/>
            </a:prstGeom>
            <a:solidFill>
              <a:srgbClr val="006699"/>
            </a:solidFill>
            <a:ln w="9525">
              <a:solidFill>
                <a:srgbClr val="FFFFFF"/>
              </a:solidFill>
              <a:miter lim="800000"/>
              <a:headEnd/>
              <a:tailEnd/>
            </a:ln>
            <a:effectLst>
              <a:outerShdw sy="50000" kx="-2453608" rotWithShape="0">
                <a:srgbClr val="333333">
                  <a:alpha val="50000"/>
                </a:srgbClr>
              </a:outerShdw>
            </a:effectLst>
          </p:spPr>
          <p:txBody>
            <a:bodyPr anchor="ctr"/>
            <a:lstStyle/>
            <a:p>
              <a:r>
                <a:rPr lang="zh-CN" altLang="en-US" sz="2400" dirty="0" smtClean="0">
                  <a:solidFill>
                    <a:schemeClr val="bg1"/>
                  </a:solidFill>
                  <a:latin typeface="+mn-ea"/>
                </a:rPr>
                <a:t>网络</a:t>
              </a:r>
              <a:r>
                <a:rPr lang="zh-CN" altLang="zh-CN" sz="2400" dirty="0" smtClean="0">
                  <a:solidFill>
                    <a:schemeClr val="bg1"/>
                  </a:solidFill>
                  <a:latin typeface="+mn-ea"/>
                </a:rPr>
                <a:t>营销中客户信息管理的实施主要是指客户信息数据库的实现。在当前环境下，客户信息数据库技术中数据仓库技术是</a:t>
              </a:r>
              <a:r>
                <a:rPr lang="zh-CN" altLang="en-US" sz="2400" dirty="0" smtClean="0">
                  <a:solidFill>
                    <a:schemeClr val="bg1"/>
                  </a:solidFill>
                  <a:latin typeface="+mn-ea"/>
                </a:rPr>
                <a:t>企业</a:t>
              </a:r>
              <a:r>
                <a:rPr lang="zh-CN" altLang="zh-CN" sz="2400" dirty="0" smtClean="0">
                  <a:solidFill>
                    <a:schemeClr val="bg1"/>
                  </a:solidFill>
                  <a:latin typeface="+mn-ea"/>
                </a:rPr>
                <a:t>使用的主流，该技术的实现也表明了当代客户信息管理系统的走向。</a:t>
              </a:r>
              <a:endParaRPr lang="zh-CN" altLang="zh-CN" sz="2400" dirty="0">
                <a:solidFill>
                  <a:schemeClr val="bg1"/>
                </a:solidFill>
                <a:latin typeface="+mn-ea"/>
              </a:endParaRPr>
            </a:p>
          </p:txBody>
        </p:sp>
      </p:grpSp>
      <p:sp>
        <p:nvSpPr>
          <p:cNvPr id="8" name="标题 1"/>
          <p:cNvSpPr>
            <a:spLocks noGrp="1"/>
          </p:cNvSpPr>
          <p:nvPr>
            <p:ph type="title"/>
          </p:nvPr>
        </p:nvSpPr>
        <p:spPr>
          <a:xfrm>
            <a:off x="609600" y="1141437"/>
            <a:ext cx="7467600"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网络中的客户信息管理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五、网上客户信息管理未来的发展趋势</a:t>
            </a:r>
            <a:endParaRPr lang="zh-CN" altLang="zh-CN" sz="2800" dirty="0" smtClean="0">
              <a:latin typeface="+mj-ea"/>
              <a:ea typeface="+mj-ea"/>
            </a:endParaRPr>
          </a:p>
          <a:p>
            <a:endParaRPr lang="zh-CN" altLang="en-US" dirty="0"/>
          </a:p>
        </p:txBody>
      </p:sp>
      <p:sp>
        <p:nvSpPr>
          <p:cNvPr id="4" name="AutoShape 4"/>
          <p:cNvSpPr>
            <a:spLocks noChangeArrowheads="1"/>
          </p:cNvSpPr>
          <p:nvPr/>
        </p:nvSpPr>
        <p:spPr bwMode="gray">
          <a:xfrm>
            <a:off x="1331640" y="2492896"/>
            <a:ext cx="6840760" cy="3456384"/>
          </a:xfrm>
          <a:prstGeom prst="roundRect">
            <a:avLst>
              <a:gd name="adj" fmla="val 9144"/>
            </a:avLst>
          </a:prstGeom>
          <a:solidFill>
            <a:srgbClr val="F8F8F8"/>
          </a:solidFill>
          <a:ln w="28575">
            <a:solidFill>
              <a:srgbClr val="FAA712"/>
            </a:solidFill>
            <a:round/>
            <a:headEnd/>
            <a:tailEnd/>
          </a:ln>
        </p:spPr>
        <p:txBody>
          <a:bodyPr wrap="none" anchor="ctr"/>
          <a:lstStyle/>
          <a:p>
            <a:endParaRPr lang="zh-CN" altLang="en-US">
              <a:solidFill>
                <a:srgbClr val="001933"/>
              </a:solidFill>
              <a:latin typeface="宋体" pitchFamily="2" charset="-122"/>
              <a:ea typeface="宋体" pitchFamily="2" charset="-122"/>
            </a:endParaRPr>
          </a:p>
          <a:p>
            <a:endParaRPr lang="zh-CN" altLang="en-US">
              <a:ea typeface="宋体" pitchFamily="2" charset="-122"/>
            </a:endParaRPr>
          </a:p>
        </p:txBody>
      </p:sp>
      <p:sp>
        <p:nvSpPr>
          <p:cNvPr id="5" name="矩形 4"/>
          <p:cNvSpPr/>
          <p:nvPr/>
        </p:nvSpPr>
        <p:spPr>
          <a:xfrm>
            <a:off x="1475656" y="2532960"/>
            <a:ext cx="6624736" cy="3416320"/>
          </a:xfrm>
          <a:prstGeom prst="rect">
            <a:avLst/>
          </a:prstGeom>
        </p:spPr>
        <p:txBody>
          <a:bodyPr wrap="square">
            <a:spAutoFit/>
          </a:bodyPr>
          <a:lstStyle/>
          <a:p>
            <a:r>
              <a:rPr lang="zh-CN" altLang="zh-CN" sz="2400" dirty="0" smtClean="0"/>
              <a:t>任何一家视客户关系为核心资源的企业，都不希望因为地域、时差、人员等客观条件而致使企业素来优良的服务能力出现下降，也无法忍受由于办公条件、通信传输与数据分析的局限而导致响应客户需求的周期拖得很长。如今每一家企业对“随时、随地、随心意”的客户服务能力、对不受限制的实现移动条件下的相应客户需求的能力、对跨越时空的信息和决策支持等的追求，已经逐步清晰起来。</a:t>
            </a:r>
            <a:endParaRPr lang="zh-CN" altLang="en-US" sz="2400" dirty="0"/>
          </a:p>
        </p:txBody>
      </p:sp>
      <p:sp>
        <p:nvSpPr>
          <p:cNvPr id="6" name="标题 1"/>
          <p:cNvSpPr>
            <a:spLocks noGrp="1"/>
          </p:cNvSpPr>
          <p:nvPr>
            <p:ph type="title"/>
          </p:nvPr>
        </p:nvSpPr>
        <p:spPr>
          <a:xfrm>
            <a:off x="609600" y="1141437"/>
            <a:ext cx="7467600"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网络中的客户信息管理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idx="4294967295"/>
          </p:nvPr>
        </p:nvSpPr>
        <p:spPr>
          <a:xfrm>
            <a:off x="1691680" y="3212976"/>
            <a:ext cx="5760640" cy="942975"/>
          </a:xfrm>
          <a:effectLst>
            <a:outerShdw dist="53882" dir="2700000" algn="ctr" rotWithShape="0">
              <a:schemeClr val="tx1">
                <a:alpha val="50000"/>
              </a:schemeClr>
            </a:outerShdw>
          </a:effectLst>
        </p:spPr>
        <p:txBody>
          <a:bodyPr/>
          <a:lstStyle/>
          <a:p>
            <a:pPr algn="l" eaLnBrk="1" hangingPunct="1"/>
            <a:r>
              <a:rPr lang="en-US" altLang="zh-CN" sz="9600" dirty="0">
                <a:solidFill>
                  <a:schemeClr val="tx2">
                    <a:lumMod val="75000"/>
                  </a:schemeClr>
                </a:solidFill>
                <a:ea typeface="宋体" pitchFamily="2" charset="-122"/>
              </a:rPr>
              <a:t>Thank You</a:t>
            </a:r>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buNone/>
            </a:pPr>
            <a:r>
              <a:rPr lang="zh-CN" altLang="en-US" sz="2800" b="1" dirty="0" smtClean="0"/>
              <a:t>一、</a:t>
            </a:r>
            <a:r>
              <a:rPr lang="zh-CN" altLang="zh-CN" sz="2800" b="1" dirty="0" smtClean="0"/>
              <a:t>建立客户来源中心</a:t>
            </a:r>
            <a:endParaRPr lang="zh-CN" altLang="zh-CN" sz="2800" dirty="0" smtClean="0"/>
          </a:p>
          <a:p>
            <a:endParaRPr lang="zh-CN" altLang="en-US" dirty="0"/>
          </a:p>
        </p:txBody>
      </p:sp>
      <p:grpSp>
        <p:nvGrpSpPr>
          <p:cNvPr id="4" name="Group 2"/>
          <p:cNvGrpSpPr>
            <a:grpSpLocks/>
          </p:cNvGrpSpPr>
          <p:nvPr/>
        </p:nvGrpSpPr>
        <p:grpSpPr bwMode="auto">
          <a:xfrm>
            <a:off x="1285875" y="2420888"/>
            <a:ext cx="6303963" cy="1857375"/>
            <a:chOff x="1428728" y="4470400"/>
            <a:chExt cx="6303985" cy="1106488"/>
          </a:xfrm>
        </p:grpSpPr>
        <p:sp>
          <p:nvSpPr>
            <p:cNvPr id="5" name="AutoShape 15"/>
            <p:cNvSpPr>
              <a:spLocks noChangeArrowheads="1"/>
            </p:cNvSpPr>
            <p:nvPr/>
          </p:nvSpPr>
          <p:spPr bwMode="gray">
            <a:xfrm>
              <a:off x="1428728" y="4629280"/>
              <a:ext cx="6303985" cy="947608"/>
            </a:xfrm>
            <a:prstGeom prst="roundRect">
              <a:avLst>
                <a:gd name="adj" fmla="val 16667"/>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rgbClr val="969696"/>
              </a:outerShdw>
            </a:effectLst>
          </p:spPr>
          <p:txBody>
            <a:bodyPr wrap="none" anchor="ctr"/>
            <a:lstStyle/>
            <a:p>
              <a:pPr algn="ctr" eaLnBrk="0" hangingPunct="0"/>
              <a:endParaRPr lang="zh-CN" altLang="en-US"/>
            </a:p>
          </p:txBody>
        </p:sp>
        <p:grpSp>
          <p:nvGrpSpPr>
            <p:cNvPr id="6" name="Group 16"/>
            <p:cNvGrpSpPr>
              <a:grpSpLocks/>
            </p:cNvGrpSpPr>
            <p:nvPr/>
          </p:nvGrpSpPr>
          <p:grpSpPr bwMode="auto">
            <a:xfrm>
              <a:off x="2173288" y="4470400"/>
              <a:ext cx="4686300" cy="361950"/>
              <a:chOff x="720" y="1392"/>
              <a:chExt cx="4058" cy="480"/>
            </a:xfrm>
          </p:grpSpPr>
          <p:sp>
            <p:nvSpPr>
              <p:cNvPr id="7" name="AutoShape 17"/>
              <p:cNvSpPr>
                <a:spLocks noChangeArrowheads="1"/>
              </p:cNvSpPr>
              <p:nvPr/>
            </p:nvSpPr>
            <p:spPr bwMode="gray">
              <a:xfrm>
                <a:off x="720" y="1392"/>
                <a:ext cx="4058" cy="480"/>
              </a:xfrm>
              <a:prstGeom prst="roundRect">
                <a:avLst>
                  <a:gd name="adj" fmla="val 17509"/>
                </a:avLst>
              </a:prstGeom>
              <a:gradFill rotWithShape="1">
                <a:gsLst>
                  <a:gs pos="0">
                    <a:srgbClr val="8A52C8"/>
                  </a:gs>
                  <a:gs pos="50000">
                    <a:srgbClr val="7F4CB8"/>
                  </a:gs>
                  <a:gs pos="100000">
                    <a:srgbClr val="8A52C8"/>
                  </a:gs>
                </a:gsLst>
                <a:lin ang="5400000" scaled="1"/>
              </a:gradFill>
              <a:ln w="9525">
                <a:noFill/>
                <a:round/>
                <a:headEnd/>
                <a:tailEnd/>
              </a:ln>
            </p:spPr>
            <p:txBody>
              <a:bodyPr wrap="none" anchor="ctr"/>
              <a:lstStyle/>
              <a:p>
                <a:pPr algn="ctr" eaLnBrk="0" hangingPunct="0"/>
                <a:endParaRPr lang="zh-CN" altLang="en-US"/>
              </a:p>
            </p:txBody>
          </p:sp>
          <p:grpSp>
            <p:nvGrpSpPr>
              <p:cNvPr id="8" name="Group 18"/>
              <p:cNvGrpSpPr>
                <a:grpSpLocks/>
              </p:cNvGrpSpPr>
              <p:nvPr/>
            </p:nvGrpSpPr>
            <p:grpSpPr bwMode="auto">
              <a:xfrm>
                <a:off x="730" y="1407"/>
                <a:ext cx="4043" cy="444"/>
                <a:chOff x="744" y="1407"/>
                <a:chExt cx="3988" cy="444"/>
              </a:xfrm>
            </p:grpSpPr>
            <p:sp>
              <p:nvSpPr>
                <p:cNvPr id="9" name="AutoShape 19"/>
                <p:cNvSpPr>
                  <a:spLocks noChangeArrowheads="1"/>
                </p:cNvSpPr>
                <p:nvPr/>
              </p:nvSpPr>
              <p:spPr bwMode="gray">
                <a:xfrm>
                  <a:off x="744" y="1736"/>
                  <a:ext cx="3988" cy="115"/>
                </a:xfrm>
                <a:prstGeom prst="roundRect">
                  <a:avLst>
                    <a:gd name="adj" fmla="val 50000"/>
                  </a:avLst>
                </a:prstGeom>
                <a:gradFill rotWithShape="1">
                  <a:gsLst>
                    <a:gs pos="0">
                      <a:srgbClr val="8A52C8">
                        <a:alpha val="0"/>
                      </a:srgbClr>
                    </a:gs>
                    <a:gs pos="100000">
                      <a:srgbClr val="E1D3F1"/>
                    </a:gs>
                  </a:gsLst>
                  <a:lin ang="5400000" scaled="1"/>
                </a:gradFill>
                <a:ln w="9525">
                  <a:noFill/>
                  <a:round/>
                  <a:headEnd/>
                  <a:tailEnd/>
                </a:ln>
              </p:spPr>
              <p:txBody>
                <a:bodyPr wrap="none" anchor="ctr"/>
                <a:lstStyle/>
                <a:p>
                  <a:pPr algn="ctr" eaLnBrk="0" hangingPunct="0"/>
                  <a:endParaRPr lang="zh-CN" altLang="en-US"/>
                </a:p>
              </p:txBody>
            </p:sp>
            <p:sp>
              <p:nvSpPr>
                <p:cNvPr id="10" name="AutoShape 20"/>
                <p:cNvSpPr>
                  <a:spLocks noChangeArrowheads="1"/>
                </p:cNvSpPr>
                <p:nvPr/>
              </p:nvSpPr>
              <p:spPr bwMode="gray">
                <a:xfrm>
                  <a:off x="744" y="1407"/>
                  <a:ext cx="3988" cy="115"/>
                </a:xfrm>
                <a:prstGeom prst="roundRect">
                  <a:avLst>
                    <a:gd name="adj" fmla="val 50000"/>
                  </a:avLst>
                </a:prstGeom>
                <a:gradFill rotWithShape="1">
                  <a:gsLst>
                    <a:gs pos="0">
                      <a:srgbClr val="E9DEF4"/>
                    </a:gs>
                    <a:gs pos="100000">
                      <a:srgbClr val="8A52C8">
                        <a:alpha val="0"/>
                      </a:srgbClr>
                    </a:gs>
                  </a:gsLst>
                  <a:lin ang="5400000" scaled="1"/>
                </a:gradFill>
                <a:ln w="9525">
                  <a:noFill/>
                  <a:round/>
                  <a:headEnd/>
                  <a:tailEnd/>
                </a:ln>
              </p:spPr>
              <p:txBody>
                <a:bodyPr wrap="none" anchor="ctr"/>
                <a:lstStyle/>
                <a:p>
                  <a:pPr algn="ctr" eaLnBrk="0" hangingPunct="0"/>
                  <a:endParaRPr lang="zh-CN" altLang="en-US"/>
                </a:p>
              </p:txBody>
            </p:sp>
          </p:grpSp>
        </p:grpSp>
      </p:grpSp>
      <p:sp>
        <p:nvSpPr>
          <p:cNvPr id="11" name="Rectangle 3"/>
          <p:cNvSpPr>
            <a:spLocks noChangeArrowheads="1"/>
          </p:cNvSpPr>
          <p:nvPr/>
        </p:nvSpPr>
        <p:spPr bwMode="auto">
          <a:xfrm>
            <a:off x="3071813" y="2492326"/>
            <a:ext cx="2747962" cy="461665"/>
          </a:xfrm>
          <a:prstGeom prst="rect">
            <a:avLst/>
          </a:prstGeom>
          <a:noFill/>
          <a:ln w="9525">
            <a:noFill/>
            <a:miter lim="800000"/>
            <a:headEnd/>
            <a:tailEnd/>
          </a:ln>
        </p:spPr>
        <p:txBody>
          <a:bodyPr>
            <a:spAutoFit/>
          </a:bodyPr>
          <a:lstStyle/>
          <a:p>
            <a:pPr lvl="0"/>
            <a:r>
              <a:rPr lang="zh-CN" altLang="zh-CN" sz="2400" b="1" dirty="0" smtClean="0"/>
              <a:t>获取客户资料来源</a:t>
            </a:r>
            <a:endParaRPr lang="zh-CN" altLang="zh-CN" sz="2400" dirty="0"/>
          </a:p>
        </p:txBody>
      </p:sp>
      <p:sp>
        <p:nvSpPr>
          <p:cNvPr id="12" name="Rectangle 4"/>
          <p:cNvSpPr>
            <a:spLocks noChangeArrowheads="1"/>
          </p:cNvSpPr>
          <p:nvPr/>
        </p:nvSpPr>
        <p:spPr bwMode="auto">
          <a:xfrm>
            <a:off x="2268319" y="3277433"/>
            <a:ext cx="4031873" cy="1015663"/>
          </a:xfrm>
          <a:prstGeom prst="rect">
            <a:avLst/>
          </a:prstGeom>
          <a:noFill/>
          <a:ln w="9525">
            <a:noFill/>
            <a:miter lim="800000"/>
            <a:headEnd/>
            <a:tailEnd/>
          </a:ln>
        </p:spPr>
        <p:txBody>
          <a:bodyPr wrap="none">
            <a:spAutoFit/>
          </a:bodyPr>
          <a:lstStyle/>
          <a:p>
            <a:pPr lvl="0" eaLnBrk="0" hangingPunct="0"/>
            <a:r>
              <a:rPr lang="en-US" altLang="zh-CN" sz="2000" dirty="0" smtClean="0">
                <a:latin typeface="+mj-ea"/>
                <a:ea typeface="+mj-ea"/>
              </a:rPr>
              <a:t>1.</a:t>
            </a:r>
            <a:r>
              <a:rPr lang="zh-CN" altLang="zh-CN" sz="2000" dirty="0" smtClean="0">
                <a:latin typeface="+mj-ea"/>
                <a:ea typeface="+mj-ea"/>
              </a:rPr>
              <a:t>企业经营过程中获得的客户资料</a:t>
            </a:r>
          </a:p>
          <a:p>
            <a:pPr lvl="0" eaLnBrk="0" hangingPunct="0"/>
            <a:r>
              <a:rPr lang="en-US" altLang="zh-CN" sz="2000" dirty="0" smtClean="0">
                <a:latin typeface="+mj-ea"/>
                <a:ea typeface="+mj-ea"/>
              </a:rPr>
              <a:t>2.</a:t>
            </a:r>
            <a:r>
              <a:rPr lang="zh-CN" altLang="zh-CN" sz="2000" dirty="0" smtClean="0">
                <a:latin typeface="+mj-ea"/>
                <a:ea typeface="+mj-ea"/>
              </a:rPr>
              <a:t>通过第三方获得的客户数据</a:t>
            </a:r>
          </a:p>
          <a:p>
            <a:pPr eaLnBrk="0" hangingPunct="0"/>
            <a:endParaRPr lang="zh-CN" altLang="en-US" sz="2000" b="1" dirty="0">
              <a:solidFill>
                <a:srgbClr val="161616"/>
              </a:solidFill>
            </a:endParaRPr>
          </a:p>
        </p:txBody>
      </p:sp>
      <p:grpSp>
        <p:nvGrpSpPr>
          <p:cNvPr id="13" name="Group 5"/>
          <p:cNvGrpSpPr>
            <a:grpSpLocks/>
          </p:cNvGrpSpPr>
          <p:nvPr/>
        </p:nvGrpSpPr>
        <p:grpSpPr bwMode="auto">
          <a:xfrm>
            <a:off x="1285875" y="4581128"/>
            <a:ext cx="6361113" cy="1928813"/>
            <a:chOff x="1382696" y="1643050"/>
            <a:chExt cx="6361151" cy="1928826"/>
          </a:xfrm>
        </p:grpSpPr>
        <p:sp>
          <p:nvSpPr>
            <p:cNvPr id="14" name="AutoShape 7"/>
            <p:cNvSpPr>
              <a:spLocks noChangeArrowheads="1"/>
            </p:cNvSpPr>
            <p:nvPr/>
          </p:nvSpPr>
          <p:spPr bwMode="gray">
            <a:xfrm>
              <a:off x="1382696" y="1904989"/>
              <a:ext cx="6361151" cy="1666887"/>
            </a:xfrm>
            <a:prstGeom prst="roundRect">
              <a:avLst>
                <a:gd name="adj" fmla="val 16667"/>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rgbClr val="969696"/>
              </a:outerShdw>
            </a:effectLst>
          </p:spPr>
          <p:txBody>
            <a:bodyPr wrap="none" anchor="ctr"/>
            <a:lstStyle/>
            <a:p>
              <a:pPr algn="ctr" eaLnBrk="0" hangingPunct="0"/>
              <a:endParaRPr lang="zh-CN" altLang="en-US"/>
            </a:p>
          </p:txBody>
        </p:sp>
        <p:grpSp>
          <p:nvGrpSpPr>
            <p:cNvPr id="15" name="Group 8"/>
            <p:cNvGrpSpPr>
              <a:grpSpLocks/>
            </p:cNvGrpSpPr>
            <p:nvPr/>
          </p:nvGrpSpPr>
          <p:grpSpPr bwMode="auto">
            <a:xfrm>
              <a:off x="2214546" y="1643050"/>
              <a:ext cx="4686300" cy="588955"/>
              <a:chOff x="1388" y="1159"/>
              <a:chExt cx="2952" cy="228"/>
            </a:xfrm>
          </p:grpSpPr>
          <p:sp>
            <p:nvSpPr>
              <p:cNvPr id="18" name="AutoShape 11"/>
              <p:cNvSpPr>
                <a:spLocks noChangeArrowheads="1"/>
              </p:cNvSpPr>
              <p:nvPr/>
            </p:nvSpPr>
            <p:spPr bwMode="ltGray">
              <a:xfrm>
                <a:off x="1388" y="1159"/>
                <a:ext cx="2952" cy="228"/>
              </a:xfrm>
              <a:prstGeom prst="roundRect">
                <a:avLst>
                  <a:gd name="adj" fmla="val 17509"/>
                </a:avLst>
              </a:prstGeom>
              <a:gradFill rotWithShape="1">
                <a:gsLst>
                  <a:gs pos="0">
                    <a:srgbClr val="5AB14B"/>
                  </a:gs>
                  <a:gs pos="50000">
                    <a:srgbClr val="53A345"/>
                  </a:gs>
                  <a:gs pos="100000">
                    <a:srgbClr val="5AB14B"/>
                  </a:gs>
                </a:gsLst>
                <a:lin ang="5400000" scaled="1"/>
              </a:gradFill>
              <a:ln w="9525">
                <a:noFill/>
                <a:round/>
                <a:headEnd/>
                <a:tailEnd/>
              </a:ln>
            </p:spPr>
            <p:txBody>
              <a:bodyPr wrap="none" anchor="ctr"/>
              <a:lstStyle/>
              <a:p>
                <a:pPr algn="ctr" eaLnBrk="0" hangingPunct="0"/>
                <a:endParaRPr lang="zh-CN" altLang="en-US"/>
              </a:p>
            </p:txBody>
          </p:sp>
          <p:grpSp>
            <p:nvGrpSpPr>
              <p:cNvPr id="19" name="Group 12"/>
              <p:cNvGrpSpPr>
                <a:grpSpLocks/>
              </p:cNvGrpSpPr>
              <p:nvPr/>
            </p:nvGrpSpPr>
            <p:grpSpPr bwMode="auto">
              <a:xfrm>
                <a:off x="1395" y="1166"/>
                <a:ext cx="2941" cy="211"/>
                <a:chOff x="1395" y="1166"/>
                <a:chExt cx="2941" cy="211"/>
              </a:xfrm>
            </p:grpSpPr>
            <p:sp>
              <p:nvSpPr>
                <p:cNvPr id="20" name="AutoShape 13"/>
                <p:cNvSpPr>
                  <a:spLocks noChangeArrowheads="1"/>
                </p:cNvSpPr>
                <p:nvPr/>
              </p:nvSpPr>
              <p:spPr bwMode="ltGray">
                <a:xfrm>
                  <a:off x="1395" y="1322"/>
                  <a:ext cx="2941" cy="55"/>
                </a:xfrm>
                <a:prstGeom prst="roundRect">
                  <a:avLst>
                    <a:gd name="adj" fmla="val 50000"/>
                  </a:avLst>
                </a:prstGeom>
                <a:gradFill rotWithShape="1">
                  <a:gsLst>
                    <a:gs pos="0">
                      <a:srgbClr val="5AB14B">
                        <a:alpha val="0"/>
                      </a:srgbClr>
                    </a:gs>
                    <a:gs pos="100000">
                      <a:srgbClr val="DEEFDB"/>
                    </a:gs>
                  </a:gsLst>
                  <a:lin ang="5400000" scaled="1"/>
                </a:gradFill>
                <a:ln w="9525">
                  <a:noFill/>
                  <a:round/>
                  <a:headEnd/>
                  <a:tailEnd/>
                </a:ln>
              </p:spPr>
              <p:txBody>
                <a:bodyPr wrap="none" anchor="ctr"/>
                <a:lstStyle/>
                <a:p>
                  <a:pPr algn="ctr" eaLnBrk="0" hangingPunct="0"/>
                  <a:endParaRPr lang="zh-CN" altLang="en-US"/>
                </a:p>
              </p:txBody>
            </p:sp>
            <p:sp>
              <p:nvSpPr>
                <p:cNvPr id="21" name="AutoShape 14"/>
                <p:cNvSpPr>
                  <a:spLocks noChangeArrowheads="1"/>
                </p:cNvSpPr>
                <p:nvPr/>
              </p:nvSpPr>
              <p:spPr bwMode="ltGray">
                <a:xfrm>
                  <a:off x="1395" y="1166"/>
                  <a:ext cx="2941" cy="55"/>
                </a:xfrm>
                <a:prstGeom prst="roundRect">
                  <a:avLst>
                    <a:gd name="adj" fmla="val 50000"/>
                  </a:avLst>
                </a:prstGeom>
                <a:gradFill rotWithShape="1">
                  <a:gsLst>
                    <a:gs pos="0">
                      <a:srgbClr val="DAEED7"/>
                    </a:gs>
                    <a:gs pos="100000">
                      <a:srgbClr val="5AB14B">
                        <a:alpha val="0"/>
                      </a:srgbClr>
                    </a:gs>
                  </a:gsLst>
                  <a:lin ang="5400000" scaled="1"/>
                </a:gradFill>
                <a:ln w="9525">
                  <a:noFill/>
                  <a:round/>
                  <a:headEnd/>
                  <a:tailEnd/>
                </a:ln>
              </p:spPr>
              <p:txBody>
                <a:bodyPr wrap="none" anchor="ctr"/>
                <a:lstStyle/>
                <a:p>
                  <a:pPr algn="ctr" eaLnBrk="0" hangingPunct="0"/>
                  <a:endParaRPr lang="zh-CN" altLang="en-US"/>
                </a:p>
              </p:txBody>
            </p:sp>
          </p:grpSp>
        </p:grpSp>
        <p:sp>
          <p:nvSpPr>
            <p:cNvPr id="16" name="Rectangle 9"/>
            <p:cNvSpPr>
              <a:spLocks noChangeArrowheads="1"/>
            </p:cNvSpPr>
            <p:nvPr/>
          </p:nvSpPr>
          <p:spPr bwMode="auto">
            <a:xfrm>
              <a:off x="3247995" y="1714488"/>
              <a:ext cx="3221056" cy="461668"/>
            </a:xfrm>
            <a:prstGeom prst="rect">
              <a:avLst/>
            </a:prstGeom>
            <a:noFill/>
            <a:ln w="9525">
              <a:noFill/>
              <a:miter lim="800000"/>
              <a:headEnd/>
              <a:tailEnd/>
            </a:ln>
          </p:spPr>
          <p:txBody>
            <a:bodyPr>
              <a:spAutoFit/>
            </a:bodyPr>
            <a:lstStyle/>
            <a:p>
              <a:pPr lvl="0"/>
              <a:r>
                <a:rPr lang="zh-CN" altLang="zh-CN" sz="2400" b="1" dirty="0" smtClean="0"/>
                <a:t>获取客户资料方法</a:t>
              </a:r>
              <a:endParaRPr lang="zh-CN" altLang="zh-CN" sz="2400" dirty="0"/>
            </a:p>
          </p:txBody>
        </p:sp>
        <p:sp>
          <p:nvSpPr>
            <p:cNvPr id="17" name="Rectangle 10"/>
            <p:cNvSpPr>
              <a:spLocks noChangeArrowheads="1"/>
            </p:cNvSpPr>
            <p:nvPr/>
          </p:nvSpPr>
          <p:spPr bwMode="auto">
            <a:xfrm>
              <a:off x="1572478" y="2210649"/>
              <a:ext cx="6048708" cy="1323448"/>
            </a:xfrm>
            <a:prstGeom prst="rect">
              <a:avLst/>
            </a:prstGeom>
            <a:noFill/>
            <a:ln w="9525">
              <a:noFill/>
              <a:miter lim="800000"/>
              <a:headEnd/>
              <a:tailEnd/>
            </a:ln>
          </p:spPr>
          <p:txBody>
            <a:bodyPr wrap="square">
              <a:spAutoFit/>
            </a:bodyPr>
            <a:lstStyle/>
            <a:p>
              <a:r>
                <a:rPr lang="zh-CN" altLang="zh-CN" sz="2000" dirty="0" smtClean="0"/>
                <a:t>直接购买法</a:t>
              </a:r>
              <a:r>
                <a:rPr lang="zh-CN" altLang="en-US" sz="2000" dirty="0" smtClean="0"/>
                <a:t>、</a:t>
              </a:r>
              <a:r>
                <a:rPr lang="zh-CN" altLang="zh-CN" sz="2000" dirty="0" smtClean="0"/>
                <a:t>原始记录法</a:t>
              </a:r>
              <a:r>
                <a:rPr lang="zh-CN" altLang="en-US" sz="2000" dirty="0" smtClean="0"/>
                <a:t>、</a:t>
              </a:r>
              <a:r>
                <a:rPr lang="zh-CN" altLang="zh-CN" sz="2000" dirty="0" smtClean="0"/>
                <a:t>无限连锁法</a:t>
              </a:r>
              <a:r>
                <a:rPr lang="zh-CN" altLang="en-US" sz="2000" dirty="0" smtClean="0"/>
                <a:t>、</a:t>
              </a:r>
              <a:r>
                <a:rPr lang="zh-CN" altLang="zh-CN" sz="2000" dirty="0" smtClean="0"/>
                <a:t>新增记录法</a:t>
              </a:r>
              <a:r>
                <a:rPr lang="zh-CN" altLang="en-US" sz="2000" dirty="0" smtClean="0"/>
                <a:t>、</a:t>
              </a:r>
              <a:r>
                <a:rPr lang="zh-CN" altLang="zh-CN" sz="2000" dirty="0" smtClean="0"/>
                <a:t>熟人法</a:t>
              </a:r>
              <a:r>
                <a:rPr lang="zh-CN" altLang="en-US" sz="2000" dirty="0" smtClean="0"/>
                <a:t>、</a:t>
              </a:r>
              <a:r>
                <a:rPr lang="zh-CN" altLang="zh-CN" sz="2000" dirty="0" smtClean="0"/>
                <a:t>名单寻找法</a:t>
              </a:r>
              <a:r>
                <a:rPr lang="zh-CN" altLang="en-US" sz="2000" dirty="0" smtClean="0"/>
                <a:t>、</a:t>
              </a:r>
              <a:r>
                <a:rPr lang="zh-CN" altLang="zh-CN" sz="2000" dirty="0" smtClean="0"/>
                <a:t>互利互惠法</a:t>
              </a:r>
              <a:r>
                <a:rPr lang="zh-CN" altLang="en-US" sz="2000" dirty="0" smtClean="0"/>
                <a:t>、</a:t>
              </a:r>
              <a:r>
                <a:rPr lang="zh-CN" altLang="zh-CN" sz="2000" dirty="0" smtClean="0"/>
                <a:t>报刊名册法</a:t>
              </a:r>
              <a:r>
                <a:rPr lang="zh-CN" altLang="en-US" sz="2000" dirty="0" smtClean="0"/>
                <a:t>、</a:t>
              </a:r>
              <a:r>
                <a:rPr lang="zh-CN" altLang="zh-CN" sz="2000" dirty="0" smtClean="0"/>
                <a:t>询问记录法</a:t>
              </a:r>
              <a:r>
                <a:rPr lang="zh-CN" altLang="en-US" sz="2000" dirty="0" smtClean="0"/>
                <a:t>、</a:t>
              </a:r>
              <a:r>
                <a:rPr lang="zh-CN" altLang="zh-CN" sz="2000" dirty="0" smtClean="0"/>
                <a:t>直接访问法</a:t>
              </a:r>
              <a:r>
                <a:rPr lang="zh-CN" altLang="en-US" sz="2000" dirty="0" smtClean="0"/>
                <a:t>、</a:t>
              </a:r>
              <a:r>
                <a:rPr lang="zh-CN" altLang="zh-CN" sz="2000" dirty="0" smtClean="0"/>
                <a:t>反馈信息法</a:t>
              </a:r>
              <a:r>
                <a:rPr lang="zh-CN" altLang="en-US" sz="2000" dirty="0" smtClean="0"/>
                <a:t>、</a:t>
              </a:r>
              <a:r>
                <a:rPr lang="zh-CN" altLang="zh-CN" sz="2000" dirty="0" smtClean="0"/>
                <a:t>社会关系法</a:t>
              </a:r>
              <a:r>
                <a:rPr lang="zh-CN" altLang="en-US" sz="2000" dirty="0" smtClean="0"/>
                <a:t>、</a:t>
              </a:r>
              <a:r>
                <a:rPr lang="zh-CN" altLang="zh-CN" sz="2000" dirty="0" smtClean="0"/>
                <a:t>重复销售法</a:t>
              </a:r>
              <a:r>
                <a:rPr lang="zh-CN" altLang="en-US" sz="2000" dirty="0" smtClean="0"/>
                <a:t>、</a:t>
              </a:r>
              <a:r>
                <a:rPr lang="zh-CN" altLang="zh-CN" sz="2000" dirty="0" smtClean="0"/>
                <a:t>电子邮件法</a:t>
              </a:r>
              <a:endParaRPr lang="zh-CN" altLang="zh-CN" sz="2000" dirty="0"/>
            </a:p>
          </p:txBody>
        </p:sp>
      </p:grpSp>
      <p:sp>
        <p:nvSpPr>
          <p:cNvPr id="22" name="标题 1"/>
          <p:cNvSpPr>
            <a:spLocks noGrp="1"/>
          </p:cNvSpPr>
          <p:nvPr>
            <p:ph type="title"/>
          </p:nvPr>
        </p:nvSpPr>
        <p:spPr>
          <a:xfrm>
            <a:off x="684213" y="1069975"/>
            <a:ext cx="7467600" cy="487363"/>
          </a:xfrm>
        </p:spPr>
        <p:txBody>
          <a:bodyPr/>
          <a:lstStyle/>
          <a:p>
            <a:pPr eaLnBrk="1" hangingPunct="1"/>
            <a:r>
              <a:rPr lang="zh-CN" altLang="zh-CN" sz="4000" dirty="0" smtClean="0"/>
              <a:t>第一节</a:t>
            </a:r>
            <a:r>
              <a:rPr lang="en-US" altLang="zh-CN" sz="4000" dirty="0" smtClean="0"/>
              <a:t>   </a:t>
            </a:r>
            <a:r>
              <a:rPr lang="zh-CN" altLang="zh-CN" sz="4000" dirty="0" smtClean="0"/>
              <a:t>建立客户来源中心</a:t>
            </a:r>
            <a:r>
              <a:rPr lang="zh-CN" altLang="zh-CN" dirty="0" smtClean="0"/>
              <a:t/>
            </a:r>
            <a:br>
              <a:rPr lang="zh-CN" altLang="zh-CN" dirty="0" smtClean="0"/>
            </a:br>
            <a:endParaRPr lang="zh-CN" altLang="en-US" dirty="0" smtClean="0"/>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56792"/>
            <a:ext cx="8267700" cy="4648200"/>
          </a:xfrm>
        </p:spPr>
        <p:txBody>
          <a:bodyPr/>
          <a:lstStyle/>
          <a:p>
            <a:pPr>
              <a:buNone/>
            </a:pPr>
            <a:r>
              <a:rPr lang="zh-CN" altLang="zh-CN" sz="2800" b="1" dirty="0" smtClean="0"/>
              <a:t>二、选取目标市场</a:t>
            </a:r>
            <a:endParaRPr lang="zh-CN" altLang="zh-CN" sz="2800" dirty="0" smtClean="0"/>
          </a:p>
          <a:p>
            <a:r>
              <a:rPr lang="zh-CN" altLang="zh-CN" b="1" dirty="0" smtClean="0">
                <a:latin typeface="+mj-ea"/>
                <a:ea typeface="+mj-ea"/>
              </a:rPr>
              <a:t>（一）目标市场的分类</a:t>
            </a:r>
            <a:r>
              <a:rPr lang="en-US" altLang="zh-CN" b="1" dirty="0" smtClean="0">
                <a:latin typeface="+mj-ea"/>
                <a:ea typeface="+mj-ea"/>
              </a:rPr>
              <a:t>:</a:t>
            </a:r>
            <a:r>
              <a:rPr lang="zh-CN" altLang="zh-CN" dirty="0" smtClean="0">
                <a:latin typeface="+mj-ea"/>
                <a:ea typeface="+mj-ea"/>
              </a:rPr>
              <a:t>目标市场可以按照年龄、性别、文化程度、职业、收入、区域等分类。</a:t>
            </a:r>
          </a:p>
          <a:p>
            <a:r>
              <a:rPr lang="zh-CN" altLang="zh-CN" b="1" dirty="0" smtClean="0">
                <a:latin typeface="+mj-ea"/>
                <a:ea typeface="+mj-ea"/>
              </a:rPr>
              <a:t>（二）目标市场的选择</a:t>
            </a:r>
            <a:endParaRPr lang="zh-CN" altLang="zh-CN" dirty="0" smtClean="0">
              <a:latin typeface="+mj-ea"/>
              <a:ea typeface="+mj-ea"/>
            </a:endParaRPr>
          </a:p>
          <a:p>
            <a:r>
              <a:rPr lang="en-US" altLang="zh-CN" dirty="0" smtClean="0">
                <a:latin typeface="+mj-ea"/>
                <a:ea typeface="+mj-ea"/>
              </a:rPr>
              <a:t>1.</a:t>
            </a:r>
            <a:r>
              <a:rPr lang="zh-CN" altLang="zh-CN" dirty="0" smtClean="0">
                <a:latin typeface="+mj-ea"/>
                <a:ea typeface="+mj-ea"/>
              </a:rPr>
              <a:t>拥有大量同质客户。</a:t>
            </a:r>
          </a:p>
          <a:p>
            <a:r>
              <a:rPr lang="en-US" altLang="zh-CN" dirty="0" smtClean="0">
                <a:latin typeface="+mj-ea"/>
                <a:ea typeface="+mj-ea"/>
              </a:rPr>
              <a:t>2.</a:t>
            </a:r>
            <a:r>
              <a:rPr lang="zh-CN" altLang="zh-CN" dirty="0" smtClean="0">
                <a:latin typeface="+mj-ea"/>
                <a:ea typeface="+mj-ea"/>
              </a:rPr>
              <a:t>地域较集中。</a:t>
            </a:r>
          </a:p>
          <a:p>
            <a:r>
              <a:rPr lang="en-US" altLang="zh-CN" dirty="0" smtClean="0">
                <a:latin typeface="+mj-ea"/>
                <a:ea typeface="+mj-ea"/>
              </a:rPr>
              <a:t>3.</a:t>
            </a:r>
            <a:r>
              <a:rPr lang="zh-CN" altLang="zh-CN" dirty="0" smtClean="0">
                <a:latin typeface="+mj-ea"/>
                <a:ea typeface="+mj-ea"/>
              </a:rPr>
              <a:t>市场和自身有好的切合点。</a:t>
            </a:r>
          </a:p>
          <a:p>
            <a:r>
              <a:rPr lang="en-US" altLang="zh-CN" dirty="0" smtClean="0">
                <a:latin typeface="+mj-ea"/>
                <a:ea typeface="+mj-ea"/>
              </a:rPr>
              <a:t>4.</a:t>
            </a:r>
            <a:r>
              <a:rPr lang="zh-CN" altLang="zh-CN" dirty="0" smtClean="0">
                <a:latin typeface="+mj-ea"/>
                <a:ea typeface="+mj-ea"/>
              </a:rPr>
              <a:t>投入与产出的比例恰当。</a:t>
            </a:r>
          </a:p>
          <a:p>
            <a:r>
              <a:rPr lang="zh-CN" altLang="zh-CN" b="1" dirty="0" smtClean="0">
                <a:latin typeface="+mj-ea"/>
                <a:ea typeface="+mj-ea"/>
              </a:rPr>
              <a:t>（三）目标市场开拓技巧</a:t>
            </a:r>
            <a:endParaRPr lang="zh-CN" altLang="zh-CN" dirty="0" smtClean="0">
              <a:latin typeface="+mj-ea"/>
              <a:ea typeface="+mj-ea"/>
            </a:endParaRPr>
          </a:p>
          <a:p>
            <a:r>
              <a:rPr lang="en-US" altLang="zh-CN" dirty="0" smtClean="0">
                <a:latin typeface="+mj-ea"/>
                <a:ea typeface="+mj-ea"/>
              </a:rPr>
              <a:t>1.</a:t>
            </a:r>
            <a:r>
              <a:rPr lang="zh-CN" altLang="zh-CN" dirty="0" smtClean="0">
                <a:latin typeface="+mj-ea"/>
                <a:ea typeface="+mj-ea"/>
              </a:rPr>
              <a:t>有计划、有步骤地进行。</a:t>
            </a:r>
          </a:p>
          <a:p>
            <a:r>
              <a:rPr lang="en-US" altLang="zh-CN" dirty="0" smtClean="0">
                <a:latin typeface="+mj-ea"/>
                <a:ea typeface="+mj-ea"/>
              </a:rPr>
              <a:t>2.</a:t>
            </a:r>
            <a:r>
              <a:rPr lang="zh-CN" altLang="zh-CN" dirty="0" smtClean="0">
                <a:latin typeface="+mj-ea"/>
                <a:ea typeface="+mj-ea"/>
              </a:rPr>
              <a:t>认真搜集并分析目标市场信息、资料，建立客户档案。</a:t>
            </a:r>
          </a:p>
          <a:p>
            <a:r>
              <a:rPr lang="en-US" altLang="zh-CN" dirty="0" smtClean="0">
                <a:latin typeface="+mj-ea"/>
                <a:ea typeface="+mj-ea"/>
              </a:rPr>
              <a:t>3.</a:t>
            </a:r>
            <a:r>
              <a:rPr lang="zh-CN" altLang="zh-CN" dirty="0" smtClean="0">
                <a:latin typeface="+mj-ea"/>
                <a:ea typeface="+mj-ea"/>
              </a:rPr>
              <a:t>精心准备展业工具。</a:t>
            </a:r>
          </a:p>
          <a:p>
            <a:endParaRPr lang="zh-CN" altLang="en-US" dirty="0"/>
          </a:p>
        </p:txBody>
      </p:sp>
      <p:sp>
        <p:nvSpPr>
          <p:cNvPr id="4" name="标题 1"/>
          <p:cNvSpPr>
            <a:spLocks noGrp="1"/>
          </p:cNvSpPr>
          <p:nvPr>
            <p:ph type="title"/>
          </p:nvPr>
        </p:nvSpPr>
        <p:spPr>
          <a:xfrm>
            <a:off x="684213" y="1069975"/>
            <a:ext cx="7467600" cy="487363"/>
          </a:xfrm>
        </p:spPr>
        <p:txBody>
          <a:bodyPr/>
          <a:lstStyle/>
          <a:p>
            <a:pPr eaLnBrk="1" hangingPunct="1"/>
            <a:r>
              <a:rPr lang="zh-CN" altLang="zh-CN" sz="4000" dirty="0" smtClean="0"/>
              <a:t>第一节</a:t>
            </a:r>
            <a:r>
              <a:rPr lang="en-US" altLang="zh-CN" sz="4000" dirty="0" smtClean="0"/>
              <a:t>   </a:t>
            </a:r>
            <a:r>
              <a:rPr lang="zh-CN" altLang="zh-CN" sz="4000" dirty="0" smtClean="0"/>
              <a:t>建立客户来源中心</a:t>
            </a:r>
            <a:r>
              <a:rPr lang="zh-CN" altLang="zh-CN" dirty="0" smtClean="0"/>
              <a:t/>
            </a:r>
            <a:br>
              <a:rPr lang="zh-CN" altLang="zh-CN" dirty="0" smtClean="0"/>
            </a:br>
            <a:endParaRPr lang="zh-CN" altLang="en-US" dirty="0" smtClean="0"/>
          </a:p>
        </p:txBody>
      </p:sp>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en-US" sz="2800" b="1" dirty="0" smtClean="0">
                <a:latin typeface="+mj-ea"/>
                <a:ea typeface="+mj-ea"/>
              </a:rPr>
              <a:t>三</a:t>
            </a:r>
            <a:r>
              <a:rPr lang="zh-CN" altLang="zh-CN" sz="2800" b="1" dirty="0" smtClean="0">
                <a:latin typeface="+mj-ea"/>
                <a:ea typeface="+mj-ea"/>
              </a:rPr>
              <a:t>、建立客户资料库</a:t>
            </a:r>
            <a:endParaRPr lang="en-US" altLang="zh-CN" sz="2800" b="1" dirty="0" smtClean="0">
              <a:latin typeface="+mj-ea"/>
              <a:ea typeface="+mj-ea"/>
            </a:endParaRPr>
          </a:p>
          <a:p>
            <a:r>
              <a:rPr lang="zh-CN" altLang="zh-CN" sz="2800" dirty="0" smtClean="0">
                <a:latin typeface="+mj-ea"/>
                <a:ea typeface="+mj-ea"/>
              </a:rPr>
              <a:t>完备的客户资料库是公司的宝贵财富。它不仅在保持客户关系方面有重要作用，而且对公司各个部门及最高决策层的决策都具有重要意义。这也正是客户资料库日益受到重视的原因。</a:t>
            </a:r>
          </a:p>
          <a:p>
            <a:r>
              <a:rPr lang="zh-CN" altLang="zh-CN" sz="2800" dirty="0" smtClean="0">
                <a:latin typeface="+mj-ea"/>
                <a:ea typeface="+mj-ea"/>
              </a:rPr>
              <a:t>客户资料库的内容包括客户服务的对象、目的与公司决策需要，以及公司获取客户信息的能力和资料库整理成本等。客户资料库中即使是已经中断交易的客户也不应放弃。</a:t>
            </a:r>
            <a:endParaRPr lang="zh-CN" altLang="en-US" sz="2800" b="1" dirty="0" smtClean="0">
              <a:latin typeface="+mj-ea"/>
              <a:ea typeface="+mj-ea"/>
            </a:endParaRPr>
          </a:p>
          <a:p>
            <a:endParaRPr lang="zh-CN" altLang="en-US" dirty="0"/>
          </a:p>
        </p:txBody>
      </p:sp>
      <p:sp>
        <p:nvSpPr>
          <p:cNvPr id="4" name="标题 1"/>
          <p:cNvSpPr>
            <a:spLocks noGrp="1"/>
          </p:cNvSpPr>
          <p:nvPr>
            <p:ph type="title"/>
          </p:nvPr>
        </p:nvSpPr>
        <p:spPr>
          <a:xfrm>
            <a:off x="684213" y="1069975"/>
            <a:ext cx="7467600" cy="487363"/>
          </a:xfrm>
        </p:spPr>
        <p:txBody>
          <a:bodyPr/>
          <a:lstStyle/>
          <a:p>
            <a:pPr eaLnBrk="1" hangingPunct="1"/>
            <a:r>
              <a:rPr lang="zh-CN" altLang="zh-CN" sz="4000" dirty="0" smtClean="0"/>
              <a:t>第一节</a:t>
            </a:r>
            <a:r>
              <a:rPr lang="en-US" altLang="zh-CN" sz="4000" dirty="0" smtClean="0"/>
              <a:t>   </a:t>
            </a:r>
            <a:r>
              <a:rPr lang="zh-CN" altLang="zh-CN" sz="4000" dirty="0" smtClean="0"/>
              <a:t>建立客户来源中心</a:t>
            </a:r>
            <a:r>
              <a:rPr lang="zh-CN" altLang="zh-CN" dirty="0" smtClean="0"/>
              <a:t/>
            </a:r>
            <a:br>
              <a:rPr lang="zh-CN" altLang="zh-CN" dirty="0" smtClean="0"/>
            </a:br>
            <a:endParaRPr lang="zh-CN" altLang="en-US" dirty="0" smtClean="0"/>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61120"/>
            <a:ext cx="8267700" cy="4648200"/>
          </a:xfrm>
        </p:spPr>
        <p:txBody>
          <a:bodyPr/>
          <a:lstStyle/>
          <a:p>
            <a:pPr>
              <a:buNone/>
            </a:pPr>
            <a:r>
              <a:rPr lang="zh-CN" altLang="zh-CN" sz="2800" b="1" dirty="0" smtClean="0">
                <a:latin typeface="+mj-ea"/>
                <a:ea typeface="+mj-ea"/>
              </a:rPr>
              <a:t>一、客户信息档案立档管理</a:t>
            </a:r>
            <a:endParaRPr lang="zh-CN" altLang="zh-CN" sz="2800" dirty="0" smtClean="0">
              <a:latin typeface="+mj-ea"/>
              <a:ea typeface="+mj-ea"/>
            </a:endParaRPr>
          </a:p>
          <a:p>
            <a:r>
              <a:rPr lang="zh-CN" altLang="zh-CN" sz="2800" b="1" dirty="0" smtClean="0">
                <a:latin typeface="+mj-ea"/>
                <a:ea typeface="+mj-ea"/>
              </a:rPr>
              <a:t>（一）立档范围</a:t>
            </a:r>
            <a:endParaRPr lang="en-US" altLang="zh-CN" sz="2800" b="1" dirty="0" smtClean="0">
              <a:latin typeface="+mj-ea"/>
              <a:ea typeface="+mj-ea"/>
            </a:endParaRPr>
          </a:p>
          <a:p>
            <a:r>
              <a:rPr lang="en-US" altLang="zh-CN" sz="2800" dirty="0" smtClean="0">
                <a:latin typeface="+mj-ea"/>
                <a:ea typeface="+mj-ea"/>
              </a:rPr>
              <a:t>1.</a:t>
            </a:r>
            <a:r>
              <a:rPr lang="zh-CN" altLang="zh-CN" sz="2800" dirty="0" smtClean="0">
                <a:latin typeface="+mj-ea"/>
                <a:ea typeface="+mj-ea"/>
              </a:rPr>
              <a:t>客户的基本信息。</a:t>
            </a:r>
            <a:endParaRPr lang="en-US" altLang="zh-CN" sz="2800" dirty="0" smtClean="0">
              <a:latin typeface="+mj-ea"/>
              <a:ea typeface="+mj-ea"/>
            </a:endParaRPr>
          </a:p>
          <a:p>
            <a:pPr lvl="0"/>
            <a:r>
              <a:rPr lang="en-US" altLang="zh-CN" sz="2800" dirty="0" smtClean="0">
                <a:latin typeface="+mj-ea"/>
                <a:ea typeface="+mj-ea"/>
              </a:rPr>
              <a:t>2.</a:t>
            </a:r>
            <a:r>
              <a:rPr lang="zh-CN" altLang="zh-CN" sz="2800" dirty="0" smtClean="0">
                <a:latin typeface="+mj-ea"/>
                <a:ea typeface="+mj-ea"/>
              </a:rPr>
              <a:t>客户的经营业绩。</a:t>
            </a:r>
          </a:p>
          <a:p>
            <a:pPr lvl="0"/>
            <a:r>
              <a:rPr lang="en-US" altLang="zh-CN" sz="2800" dirty="0" smtClean="0">
                <a:latin typeface="+mj-ea"/>
                <a:ea typeface="+mj-ea"/>
              </a:rPr>
              <a:t>3.</a:t>
            </a:r>
            <a:r>
              <a:rPr lang="zh-CN" altLang="zh-CN" sz="2800" dirty="0" smtClean="0">
                <a:latin typeface="+mj-ea"/>
                <a:ea typeface="+mj-ea"/>
              </a:rPr>
              <a:t>客户关系。</a:t>
            </a:r>
          </a:p>
          <a:p>
            <a:pPr lvl="0"/>
            <a:r>
              <a:rPr lang="en-US" altLang="zh-CN" sz="2800" dirty="0" smtClean="0">
                <a:latin typeface="+mj-ea"/>
                <a:ea typeface="+mj-ea"/>
              </a:rPr>
              <a:t>4.</a:t>
            </a:r>
            <a:r>
              <a:rPr lang="zh-CN" altLang="zh-CN" sz="2800" dirty="0" smtClean="0">
                <a:latin typeface="+mj-ea"/>
                <a:ea typeface="+mj-ea"/>
              </a:rPr>
              <a:t>购物信息。</a:t>
            </a:r>
          </a:p>
          <a:p>
            <a:r>
              <a:rPr lang="en-US" altLang="zh-CN" sz="2800" dirty="0" smtClean="0">
                <a:latin typeface="+mj-ea"/>
                <a:ea typeface="+mj-ea"/>
              </a:rPr>
              <a:t>5.</a:t>
            </a:r>
            <a:r>
              <a:rPr lang="zh-CN" altLang="zh-CN" sz="2800" dirty="0" smtClean="0">
                <a:latin typeface="+mj-ea"/>
                <a:ea typeface="+mj-ea"/>
              </a:rPr>
              <a:t>建立客户数据库。</a:t>
            </a:r>
            <a:endParaRPr lang="en-US" altLang="zh-CN" sz="2800" b="1" dirty="0" smtClean="0">
              <a:latin typeface="+mj-ea"/>
              <a:ea typeface="+mj-ea"/>
            </a:endParaRPr>
          </a:p>
          <a:p>
            <a:endParaRPr lang="zh-CN" altLang="en-US" dirty="0"/>
          </a:p>
        </p:txBody>
      </p:sp>
      <p:sp>
        <p:nvSpPr>
          <p:cNvPr id="5" name="标题 4"/>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建立客户信息档案</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b="1" dirty="0" smtClean="0">
                <a:latin typeface="+mj-ea"/>
                <a:ea typeface="+mj-ea"/>
              </a:rPr>
              <a:t>（二）</a:t>
            </a:r>
            <a:r>
              <a:rPr lang="zh-CN" altLang="zh-CN" sz="2800" b="1" dirty="0" smtClean="0">
                <a:latin typeface="+mj-ea"/>
                <a:ea typeface="+mj-ea"/>
              </a:rPr>
              <a:t>归档质量要求</a:t>
            </a:r>
            <a:endParaRPr lang="en-US" altLang="zh-CN" sz="2800" b="1" dirty="0" smtClean="0">
              <a:latin typeface="+mj-ea"/>
              <a:ea typeface="+mj-ea"/>
            </a:endParaRPr>
          </a:p>
          <a:p>
            <a:endParaRPr lang="zh-CN" altLang="en-US" dirty="0"/>
          </a:p>
        </p:txBody>
      </p:sp>
      <p:sp>
        <p:nvSpPr>
          <p:cNvPr id="4" name="AutoShape 4"/>
          <p:cNvSpPr>
            <a:spLocks noChangeArrowheads="1"/>
          </p:cNvSpPr>
          <p:nvPr/>
        </p:nvSpPr>
        <p:spPr bwMode="auto">
          <a:xfrm>
            <a:off x="251520" y="2348880"/>
            <a:ext cx="8712968" cy="4320480"/>
          </a:xfrm>
          <a:prstGeom prst="roundRect">
            <a:avLst>
              <a:gd name="adj" fmla="val 16667"/>
            </a:avLst>
          </a:prstGeom>
          <a:noFill/>
          <a:ln w="38100">
            <a:solidFill>
              <a:schemeClr val="tx2">
                <a:lumMod val="50000"/>
              </a:schemeClr>
            </a:solidFill>
            <a:round/>
            <a:headEnd/>
            <a:tailEnd/>
          </a:ln>
        </p:spPr>
        <p:txBody>
          <a:bodyPr wrap="none" anchor="ctr"/>
          <a:lstStyle/>
          <a:p>
            <a:pPr algn="ctr" eaLnBrk="0" hangingPunct="0"/>
            <a:endParaRPr lang="zh-CN" altLang="en-US">
              <a:latin typeface="Verdana" pitchFamily="34" charset="0"/>
              <a:ea typeface="宋体" pitchFamily="2" charset="-122"/>
            </a:endParaRPr>
          </a:p>
        </p:txBody>
      </p:sp>
      <p:sp>
        <p:nvSpPr>
          <p:cNvPr id="5" name="TextBox 4"/>
          <p:cNvSpPr txBox="1"/>
          <p:nvPr/>
        </p:nvSpPr>
        <p:spPr>
          <a:xfrm>
            <a:off x="0" y="2541959"/>
            <a:ext cx="8964488" cy="4093428"/>
          </a:xfrm>
          <a:prstGeom prst="rect">
            <a:avLst/>
          </a:prstGeom>
          <a:noFill/>
        </p:spPr>
        <p:txBody>
          <a:bodyPr wrap="square" rtlCol="0">
            <a:spAutoFit/>
          </a:bodyPr>
          <a:lstStyle/>
          <a:p>
            <a:pPr lvl="1">
              <a:buFont typeface="Wingdings" pitchFamily="2" charset="2"/>
              <a:buChar char="ü"/>
            </a:pPr>
            <a:r>
              <a:rPr lang="zh-CN" altLang="zh-CN" sz="1300" dirty="0" smtClean="0">
                <a:latin typeface="+mn-ea"/>
              </a:rPr>
              <a:t>为统一立卷规范，保证案卷质量，立档工作由相关部室兼职档案员配合，档案室文书档案员负责组卷、编目。</a:t>
            </a:r>
          </a:p>
          <a:p>
            <a:pPr lvl="1">
              <a:buFont typeface="Wingdings" pitchFamily="2" charset="2"/>
              <a:buChar char="ü"/>
            </a:pPr>
            <a:r>
              <a:rPr lang="zh-CN" altLang="zh-CN" sz="1300" dirty="0" smtClean="0">
                <a:latin typeface="+mn-ea"/>
              </a:rPr>
              <a:t>案卷质量总的要求是：遵循文件的形成规律和特点，保持文件之间的有机联系，区别不同的价值，便于保管和利用。</a:t>
            </a:r>
          </a:p>
          <a:p>
            <a:pPr lvl="1">
              <a:buFont typeface="Wingdings" pitchFamily="2" charset="2"/>
              <a:buChar char="ü"/>
            </a:pPr>
            <a:r>
              <a:rPr lang="zh-CN" altLang="zh-CN" sz="1300" dirty="0" smtClean="0">
                <a:latin typeface="+mn-ea"/>
              </a:rPr>
              <a:t>归档的资料种数、份数以及每份文件的页数均应齐全完整。</a:t>
            </a:r>
          </a:p>
          <a:p>
            <a:pPr lvl="1">
              <a:buFont typeface="Wingdings" pitchFamily="2" charset="2"/>
              <a:buChar char="ü"/>
            </a:pPr>
            <a:r>
              <a:rPr lang="zh-CN" altLang="zh-CN" sz="1300" dirty="0" smtClean="0">
                <a:latin typeface="+mn-ea"/>
              </a:rPr>
              <a:t>在归档的资料中，应将每份文件的正本与附件、印件与定稿、请示与批复、转发文件与原件、多种文字形成的同一文件，分别立在一起，不得分开，文电应合一立卷。绝密文电单独立卷，少数普通文电如果与绝密文电有密切联系，也可随同绝密文电立卷。</a:t>
            </a:r>
          </a:p>
          <a:p>
            <a:pPr lvl="1">
              <a:buFont typeface="Wingdings" pitchFamily="2" charset="2"/>
              <a:buChar char="ü"/>
            </a:pPr>
            <a:r>
              <a:rPr lang="zh-CN" altLang="zh-CN" sz="1300" dirty="0" smtClean="0">
                <a:latin typeface="+mn-ea"/>
              </a:rPr>
              <a:t>不同年度的资料一般不得放在一起立卷，但跨年度的请示与批复，放在复文年立卷；没有复文的，放在请示年立卷；跨年度的规划放在针对的第一年立卷；跨年度的总结放在针对的最后一年立卷；跨年度的会议文件放在会议开幕年；其他文件的立卷按照有关规定执行。</a:t>
            </a:r>
          </a:p>
          <a:p>
            <a:pPr lvl="1">
              <a:buFont typeface="Wingdings" pitchFamily="2" charset="2"/>
              <a:buChar char="ü"/>
            </a:pPr>
            <a:r>
              <a:rPr lang="zh-CN" altLang="zh-CN" sz="1300" dirty="0" smtClean="0">
                <a:latin typeface="+mn-ea"/>
              </a:rPr>
              <a:t>客户档案资料应区别不同情况进行排列。</a:t>
            </a:r>
          </a:p>
          <a:p>
            <a:pPr lvl="1">
              <a:buFont typeface="Wingdings" pitchFamily="2" charset="2"/>
              <a:buChar char="ü"/>
            </a:pPr>
            <a:r>
              <a:rPr lang="zh-CN" altLang="zh-CN" sz="1300" dirty="0" smtClean="0">
                <a:latin typeface="+mn-ea"/>
              </a:rPr>
              <a:t>客户资料应按排列顺序，依次编写页号。</a:t>
            </a:r>
          </a:p>
          <a:p>
            <a:pPr lvl="1">
              <a:buFont typeface="Wingdings" pitchFamily="2" charset="2"/>
              <a:buChar char="ü"/>
            </a:pPr>
            <a:r>
              <a:rPr lang="zh-CN" altLang="zh-CN" sz="1300" dirty="0" smtClean="0">
                <a:latin typeface="+mn-ea"/>
              </a:rPr>
              <a:t>永久、长期和短期案卷必须按规定的格式逐件填写卷内文件目录。填写的字迹要工整。卷内目录放在卷首。</a:t>
            </a:r>
          </a:p>
          <a:p>
            <a:pPr lvl="1">
              <a:buFont typeface="Wingdings" pitchFamily="2" charset="2"/>
              <a:buChar char="ü"/>
            </a:pPr>
            <a:r>
              <a:rPr lang="zh-CN" altLang="zh-CN" sz="1300" dirty="0" smtClean="0">
                <a:latin typeface="+mn-ea"/>
              </a:rPr>
              <a:t>有关资料的情况说明，都应逐项填写在备考表内。若无情况可说明，也应将相关负责人的姓名和时期填上以示负责。备考表应置卷尾。</a:t>
            </a:r>
          </a:p>
          <a:p>
            <a:pPr lvl="1">
              <a:buFont typeface="Wingdings" pitchFamily="2" charset="2"/>
              <a:buChar char="ü"/>
            </a:pPr>
            <a:r>
              <a:rPr lang="zh-CN" altLang="zh-CN" sz="1300" dirty="0" smtClean="0">
                <a:latin typeface="+mn-ea"/>
              </a:rPr>
              <a:t>案卷封面应逐项按规定用毛笔或钢笔书写，字迹要工整、清晰。</a:t>
            </a:r>
          </a:p>
          <a:p>
            <a:pPr lvl="1">
              <a:buFont typeface="Wingdings" pitchFamily="2" charset="2"/>
              <a:buChar char="ü"/>
            </a:pPr>
            <a:r>
              <a:rPr lang="zh-CN" altLang="zh-CN" sz="1300" dirty="0" smtClean="0">
                <a:latin typeface="+mn-ea"/>
              </a:rPr>
              <a:t>案卷的装订和案卷各部分的排列格式：装订前，卷内材料要去掉金属物，对被破坏的材料应按裱糊技术要求托裱，字迹已扩散的应复制并与原件一并立卷，案卷应用三孔一线封底打活结的方法装订。</a:t>
            </a:r>
          </a:p>
          <a:p>
            <a:pPr lvl="1">
              <a:buFont typeface="Wingdings" pitchFamily="2" charset="2"/>
              <a:buChar char="ü"/>
            </a:pPr>
            <a:r>
              <a:rPr lang="zh-CN" altLang="zh-CN" sz="1300" dirty="0" smtClean="0">
                <a:latin typeface="+mn-ea"/>
              </a:rPr>
              <a:t>案卷各部分的排列格式：软卷封面（含卷内文件目录）</a:t>
            </a:r>
            <a:r>
              <a:rPr lang="en-US" altLang="zh-CN" sz="1300" dirty="0" smtClean="0">
                <a:latin typeface="+mn-ea"/>
              </a:rPr>
              <a:t>——</a:t>
            </a:r>
            <a:r>
              <a:rPr lang="zh-CN" altLang="zh-CN" sz="1300" dirty="0" smtClean="0">
                <a:latin typeface="+mn-ea"/>
              </a:rPr>
              <a:t>客户资料</a:t>
            </a:r>
            <a:r>
              <a:rPr lang="en-US" altLang="zh-CN" sz="1300" dirty="0" smtClean="0">
                <a:latin typeface="+mn-ea"/>
              </a:rPr>
              <a:t>——</a:t>
            </a:r>
            <a:r>
              <a:rPr lang="zh-CN" altLang="zh-CN" sz="1300" dirty="0" smtClean="0">
                <a:latin typeface="+mn-ea"/>
              </a:rPr>
              <a:t>封底（含备考表），以案卷号排列次序装入卷盒，置于档案柜内保存。</a:t>
            </a:r>
            <a:r>
              <a:rPr lang="en-US" altLang="zh-CN" sz="1300" dirty="0" smtClean="0">
                <a:latin typeface="+mn-ea"/>
              </a:rPr>
              <a:t> </a:t>
            </a:r>
            <a:endParaRPr lang="zh-CN" altLang="en-US" dirty="0"/>
          </a:p>
        </p:txBody>
      </p:sp>
      <p:sp>
        <p:nvSpPr>
          <p:cNvPr id="8" name="标题 4"/>
          <p:cNvSpPr txBox="1">
            <a:spLocks/>
          </p:cNvSpPr>
          <p:nvPr/>
        </p:nvSpPr>
        <p:spPr bwMode="gray">
          <a:xfrm>
            <a:off x="609600" y="1141437"/>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4000" b="1" i="0" u="none" strike="noStrike" kern="0" cap="none" spc="0" normalizeH="0" baseline="0" noProof="0" smtClean="0">
                <a:ln>
                  <a:noFill/>
                </a:ln>
                <a:solidFill>
                  <a:schemeClr val="bg1"/>
                </a:solidFill>
                <a:effectLst/>
                <a:uLnTx/>
                <a:uFillTx/>
                <a:latin typeface="+mj-ea"/>
                <a:ea typeface="+mj-ea"/>
                <a:cs typeface="+mj-cs"/>
              </a:rPr>
              <a:t>第二节</a:t>
            </a:r>
            <a:r>
              <a:rPr kumimoji="0" lang="en-US" altLang="zh-CN" sz="4000" b="1" i="0" u="none" strike="noStrike" kern="0" cap="none" spc="0" normalizeH="0" baseline="0" noProof="0" smtClean="0">
                <a:ln>
                  <a:noFill/>
                </a:ln>
                <a:solidFill>
                  <a:schemeClr val="bg1"/>
                </a:solidFill>
                <a:effectLst/>
                <a:uLnTx/>
                <a:uFillTx/>
                <a:latin typeface="+mj-ea"/>
                <a:ea typeface="+mj-ea"/>
                <a:cs typeface="+mj-cs"/>
              </a:rPr>
              <a:t>  </a:t>
            </a:r>
            <a:r>
              <a:rPr kumimoji="0" lang="zh-CN" altLang="zh-CN" sz="4000" b="1" i="0" u="none" strike="noStrike" kern="0" cap="none" spc="0" normalizeH="0" baseline="0" noProof="0" smtClean="0">
                <a:ln>
                  <a:noFill/>
                </a:ln>
                <a:solidFill>
                  <a:schemeClr val="bg1"/>
                </a:solidFill>
                <a:effectLst/>
                <a:uLnTx/>
                <a:uFillTx/>
                <a:latin typeface="+mj-ea"/>
                <a:ea typeface="+mj-ea"/>
                <a:cs typeface="+mj-cs"/>
              </a:rPr>
              <a:t>建立客户信息档案</a:t>
            </a:r>
            <a:r>
              <a:rPr kumimoji="0" lang="zh-CN" altLang="zh-CN" sz="3200" b="1" i="0" u="none" strike="noStrike" kern="0" cap="none" spc="0" normalizeH="0" baseline="0" noProof="0" smtClean="0">
                <a:ln>
                  <a:noFill/>
                </a:ln>
                <a:solidFill>
                  <a:schemeClr val="bg1"/>
                </a:solidFill>
                <a:effectLst/>
                <a:uLnTx/>
                <a:uFillTx/>
                <a:latin typeface="+mj-lt"/>
                <a:ea typeface="+mj-ea"/>
                <a:cs typeface="+mj-cs"/>
              </a:rPr>
              <a:t/>
            </a:r>
            <a:br>
              <a:rPr kumimoji="0" lang="zh-CN" altLang="zh-CN" sz="3200" b="1" i="0" u="none" strike="noStrike" kern="0" cap="none" spc="0" normalizeH="0" baseline="0" noProof="0" smtClean="0">
                <a:ln>
                  <a:noFill/>
                </a:ln>
                <a:solidFill>
                  <a:schemeClr val="bg1"/>
                </a:solidFill>
                <a:effectLst/>
                <a:uLnTx/>
                <a:uFillTx/>
                <a:latin typeface="+mj-lt"/>
                <a:ea typeface="+mj-ea"/>
                <a:cs typeface="+mj-cs"/>
              </a:rPr>
            </a:br>
            <a:endParaRPr kumimoji="0" lang="zh-CN" altLang="en-US" sz="32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二、客户档案管理</a:t>
            </a:r>
            <a:endParaRPr lang="zh-CN" altLang="zh-CN" sz="2800" dirty="0" smtClean="0">
              <a:latin typeface="+mj-ea"/>
              <a:ea typeface="+mj-ea"/>
            </a:endParaRPr>
          </a:p>
          <a:p>
            <a:r>
              <a:rPr lang="zh-CN" altLang="zh-CN" sz="2800" b="1" dirty="0" smtClean="0">
                <a:latin typeface="+mj-ea"/>
                <a:ea typeface="+mj-ea"/>
              </a:rPr>
              <a:t>（一）建立客户档案卡</a:t>
            </a:r>
            <a:endParaRPr lang="zh-CN" altLang="zh-CN" sz="2800" dirty="0" smtClean="0">
              <a:latin typeface="+mj-ea"/>
              <a:ea typeface="+mj-ea"/>
            </a:endParaRPr>
          </a:p>
          <a:p>
            <a:endParaRPr lang="zh-CN" altLang="en-US" sz="2800" dirty="0">
              <a:latin typeface="+mj-ea"/>
              <a:ea typeface="+mj-ea"/>
            </a:endParaRPr>
          </a:p>
        </p:txBody>
      </p:sp>
      <p:grpSp>
        <p:nvGrpSpPr>
          <p:cNvPr id="4" name="Group 2"/>
          <p:cNvGrpSpPr>
            <a:grpSpLocks/>
          </p:cNvGrpSpPr>
          <p:nvPr/>
        </p:nvGrpSpPr>
        <p:grpSpPr bwMode="auto">
          <a:xfrm>
            <a:off x="1259632" y="2843684"/>
            <a:ext cx="6768752" cy="3249612"/>
            <a:chOff x="457199" y="1601468"/>
            <a:chExt cx="5242906" cy="3249932"/>
          </a:xfrm>
        </p:grpSpPr>
        <p:sp>
          <p:nvSpPr>
            <p:cNvPr id="5" name="AutoShape 3"/>
            <p:cNvSpPr>
              <a:spLocks noChangeArrowheads="1"/>
            </p:cNvSpPr>
            <p:nvPr/>
          </p:nvSpPr>
          <p:spPr bwMode="gray">
            <a:xfrm>
              <a:off x="487759" y="3097040"/>
              <a:ext cx="4595051" cy="603309"/>
            </a:xfrm>
            <a:prstGeom prst="roundRect">
              <a:avLst>
                <a:gd name="adj" fmla="val 50000"/>
              </a:avLst>
            </a:prstGeom>
            <a:gradFill rotWithShape="1">
              <a:gsLst>
                <a:gs pos="0">
                  <a:srgbClr val="D3A911"/>
                </a:gs>
                <a:gs pos="100000">
                  <a:srgbClr val="F1E4B3"/>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endParaRPr lang="zh-CN" altLang="en-US">
                <a:ea typeface="宋体" pitchFamily="2" charset="-122"/>
              </a:endParaRPr>
            </a:p>
          </p:txBody>
        </p:sp>
        <p:sp>
          <p:nvSpPr>
            <p:cNvPr id="6" name="AutoShape 4"/>
            <p:cNvSpPr>
              <a:spLocks noChangeArrowheads="1"/>
            </p:cNvSpPr>
            <p:nvPr/>
          </p:nvSpPr>
          <p:spPr bwMode="gray">
            <a:xfrm>
              <a:off x="487759" y="4248091"/>
              <a:ext cx="4595051" cy="603309"/>
            </a:xfrm>
            <a:prstGeom prst="roundRect">
              <a:avLst>
                <a:gd name="adj" fmla="val 50000"/>
              </a:avLst>
            </a:prstGeom>
            <a:gradFill rotWithShape="1">
              <a:gsLst>
                <a:gs pos="0">
                  <a:srgbClr val="EB6743"/>
                </a:gs>
                <a:gs pos="100000">
                  <a:srgbClr val="F9CFC3"/>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endParaRPr lang="zh-CN" altLang="en-US">
                <a:ea typeface="宋体" pitchFamily="2" charset="-122"/>
              </a:endParaRPr>
            </a:p>
          </p:txBody>
        </p:sp>
        <p:sp>
          <p:nvSpPr>
            <p:cNvPr id="7" name="AutoShape 5"/>
            <p:cNvSpPr>
              <a:spLocks noChangeArrowheads="1"/>
            </p:cNvSpPr>
            <p:nvPr/>
          </p:nvSpPr>
          <p:spPr bwMode="gray">
            <a:xfrm>
              <a:off x="487759" y="1857080"/>
              <a:ext cx="4657558" cy="603309"/>
            </a:xfrm>
            <a:prstGeom prst="roundRect">
              <a:avLst>
                <a:gd name="adj" fmla="val 50000"/>
              </a:avLst>
            </a:prstGeom>
            <a:solidFill>
              <a:srgbClr val="FBE1D9"/>
            </a:solidFill>
            <a:ln w="19050">
              <a:solidFill>
                <a:srgbClr val="FFFFFF"/>
              </a:solidFill>
              <a:round/>
              <a:headEnd/>
              <a:tailEnd/>
            </a:ln>
            <a:effectLst>
              <a:outerShdw dist="91581" dir="3378596" algn="ctr" rotWithShape="0">
                <a:srgbClr val="333333">
                  <a:alpha val="50000"/>
                </a:srgbClr>
              </a:outerShdw>
            </a:effectLst>
          </p:spPr>
          <p:txBody>
            <a:bodyPr wrap="none" anchor="ctr"/>
            <a:lstStyle/>
            <a:p>
              <a:endParaRPr lang="zh-CN" altLang="en-US">
                <a:ea typeface="宋体" pitchFamily="2" charset="-122"/>
              </a:endParaRPr>
            </a:p>
          </p:txBody>
        </p:sp>
        <p:sp>
          <p:nvSpPr>
            <p:cNvPr id="8" name="Text Box 6"/>
            <p:cNvSpPr txBox="1">
              <a:spLocks noChangeArrowheads="1"/>
            </p:cNvSpPr>
            <p:nvPr/>
          </p:nvSpPr>
          <p:spPr bwMode="gray">
            <a:xfrm>
              <a:off x="961258" y="1958658"/>
              <a:ext cx="4181091" cy="400149"/>
            </a:xfrm>
            <a:prstGeom prst="rect">
              <a:avLst/>
            </a:prstGeom>
            <a:noFill/>
            <a:ln w="9525">
              <a:noFill/>
              <a:miter lim="800000"/>
              <a:headEnd/>
              <a:tailEnd/>
            </a:ln>
          </p:spPr>
          <p:txBody>
            <a:bodyPr wrap="square">
              <a:spAutoFit/>
            </a:bodyPr>
            <a:lstStyle/>
            <a:p>
              <a:r>
                <a:rPr lang="zh-CN" altLang="en-US" sz="2000" dirty="0" smtClean="0"/>
                <a:t>由</a:t>
              </a:r>
              <a:r>
                <a:rPr lang="zh-CN" altLang="zh-CN" sz="2000" dirty="0" smtClean="0"/>
                <a:t>推销员进行市场调查和客户访问时整理汇总</a:t>
              </a:r>
              <a:endParaRPr lang="zh-CN" altLang="zh-CN" sz="2000" dirty="0"/>
            </a:p>
          </p:txBody>
        </p:sp>
        <p:sp>
          <p:nvSpPr>
            <p:cNvPr id="9" name="Text Box 7"/>
            <p:cNvSpPr txBox="1">
              <a:spLocks noChangeArrowheads="1"/>
            </p:cNvSpPr>
            <p:nvPr/>
          </p:nvSpPr>
          <p:spPr bwMode="gray">
            <a:xfrm>
              <a:off x="1150281" y="4316112"/>
              <a:ext cx="4041958" cy="400149"/>
            </a:xfrm>
            <a:prstGeom prst="rect">
              <a:avLst/>
            </a:prstGeom>
            <a:noFill/>
            <a:ln w="9525">
              <a:noFill/>
              <a:miter lim="800000"/>
              <a:headEnd/>
              <a:tailEnd/>
            </a:ln>
          </p:spPr>
          <p:txBody>
            <a:bodyPr wrap="square">
              <a:spAutoFit/>
            </a:bodyPr>
            <a:lstStyle/>
            <a:p>
              <a:r>
                <a:rPr lang="zh-CN" altLang="zh-CN" sz="2000" dirty="0" smtClean="0"/>
                <a:t>委托专业调查机构进行专项调查</a:t>
              </a:r>
              <a:endParaRPr lang="zh-CN" altLang="en-US" sz="2000" dirty="0" smtClean="0"/>
            </a:p>
          </p:txBody>
        </p:sp>
        <p:sp>
          <p:nvSpPr>
            <p:cNvPr id="10" name="Text Box 8"/>
            <p:cNvSpPr txBox="1">
              <a:spLocks noChangeArrowheads="1"/>
            </p:cNvSpPr>
            <p:nvPr/>
          </p:nvSpPr>
          <p:spPr bwMode="gray">
            <a:xfrm>
              <a:off x="961258" y="3173104"/>
              <a:ext cx="4738847" cy="400149"/>
            </a:xfrm>
            <a:prstGeom prst="rect">
              <a:avLst/>
            </a:prstGeom>
            <a:noFill/>
            <a:ln w="9525">
              <a:noFill/>
              <a:miter lim="800000"/>
              <a:headEnd/>
              <a:tailEnd/>
            </a:ln>
          </p:spPr>
          <p:txBody>
            <a:bodyPr wrap="square">
              <a:spAutoFit/>
            </a:bodyPr>
            <a:lstStyle/>
            <a:p>
              <a:r>
                <a:rPr lang="zh-CN" altLang="zh-CN" sz="2000" dirty="0" smtClean="0"/>
                <a:t>向客户寄送客户资料表，请客户填写</a:t>
              </a:r>
              <a:endParaRPr lang="zh-CN" altLang="en-US" sz="2000" dirty="0" smtClean="0"/>
            </a:p>
          </p:txBody>
        </p:sp>
        <p:grpSp>
          <p:nvGrpSpPr>
            <p:cNvPr id="11" name="Group 9"/>
            <p:cNvGrpSpPr>
              <a:grpSpLocks/>
            </p:cNvGrpSpPr>
            <p:nvPr/>
          </p:nvGrpSpPr>
          <p:grpSpPr bwMode="auto">
            <a:xfrm>
              <a:off x="457199" y="2800031"/>
              <a:ext cx="551599" cy="624208"/>
              <a:chOff x="480" y="1200"/>
              <a:chExt cx="1042" cy="1019"/>
            </a:xfrm>
          </p:grpSpPr>
          <p:grpSp>
            <p:nvGrpSpPr>
              <p:cNvPr id="25" name="Group 23"/>
              <p:cNvGrpSpPr>
                <a:grpSpLocks/>
              </p:cNvGrpSpPr>
              <p:nvPr/>
            </p:nvGrpSpPr>
            <p:grpSpPr bwMode="auto">
              <a:xfrm>
                <a:off x="480" y="1200"/>
                <a:ext cx="1042" cy="1019"/>
                <a:chOff x="480" y="1200"/>
                <a:chExt cx="1042" cy="1019"/>
              </a:xfrm>
            </p:grpSpPr>
            <p:pic>
              <p:nvPicPr>
                <p:cNvPr id="27" name="Picture 20"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8" name="Oval 26"/>
                <p:cNvSpPr>
                  <a:spLocks noChangeArrowheads="1"/>
                </p:cNvSpPr>
                <p:nvPr/>
              </p:nvSpPr>
              <p:spPr bwMode="gray">
                <a:xfrm>
                  <a:off x="480" y="1200"/>
                  <a:ext cx="1034" cy="1019"/>
                </a:xfrm>
                <a:prstGeom prst="ellipse">
                  <a:avLst/>
                </a:prstGeom>
                <a:gradFill rotWithShape="1">
                  <a:gsLst>
                    <a:gs pos="0">
                      <a:srgbClr val="D3A911">
                        <a:alpha val="54999"/>
                      </a:srgbClr>
                    </a:gs>
                    <a:gs pos="50000">
                      <a:srgbClr val="624E08">
                        <a:alpha val="89998"/>
                      </a:srgbClr>
                    </a:gs>
                    <a:gs pos="100000">
                      <a:srgbClr val="D3A911">
                        <a:alpha val="54999"/>
                      </a:srgbClr>
                    </a:gs>
                  </a:gsLst>
                  <a:lin ang="5400000" scaled="1"/>
                </a:gradFill>
                <a:ln w="9525">
                  <a:round/>
                  <a:headEnd/>
                  <a:tailEnd/>
                </a:ln>
                <a:scene3d>
                  <a:camera prst="legacyPerspectiveBottom"/>
                  <a:lightRig rig="legacyFlat3" dir="b"/>
                </a:scene3d>
                <a:sp3d extrusionH="1801800" prstMaterial="legacyMatte">
                  <a:bevelT w="13500" h="13500" prst="angle"/>
                  <a:bevelB w="13500" h="13500" prst="angle"/>
                  <a:extrusionClr>
                    <a:srgbClr val="D3A911"/>
                  </a:extrusionClr>
                </a:sp3d>
              </p:spPr>
              <p:txBody>
                <a:bodyPr wrap="none" anchor="ctr">
                  <a:flatTx/>
                </a:bodyPr>
                <a:lstStyle/>
                <a:p>
                  <a:endParaRPr lang="zh-CN" altLang="en-US">
                    <a:ea typeface="宋体" pitchFamily="2" charset="-122"/>
                  </a:endParaRPr>
                </a:p>
              </p:txBody>
            </p:sp>
          </p:grpSp>
          <p:pic>
            <p:nvPicPr>
              <p:cNvPr id="26" name="Picture 22"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2" name="Group 10"/>
            <p:cNvGrpSpPr>
              <a:grpSpLocks/>
            </p:cNvGrpSpPr>
            <p:nvPr/>
          </p:nvGrpSpPr>
          <p:grpSpPr bwMode="auto">
            <a:xfrm>
              <a:off x="459844" y="3997006"/>
              <a:ext cx="552128" cy="624208"/>
              <a:chOff x="479" y="1200"/>
              <a:chExt cx="1043" cy="1019"/>
            </a:xfrm>
          </p:grpSpPr>
          <p:grpSp>
            <p:nvGrpSpPr>
              <p:cNvPr id="21" name="Group 19"/>
              <p:cNvGrpSpPr>
                <a:grpSpLocks/>
              </p:cNvGrpSpPr>
              <p:nvPr/>
            </p:nvGrpSpPr>
            <p:grpSpPr bwMode="auto">
              <a:xfrm>
                <a:off x="479" y="1200"/>
                <a:ext cx="1043" cy="1019"/>
                <a:chOff x="479" y="1200"/>
                <a:chExt cx="1043" cy="1019"/>
              </a:xfrm>
            </p:grpSpPr>
            <p:pic>
              <p:nvPicPr>
                <p:cNvPr id="23" name="Picture 25"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4" name="Oval 22"/>
                <p:cNvSpPr>
                  <a:spLocks noChangeArrowheads="1"/>
                </p:cNvSpPr>
                <p:nvPr/>
              </p:nvSpPr>
              <p:spPr bwMode="gray">
                <a:xfrm>
                  <a:off x="479" y="1200"/>
                  <a:ext cx="1034" cy="1019"/>
                </a:xfrm>
                <a:prstGeom prst="ellipse">
                  <a:avLst/>
                </a:prstGeom>
                <a:gradFill rotWithShape="1">
                  <a:gsLst>
                    <a:gs pos="0">
                      <a:srgbClr val="EB6743">
                        <a:alpha val="54999"/>
                      </a:srgbClr>
                    </a:gs>
                    <a:gs pos="50000">
                      <a:srgbClr val="6D301F">
                        <a:alpha val="89998"/>
                      </a:srgbClr>
                    </a:gs>
                    <a:gs pos="100000">
                      <a:srgbClr val="EB6743">
                        <a:alpha val="54999"/>
                      </a:srgbClr>
                    </a:gs>
                  </a:gsLst>
                  <a:lin ang="5400000" scaled="1"/>
                </a:gradFill>
                <a:ln w="9525">
                  <a:round/>
                  <a:headEnd/>
                  <a:tailEnd/>
                </a:ln>
                <a:scene3d>
                  <a:camera prst="legacyPerspectiveBottom"/>
                  <a:lightRig rig="legacyFlat3" dir="b"/>
                </a:scene3d>
                <a:sp3d extrusionH="1801800" prstMaterial="legacyMatte">
                  <a:bevelT w="13500" h="13500" prst="angle"/>
                  <a:bevelB w="13500" h="13500" prst="angle"/>
                  <a:extrusionClr>
                    <a:srgbClr val="EB6743"/>
                  </a:extrusionClr>
                </a:sp3d>
              </p:spPr>
              <p:txBody>
                <a:bodyPr wrap="none" anchor="ctr">
                  <a:flatTx/>
                </a:bodyPr>
                <a:lstStyle/>
                <a:p>
                  <a:endParaRPr lang="zh-CN" altLang="en-US">
                    <a:ea typeface="宋体" pitchFamily="2" charset="-122"/>
                  </a:endParaRPr>
                </a:p>
              </p:txBody>
            </p:sp>
          </p:grpSp>
          <p:pic>
            <p:nvPicPr>
              <p:cNvPr id="22" name="Picture 27"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3" name="Group 11"/>
            <p:cNvGrpSpPr>
              <a:grpSpLocks/>
            </p:cNvGrpSpPr>
            <p:nvPr/>
          </p:nvGrpSpPr>
          <p:grpSpPr bwMode="auto">
            <a:xfrm>
              <a:off x="457199" y="1601468"/>
              <a:ext cx="551599" cy="624208"/>
              <a:chOff x="480" y="1200"/>
              <a:chExt cx="1042" cy="1019"/>
            </a:xfrm>
          </p:grpSpPr>
          <p:grpSp>
            <p:nvGrpSpPr>
              <p:cNvPr id="17" name="Group 15"/>
              <p:cNvGrpSpPr>
                <a:grpSpLocks/>
              </p:cNvGrpSpPr>
              <p:nvPr/>
            </p:nvGrpSpPr>
            <p:grpSpPr bwMode="auto">
              <a:xfrm>
                <a:off x="480" y="1200"/>
                <a:ext cx="1042" cy="1019"/>
                <a:chOff x="480" y="1200"/>
                <a:chExt cx="1042" cy="1019"/>
              </a:xfrm>
            </p:grpSpPr>
            <p:pic>
              <p:nvPicPr>
                <p:cNvPr id="19" name="Picture 35"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0" name="Oval 18"/>
                <p:cNvSpPr>
                  <a:spLocks noChangeArrowheads="1"/>
                </p:cNvSpPr>
                <p:nvPr/>
              </p:nvSpPr>
              <p:spPr bwMode="gray">
                <a:xfrm>
                  <a:off x="480" y="1200"/>
                  <a:ext cx="1034" cy="1019"/>
                </a:xfrm>
                <a:prstGeom prst="ellipse">
                  <a:avLst/>
                </a:prstGeom>
                <a:gradFill rotWithShape="1">
                  <a:gsLst>
                    <a:gs pos="0">
                      <a:srgbClr val="38A3B2">
                        <a:alpha val="54999"/>
                      </a:srgbClr>
                    </a:gs>
                    <a:gs pos="50000">
                      <a:srgbClr val="1A4B52">
                        <a:alpha val="89998"/>
                      </a:srgbClr>
                    </a:gs>
                    <a:gs pos="100000">
                      <a:srgbClr val="38A3B2">
                        <a:alpha val="54999"/>
                      </a:srgbClr>
                    </a:gs>
                  </a:gsLst>
                  <a:lin ang="5400000" scaled="1"/>
                </a:gradFill>
                <a:ln w="9525">
                  <a:round/>
                  <a:headEnd/>
                  <a:tailEnd/>
                </a:ln>
                <a:scene3d>
                  <a:camera prst="legacyPerspectiveBottom"/>
                  <a:lightRig rig="legacyHarsh4" dir="t"/>
                </a:scene3d>
                <a:sp3d extrusionH="1801800" prstMaterial="legacyMetal">
                  <a:bevelT w="13500" h="13500" prst="angle"/>
                  <a:bevelB w="13500" h="13500" prst="angle"/>
                  <a:extrusionClr>
                    <a:srgbClr val="38A3B2"/>
                  </a:extrusionClr>
                </a:sp3d>
              </p:spPr>
              <p:txBody>
                <a:bodyPr wrap="none" anchor="ctr">
                  <a:flatTx/>
                </a:bodyPr>
                <a:lstStyle/>
                <a:p>
                  <a:endParaRPr lang="zh-CN" altLang="en-US">
                    <a:ea typeface="宋体" pitchFamily="2" charset="-122"/>
                  </a:endParaRPr>
                </a:p>
              </p:txBody>
            </p:sp>
          </p:grpSp>
          <p:pic>
            <p:nvPicPr>
              <p:cNvPr id="18" name="Picture 37"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sp>
          <p:nvSpPr>
            <p:cNvPr id="14" name="Text Box 12"/>
            <p:cNvSpPr txBox="1">
              <a:spLocks noChangeArrowheads="1"/>
            </p:cNvSpPr>
            <p:nvPr/>
          </p:nvSpPr>
          <p:spPr bwMode="gray">
            <a:xfrm>
              <a:off x="507999" y="1668785"/>
              <a:ext cx="435473" cy="369332"/>
            </a:xfrm>
            <a:prstGeom prst="rect">
              <a:avLst/>
            </a:prstGeom>
            <a:noFill/>
            <a:ln w="9525">
              <a:noFill/>
              <a:miter lim="800000"/>
              <a:headEnd/>
              <a:tailEnd/>
            </a:ln>
          </p:spPr>
          <p:txBody>
            <a:bodyPr>
              <a:spAutoFit/>
            </a:bodyPr>
            <a:lstStyle/>
            <a:p>
              <a:pPr algn="ctr">
                <a:spcBef>
                  <a:spcPct val="50000"/>
                </a:spcBef>
              </a:pPr>
              <a:r>
                <a:rPr lang="en-US" altLang="zh-CN">
                  <a:solidFill>
                    <a:srgbClr val="FFFFFF"/>
                  </a:solidFill>
                  <a:ea typeface="宋体" pitchFamily="2" charset="-122"/>
                </a:rPr>
                <a:t>1</a:t>
              </a:r>
            </a:p>
          </p:txBody>
        </p:sp>
        <p:sp>
          <p:nvSpPr>
            <p:cNvPr id="15" name="Text Box 13"/>
            <p:cNvSpPr txBox="1">
              <a:spLocks noChangeArrowheads="1"/>
            </p:cNvSpPr>
            <p:nvPr/>
          </p:nvSpPr>
          <p:spPr bwMode="gray">
            <a:xfrm>
              <a:off x="492124" y="2884810"/>
              <a:ext cx="435473" cy="369332"/>
            </a:xfrm>
            <a:prstGeom prst="rect">
              <a:avLst/>
            </a:prstGeom>
            <a:noFill/>
            <a:ln w="9525">
              <a:noFill/>
              <a:miter lim="800000"/>
              <a:headEnd/>
              <a:tailEnd/>
            </a:ln>
          </p:spPr>
          <p:txBody>
            <a:bodyPr>
              <a:spAutoFit/>
            </a:bodyPr>
            <a:lstStyle/>
            <a:p>
              <a:pPr algn="ctr">
                <a:spcBef>
                  <a:spcPct val="50000"/>
                </a:spcBef>
              </a:pPr>
              <a:r>
                <a:rPr lang="en-US" altLang="zh-CN">
                  <a:solidFill>
                    <a:srgbClr val="FFFFFF"/>
                  </a:solidFill>
                  <a:ea typeface="宋体" pitchFamily="2" charset="-122"/>
                </a:rPr>
                <a:t>2</a:t>
              </a:r>
            </a:p>
          </p:txBody>
        </p:sp>
        <p:sp>
          <p:nvSpPr>
            <p:cNvPr id="16" name="Text Box 14"/>
            <p:cNvSpPr txBox="1">
              <a:spLocks noChangeArrowheads="1"/>
            </p:cNvSpPr>
            <p:nvPr/>
          </p:nvSpPr>
          <p:spPr bwMode="gray">
            <a:xfrm>
              <a:off x="506412" y="4084960"/>
              <a:ext cx="435473" cy="369332"/>
            </a:xfrm>
            <a:prstGeom prst="rect">
              <a:avLst/>
            </a:prstGeom>
            <a:noFill/>
            <a:ln w="9525">
              <a:noFill/>
              <a:miter lim="800000"/>
              <a:headEnd/>
              <a:tailEnd/>
            </a:ln>
          </p:spPr>
          <p:txBody>
            <a:bodyPr>
              <a:spAutoFit/>
            </a:bodyPr>
            <a:lstStyle/>
            <a:p>
              <a:pPr algn="ctr">
                <a:spcBef>
                  <a:spcPct val="50000"/>
                </a:spcBef>
              </a:pPr>
              <a:r>
                <a:rPr lang="en-US" altLang="zh-CN">
                  <a:solidFill>
                    <a:srgbClr val="FFFFFF"/>
                  </a:solidFill>
                  <a:ea typeface="宋体" pitchFamily="2" charset="-122"/>
                </a:rPr>
                <a:t>3</a:t>
              </a:r>
            </a:p>
          </p:txBody>
        </p:sp>
      </p:grpSp>
      <p:sp>
        <p:nvSpPr>
          <p:cNvPr id="31" name="标题 4"/>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建立客户信息档案</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800" b="1" dirty="0" smtClean="0">
                <a:latin typeface="+mj-ea"/>
                <a:ea typeface="+mj-ea"/>
              </a:rPr>
              <a:t>(</a:t>
            </a:r>
            <a:r>
              <a:rPr lang="zh-CN" altLang="zh-CN" sz="2800" b="1" dirty="0" smtClean="0">
                <a:latin typeface="+mj-ea"/>
                <a:ea typeface="+mj-ea"/>
              </a:rPr>
              <a:t>二</a:t>
            </a:r>
            <a:r>
              <a:rPr lang="en-US" altLang="zh-CN" sz="2800" b="1" dirty="0" smtClean="0">
                <a:latin typeface="+mj-ea"/>
                <a:ea typeface="+mj-ea"/>
              </a:rPr>
              <a:t>)</a:t>
            </a:r>
            <a:r>
              <a:rPr lang="zh-CN" altLang="zh-CN" sz="2800" b="1" dirty="0" smtClean="0">
                <a:latin typeface="+mj-ea"/>
                <a:ea typeface="+mj-ea"/>
              </a:rPr>
              <a:t>客户分类</a:t>
            </a:r>
            <a:endParaRPr lang="zh-CN" altLang="zh-CN" sz="2800" dirty="0" smtClean="0">
              <a:latin typeface="+mj-ea"/>
              <a:ea typeface="+mj-ea"/>
            </a:endParaRPr>
          </a:p>
          <a:p>
            <a:r>
              <a:rPr lang="en-US" altLang="zh-CN" sz="2800" b="1" dirty="0" smtClean="0">
                <a:latin typeface="+mj-ea"/>
                <a:ea typeface="+mj-ea"/>
              </a:rPr>
              <a:t>1.</a:t>
            </a:r>
            <a:r>
              <a:rPr lang="zh-CN" altLang="zh-CN" sz="2800" b="1" dirty="0" smtClean="0">
                <a:latin typeface="+mj-ea"/>
                <a:ea typeface="+mj-ea"/>
              </a:rPr>
              <a:t>客户性质分类</a:t>
            </a:r>
            <a:endParaRPr lang="zh-CN" altLang="zh-CN" sz="2800" dirty="0" smtClean="0">
              <a:latin typeface="+mj-ea"/>
              <a:ea typeface="+mj-ea"/>
            </a:endParaRPr>
          </a:p>
          <a:p>
            <a:pPr>
              <a:buNone/>
            </a:pPr>
            <a:r>
              <a:rPr lang="en-US" altLang="zh-CN" dirty="0" smtClean="0">
                <a:latin typeface="+mn-ea"/>
              </a:rPr>
              <a:t>      </a:t>
            </a:r>
            <a:r>
              <a:rPr lang="zh-CN" altLang="zh-CN" dirty="0" smtClean="0">
                <a:latin typeface="+mn-ea"/>
              </a:rPr>
              <a:t>分类的标识有多种，主要原则是便于销售业务的展开。</a:t>
            </a:r>
            <a:endParaRPr lang="en-US" altLang="zh-CN" dirty="0" smtClean="0">
              <a:latin typeface="+mn-ea"/>
            </a:endParaRPr>
          </a:p>
          <a:p>
            <a:r>
              <a:rPr lang="en-US" altLang="zh-CN" sz="2800" b="1" dirty="0" smtClean="0">
                <a:latin typeface="+mj-ea"/>
                <a:ea typeface="+mj-ea"/>
              </a:rPr>
              <a:t>2.</a:t>
            </a:r>
            <a:r>
              <a:rPr lang="zh-CN" altLang="zh-CN" sz="2800" b="1" dirty="0" smtClean="0">
                <a:latin typeface="+mj-ea"/>
                <a:ea typeface="+mj-ea"/>
              </a:rPr>
              <a:t>客户等级分类</a:t>
            </a:r>
            <a:endParaRPr lang="zh-CN" altLang="zh-CN" sz="2800" dirty="0" smtClean="0">
              <a:latin typeface="+mj-ea"/>
              <a:ea typeface="+mj-ea"/>
            </a:endParaRPr>
          </a:p>
          <a:p>
            <a:pPr>
              <a:buNone/>
            </a:pPr>
            <a:r>
              <a:rPr lang="en-US" altLang="zh-CN" dirty="0" smtClean="0">
                <a:latin typeface="+mj-ea"/>
                <a:ea typeface="+mj-ea"/>
              </a:rPr>
              <a:t>      </a:t>
            </a:r>
            <a:r>
              <a:rPr lang="zh-CN" altLang="zh-CN" dirty="0" smtClean="0">
                <a:latin typeface="+mj-ea"/>
                <a:ea typeface="+mj-ea"/>
              </a:rPr>
              <a:t>企业根据实际情况，确定客户等级标准，将现有客户分为不同的等级，以便于进行商品管理、销售管理和货款回收管理。</a:t>
            </a:r>
          </a:p>
          <a:p>
            <a:r>
              <a:rPr lang="en-US" altLang="zh-CN" sz="2800" b="1" dirty="0" smtClean="0">
                <a:latin typeface="+mj-ea"/>
                <a:ea typeface="+mj-ea"/>
              </a:rPr>
              <a:t>3.</a:t>
            </a:r>
            <a:r>
              <a:rPr lang="zh-CN" altLang="zh-CN" sz="2800" b="1" dirty="0" smtClean="0">
                <a:latin typeface="+mj-ea"/>
                <a:ea typeface="+mj-ea"/>
              </a:rPr>
              <a:t>客户路序分类</a:t>
            </a:r>
            <a:endParaRPr lang="zh-CN" altLang="zh-CN" sz="2800" dirty="0" smtClean="0">
              <a:latin typeface="+mj-ea"/>
              <a:ea typeface="+mj-ea"/>
            </a:endParaRPr>
          </a:p>
          <a:p>
            <a:pPr>
              <a:buNone/>
            </a:pPr>
            <a:r>
              <a:rPr lang="en-US" altLang="zh-CN" dirty="0" smtClean="0">
                <a:latin typeface="+mj-ea"/>
                <a:ea typeface="+mj-ea"/>
              </a:rPr>
              <a:t>      </a:t>
            </a:r>
            <a:r>
              <a:rPr lang="zh-CN" altLang="zh-CN" dirty="0" smtClean="0">
                <a:latin typeface="+mj-ea"/>
                <a:ea typeface="+mj-ea"/>
              </a:rPr>
              <a:t>为便于推销员巡回访问、外出推销和组织发货，首先将客户划分为不同的区域。然后，再将各区域内的客户按照经济合理原则划分出不同的路序。</a:t>
            </a:r>
          </a:p>
          <a:p>
            <a:endParaRPr lang="zh-CN" altLang="en-US" dirty="0"/>
          </a:p>
        </p:txBody>
      </p:sp>
      <p:sp>
        <p:nvSpPr>
          <p:cNvPr id="6" name="标题 4"/>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建立客户信息档案</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cdb2004207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2.xml><?xml version="1.0" encoding="utf-8"?>
<a:theme xmlns:a="http://schemas.openxmlformats.org/drawingml/2006/main" name="1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3.xml><?xml version="1.0" encoding="utf-8"?>
<a:theme xmlns:a="http://schemas.openxmlformats.org/drawingml/2006/main" name="2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4.xml><?xml version="1.0" encoding="utf-8"?>
<a:theme xmlns:a="http://schemas.openxmlformats.org/drawingml/2006/main" name="3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5.xml><?xml version="1.0" encoding="utf-8"?>
<a:theme xmlns:a="http://schemas.openxmlformats.org/drawingml/2006/main" name="4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第一章</Template>
  <TotalTime>173</TotalTime>
  <Words>2732</Words>
  <Application>Microsoft Office PowerPoint</Application>
  <PresentationFormat>全屏显示(4:3)</PresentationFormat>
  <Paragraphs>190</Paragraphs>
  <Slides>28</Slides>
  <Notes>0</Notes>
  <HiddenSlides>0</HiddenSlides>
  <MMClips>0</MMClips>
  <ScaleCrop>false</ScaleCrop>
  <HeadingPairs>
    <vt:vector size="4" baseType="variant">
      <vt:variant>
        <vt:lpstr>主题</vt:lpstr>
      </vt:variant>
      <vt:variant>
        <vt:i4>5</vt:i4>
      </vt:variant>
      <vt:variant>
        <vt:lpstr>幻灯片标题</vt:lpstr>
      </vt:variant>
      <vt:variant>
        <vt:i4>28</vt:i4>
      </vt:variant>
    </vt:vector>
  </HeadingPairs>
  <TitlesOfParts>
    <vt:vector size="33" baseType="lpstr">
      <vt:lpstr>cdb2004207l</vt:lpstr>
      <vt:lpstr>1_cdb2004207l</vt:lpstr>
      <vt:lpstr>2_cdb2004207l</vt:lpstr>
      <vt:lpstr>3_cdb2004207l</vt:lpstr>
      <vt:lpstr>4_cdb2004207l</vt:lpstr>
      <vt:lpstr>第三章  客户信息管理</vt:lpstr>
      <vt:lpstr>幻灯片 2</vt:lpstr>
      <vt:lpstr>第一节   建立客户来源中心 </vt:lpstr>
      <vt:lpstr>第一节   建立客户来源中心 </vt:lpstr>
      <vt:lpstr>第一节   建立客户来源中心 </vt:lpstr>
      <vt:lpstr>第二节  建立客户信息档案 </vt:lpstr>
      <vt:lpstr>幻灯片 7</vt:lpstr>
      <vt:lpstr>第二节  建立客户信息档案 </vt:lpstr>
      <vt:lpstr>第二节  建立客户信息档案 </vt:lpstr>
      <vt:lpstr>第二节  建立客户信息档案 </vt:lpstr>
      <vt:lpstr>第二节  建立客户信息档案 </vt:lpstr>
      <vt:lpstr>第二节  建立客户信息档案 </vt:lpstr>
      <vt:lpstr>第二节  建立客户信息档案 </vt:lpstr>
      <vt:lpstr>第二节  建立客户信息档案 </vt:lpstr>
      <vt:lpstr>第二节  建立客户信息档案 </vt:lpstr>
      <vt:lpstr>第三节          客户资料分析 </vt:lpstr>
      <vt:lpstr>第三节          客户资料分析 </vt:lpstr>
      <vt:lpstr>第三节          客户资料分析 </vt:lpstr>
      <vt:lpstr>第三节          客户资料分析 </vt:lpstr>
      <vt:lpstr>第三节          客户资料分析 </vt:lpstr>
      <vt:lpstr>第三节          客户资料分析 </vt:lpstr>
      <vt:lpstr>第三节          客户资料分析 </vt:lpstr>
      <vt:lpstr>第四节  网络中的客户信息管理 </vt:lpstr>
      <vt:lpstr>第四节  网络中的客户信息管理 </vt:lpstr>
      <vt:lpstr>第四节  网络中的客户信息管理 </vt:lpstr>
      <vt:lpstr>第四节  网络中的客户信息管理 </vt:lpstr>
      <vt:lpstr>第四节  网络中的客户信息管理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  客户信息管理 </dc:title>
  <dc:creator>SunPi</dc:creator>
  <cp:lastModifiedBy>USER</cp:lastModifiedBy>
  <cp:revision>60</cp:revision>
  <dcterms:created xsi:type="dcterms:W3CDTF">2011-07-14T04:43:45Z</dcterms:created>
  <dcterms:modified xsi:type="dcterms:W3CDTF">2013-02-17T02:32:16Z</dcterms:modified>
</cp:coreProperties>
</file>