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42"/>
  </p:notesMasterIdLst>
  <p:sldIdLst>
    <p:sldId id="257" r:id="rId6"/>
    <p:sldId id="302" r:id="rId7"/>
    <p:sldId id="258" r:id="rId8"/>
    <p:sldId id="259" r:id="rId9"/>
    <p:sldId id="260" r:id="rId10"/>
    <p:sldId id="261" r:id="rId11"/>
    <p:sldId id="264" r:id="rId12"/>
    <p:sldId id="262" r:id="rId13"/>
    <p:sldId id="263"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9" r:id="rId31"/>
    <p:sldId id="290" r:id="rId32"/>
    <p:sldId id="291" r:id="rId33"/>
    <p:sldId id="292" r:id="rId34"/>
    <p:sldId id="293" r:id="rId35"/>
    <p:sldId id="294" r:id="rId36"/>
    <p:sldId id="295" r:id="rId37"/>
    <p:sldId id="296" r:id="rId38"/>
    <p:sldId id="297" r:id="rId39"/>
    <p:sldId id="287" r:id="rId40"/>
    <p:sldId id="301"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9635" autoAdjust="0"/>
  </p:normalViewPr>
  <p:slideViewPr>
    <p:cSldViewPr>
      <p:cViewPr varScale="1">
        <p:scale>
          <a:sx n="71" d="100"/>
          <a:sy n="71" d="100"/>
        </p:scale>
        <p:origin x="-11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A7A8AB-74BB-4021-9036-774E23F06E7C}" type="datetimeFigureOut">
              <a:rPr lang="zh-CN" altLang="en-US" smtClean="0"/>
              <a:pPr/>
              <a:t>2013-2-17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25F82-1D0A-40E3-A1DE-BC08CF88E85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A8125F82-1D0A-40E3-A1DE-BC08CF88E85D}"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F54590A4-2AC8-4BBE-AC7E-5E72444C84E0}"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B7FC2AFD-20BD-429F-985E-3D56E359A03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F54590A4-2AC8-4BBE-AC7E-5E72444C84E0}"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B7FC2AFD-20BD-429F-985E-3D56E359A03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F54590A4-2AC8-4BBE-AC7E-5E72444C84E0}"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B7FC2AFD-20BD-429F-985E-3D56E359A03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F54590A4-2AC8-4BBE-AC7E-5E72444C84E0}"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B7FC2AFD-20BD-429F-985E-3D56E359A03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endParaRPr lang="zh-CN" altLang="en-US"/>
          </a:p>
        </p:txBody>
      </p:sp>
      <p:sp>
        <p:nvSpPr>
          <p:cNvPr id="5" name="灯片编号占位符 4"/>
          <p:cNvSpPr>
            <a:spLocks noGrp="1"/>
          </p:cNvSpPr>
          <p:nvPr>
            <p:ph type="sldNum" sz="quarter" idx="11"/>
          </p:nvPr>
        </p:nvSpPr>
        <p:spPr/>
        <p:txBody>
          <a:bodyPr/>
          <a:lstStyle>
            <a:lvl1pPr>
              <a:defRPr/>
            </a:lvl1pPr>
          </a:lstStyle>
          <a:p>
            <a:fld id="{F54590A4-2AC8-4BBE-AC7E-5E72444C84E0}" type="slidenum">
              <a:rPr lang="zh-CN" altLang="en-US" smtClean="0"/>
              <a:pPr/>
              <a:t>‹#›</a:t>
            </a:fld>
            <a:endParaRPr lang="zh-CN" altLang="en-US"/>
          </a:p>
        </p:txBody>
      </p:sp>
      <p:sp>
        <p:nvSpPr>
          <p:cNvPr id="6" name="日期占位符 5"/>
          <p:cNvSpPr>
            <a:spLocks noGrp="1"/>
          </p:cNvSpPr>
          <p:nvPr>
            <p:ph type="dt" sz="half" idx="12"/>
          </p:nvPr>
        </p:nvSpPr>
        <p:spPr/>
        <p:txBody>
          <a:bodyPr/>
          <a:lstStyle>
            <a:lvl1pPr>
              <a:defRPr/>
            </a:lvl1pPr>
          </a:lstStyle>
          <a:p>
            <a:fld id="{B7FC2AFD-20BD-429F-985E-3D56E359A03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r>
              <a:rPr lang="en-US" altLang="zh-CN"/>
              <a:t>‹#›</a:t>
            </a:r>
          </a:p>
        </p:txBody>
      </p:sp>
      <p:sp>
        <p:nvSpPr>
          <p:cNvPr id="8" name="日期占位符 7"/>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r>
              <a:rPr lang="en-US" altLang="zh-CN"/>
              <a:t>‹#›</a:t>
            </a:r>
          </a:p>
        </p:txBody>
      </p:sp>
      <p:sp>
        <p:nvSpPr>
          <p:cNvPr id="4" name="日期占位符 3"/>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F54590A4-2AC8-4BBE-AC7E-5E72444C84E0}" type="slidenum">
              <a:rPr lang="zh-CN" altLang="en-US" smtClean="0"/>
              <a:pPr/>
              <a:t>‹#›</a:t>
            </a:fld>
            <a:endParaRPr lang="zh-CN" altLang="en-US"/>
          </a:p>
        </p:txBody>
      </p:sp>
      <p:sp>
        <p:nvSpPr>
          <p:cNvPr id="7" name="日期占位符 6"/>
          <p:cNvSpPr>
            <a:spLocks noGrp="1"/>
          </p:cNvSpPr>
          <p:nvPr>
            <p:ph type="dt" sz="half" idx="12"/>
          </p:nvPr>
        </p:nvSpPr>
        <p:spPr/>
        <p:txBody>
          <a:bodyPr/>
          <a:lstStyle>
            <a:lvl1pPr>
              <a:defRPr/>
            </a:lvl1pPr>
          </a:lstStyle>
          <a:p>
            <a:fld id="{B7FC2AFD-20BD-429F-985E-3D56E359A03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r>
              <a:rPr lang="en-US" altLang="zh-CN"/>
              <a:t>‹#›</a:t>
            </a:r>
          </a:p>
        </p:txBody>
      </p:sp>
      <p:sp>
        <p:nvSpPr>
          <p:cNvPr id="3" name="日期占位符 2"/>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r>
              <a:rPr lang="en-US" altLang="zh-CN"/>
              <a:t>‹#›</a:t>
            </a:r>
          </a:p>
        </p:txBody>
      </p:sp>
      <p:sp>
        <p:nvSpPr>
          <p:cNvPr id="6" name="日期占位符 5"/>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r>
              <a:rPr lang="en-US" altLang="zh-CN"/>
              <a:t>‹#›</a:t>
            </a:r>
          </a:p>
        </p:txBody>
      </p:sp>
      <p:sp>
        <p:nvSpPr>
          <p:cNvPr id="5" name="日期占位符 4"/>
          <p:cNvSpPr>
            <a:spLocks noGrp="1"/>
          </p:cNvSpPr>
          <p:nvPr>
            <p:ph type="dt" sz="half" idx="11"/>
          </p:nvPr>
        </p:nvSpPr>
        <p:spPr/>
        <p:txBody>
          <a:bodyPr/>
          <a:lstStyle>
            <a:lvl1pPr>
              <a:defRPr/>
            </a:lvl1pPr>
          </a:lstStyle>
          <a:p>
            <a:endParaRPr lang="zh-CN" altLang="en-US"/>
          </a:p>
        </p:txBody>
      </p:sp>
    </p:spTree>
  </p:cSld>
  <p:clrMapOvr>
    <a:masterClrMapping/>
  </p:clrMapOvr>
  <p:transition spd="slow">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spd="slow">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endParaRPr lang="zh-CN" altLang="en-US"/>
          </a:p>
        </p:txBody>
      </p:sp>
      <p:sp>
        <p:nvSpPr>
          <p:cNvPr id="8" name="灯片编号占位符 7"/>
          <p:cNvSpPr>
            <a:spLocks noGrp="1"/>
          </p:cNvSpPr>
          <p:nvPr>
            <p:ph type="sldNum" sz="quarter" idx="11"/>
          </p:nvPr>
        </p:nvSpPr>
        <p:spPr/>
        <p:txBody>
          <a:bodyPr/>
          <a:lstStyle>
            <a:lvl1pPr>
              <a:defRPr/>
            </a:lvl1pPr>
          </a:lstStyle>
          <a:p>
            <a:fld id="{F54590A4-2AC8-4BBE-AC7E-5E72444C84E0}" type="slidenum">
              <a:rPr lang="zh-CN" altLang="en-US" smtClean="0"/>
              <a:pPr/>
              <a:t>‹#›</a:t>
            </a:fld>
            <a:endParaRPr lang="zh-CN" altLang="en-US"/>
          </a:p>
        </p:txBody>
      </p:sp>
      <p:sp>
        <p:nvSpPr>
          <p:cNvPr id="9" name="日期占位符 8"/>
          <p:cNvSpPr>
            <a:spLocks noGrp="1"/>
          </p:cNvSpPr>
          <p:nvPr>
            <p:ph type="dt" sz="half" idx="12"/>
          </p:nvPr>
        </p:nvSpPr>
        <p:spPr/>
        <p:txBody>
          <a:bodyPr/>
          <a:lstStyle>
            <a:lvl1pPr>
              <a:defRPr/>
            </a:lvl1pPr>
          </a:lstStyle>
          <a:p>
            <a:fld id="{B7FC2AFD-20BD-429F-985E-3D56E359A03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slow">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slow">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7975" y="930275"/>
            <a:ext cx="2066925" cy="53943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930275"/>
            <a:ext cx="6048375" cy="53943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endParaRPr lang="zh-CN" altLang="en-US"/>
          </a:p>
        </p:txBody>
      </p:sp>
      <p:sp>
        <p:nvSpPr>
          <p:cNvPr id="4" name="灯片编号占位符 3"/>
          <p:cNvSpPr>
            <a:spLocks noGrp="1"/>
          </p:cNvSpPr>
          <p:nvPr>
            <p:ph type="sldNum" sz="quarter" idx="11"/>
          </p:nvPr>
        </p:nvSpPr>
        <p:spPr/>
        <p:txBody>
          <a:bodyPr/>
          <a:lstStyle>
            <a:lvl1pPr>
              <a:defRPr/>
            </a:lvl1pPr>
          </a:lstStyle>
          <a:p>
            <a:fld id="{F54590A4-2AC8-4BBE-AC7E-5E72444C84E0}" type="slidenum">
              <a:rPr lang="zh-CN" altLang="en-US" smtClean="0"/>
              <a:pPr/>
              <a:t>‹#›</a:t>
            </a:fld>
            <a:endParaRPr lang="zh-CN" altLang="en-US"/>
          </a:p>
        </p:txBody>
      </p:sp>
      <p:sp>
        <p:nvSpPr>
          <p:cNvPr id="5" name="日期占位符 4"/>
          <p:cNvSpPr>
            <a:spLocks noGrp="1"/>
          </p:cNvSpPr>
          <p:nvPr>
            <p:ph type="dt" sz="half" idx="12"/>
          </p:nvPr>
        </p:nvSpPr>
        <p:spPr/>
        <p:txBody>
          <a:bodyPr/>
          <a:lstStyle>
            <a:lvl1pPr>
              <a:defRPr/>
            </a:lvl1pPr>
          </a:lstStyle>
          <a:p>
            <a:fld id="{B7FC2AFD-20BD-429F-985E-3D56E359A03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endParaRPr lang="zh-CN" altLang="en-US"/>
          </a:p>
        </p:txBody>
      </p:sp>
      <p:sp>
        <p:nvSpPr>
          <p:cNvPr id="3" name="灯片编号占位符 2"/>
          <p:cNvSpPr>
            <a:spLocks noGrp="1"/>
          </p:cNvSpPr>
          <p:nvPr>
            <p:ph type="sldNum" sz="quarter" idx="11"/>
          </p:nvPr>
        </p:nvSpPr>
        <p:spPr/>
        <p:txBody>
          <a:bodyPr/>
          <a:lstStyle>
            <a:lvl1pPr>
              <a:defRPr/>
            </a:lvl1pPr>
          </a:lstStyle>
          <a:p>
            <a:fld id="{F54590A4-2AC8-4BBE-AC7E-5E72444C84E0}" type="slidenum">
              <a:rPr lang="zh-CN" altLang="en-US" smtClean="0"/>
              <a:pPr/>
              <a:t>‹#›</a:t>
            </a:fld>
            <a:endParaRPr lang="zh-CN" altLang="en-US"/>
          </a:p>
        </p:txBody>
      </p:sp>
      <p:sp>
        <p:nvSpPr>
          <p:cNvPr id="4" name="日期占位符 3"/>
          <p:cNvSpPr>
            <a:spLocks noGrp="1"/>
          </p:cNvSpPr>
          <p:nvPr>
            <p:ph type="dt" sz="half" idx="12"/>
          </p:nvPr>
        </p:nvSpPr>
        <p:spPr/>
        <p:txBody>
          <a:bodyPr/>
          <a:lstStyle>
            <a:lvl1pPr>
              <a:defRPr/>
            </a:lvl1pPr>
          </a:lstStyle>
          <a:p>
            <a:fld id="{B7FC2AFD-20BD-429F-985E-3D56E359A03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F54590A4-2AC8-4BBE-AC7E-5E72444C84E0}" type="slidenum">
              <a:rPr lang="zh-CN" altLang="en-US" smtClean="0"/>
              <a:pPr/>
              <a:t>‹#›</a:t>
            </a:fld>
            <a:endParaRPr lang="zh-CN" altLang="en-US"/>
          </a:p>
        </p:txBody>
      </p:sp>
      <p:sp>
        <p:nvSpPr>
          <p:cNvPr id="7" name="日期占位符 6"/>
          <p:cNvSpPr>
            <a:spLocks noGrp="1"/>
          </p:cNvSpPr>
          <p:nvPr>
            <p:ph type="dt" sz="half" idx="12"/>
          </p:nvPr>
        </p:nvSpPr>
        <p:spPr/>
        <p:txBody>
          <a:bodyPr/>
          <a:lstStyle>
            <a:lvl1pPr>
              <a:defRPr/>
            </a:lvl1pPr>
          </a:lstStyle>
          <a:p>
            <a:fld id="{B7FC2AFD-20BD-429F-985E-3D56E359A039}" type="datetimeFigureOut">
              <a:rPr lang="zh-CN" altLang="en-US" smtClean="0"/>
              <a:pPr/>
              <a:t>2013-2-17</a:t>
            </a:fld>
            <a:endParaRPr lang="zh-CN" alt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endParaRPr lang="zh-CN" altLang="en-US"/>
          </a:p>
        </p:txBody>
      </p:sp>
      <p:sp>
        <p:nvSpPr>
          <p:cNvPr id="6" name="灯片编号占位符 5"/>
          <p:cNvSpPr>
            <a:spLocks noGrp="1"/>
          </p:cNvSpPr>
          <p:nvPr>
            <p:ph type="sldNum" sz="quarter" idx="11"/>
          </p:nvPr>
        </p:nvSpPr>
        <p:spPr/>
        <p:txBody>
          <a:bodyPr/>
          <a:lstStyle>
            <a:lvl1pPr>
              <a:defRPr/>
            </a:lvl1pPr>
          </a:lstStyle>
          <a:p>
            <a:fld id="{F54590A4-2AC8-4BBE-AC7E-5E72444C84E0}" type="slidenum">
              <a:rPr lang="zh-CN" altLang="en-US" smtClean="0"/>
              <a:pPr/>
              <a:t>‹#›</a:t>
            </a:fld>
            <a:endParaRPr lang="zh-CN" altLang="en-US"/>
          </a:p>
        </p:txBody>
      </p:sp>
      <p:sp>
        <p:nvSpPr>
          <p:cNvPr id="7" name="日期占位符 6"/>
          <p:cNvSpPr>
            <a:spLocks noGrp="1"/>
          </p:cNvSpPr>
          <p:nvPr>
            <p:ph type="dt" sz="half" idx="12"/>
          </p:nvPr>
        </p:nvSpPr>
        <p:spPr/>
        <p:txBody>
          <a:bodyPr/>
          <a:lstStyle>
            <a:lvl1pPr>
              <a:defRPr/>
            </a:lvl1pPr>
          </a:lstStyle>
          <a:p>
            <a:fld id="{B7FC2AFD-20BD-429F-985E-3D56E359A039}" type="datetimeFigureOut">
              <a:rPr lang="zh-CN" altLang="en-US" smtClean="0"/>
              <a:pPr/>
              <a:t>2013-2-17</a:t>
            </a:fld>
            <a:endParaRPr lang="zh-CN" alt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sp>
        <p:nvSpPr>
          <p:cNvPr id="1028" name="Rectangle 4"/>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ftr" sz="quarter" idx="3"/>
          </p:nvPr>
        </p:nvSpPr>
        <p:spPr bwMode="gray">
          <a:xfrm>
            <a:off x="6553200" y="6553200"/>
            <a:ext cx="2133600"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b="0">
                <a:ea typeface="宋体" pitchFamily="2" charset="-122"/>
              </a:defRPr>
            </a:lvl1pPr>
          </a:lstStyle>
          <a:p>
            <a:endParaRPr lang="zh-CN" altLang="en-US"/>
          </a:p>
        </p:txBody>
      </p:sp>
      <p:sp>
        <p:nvSpPr>
          <p:cNvPr id="1030" name="Rectangle 6"/>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b="0">
                <a:ea typeface="宋体" pitchFamily="2" charset="-122"/>
              </a:defRPr>
            </a:lvl1pPr>
          </a:lstStyle>
          <a:p>
            <a:fld id="{F54590A4-2AC8-4BBE-AC7E-5E72444C84E0}" type="slidenum">
              <a:rPr lang="zh-CN" altLang="en-US" smtClean="0"/>
              <a:pPr/>
              <a:t>‹#›</a:t>
            </a:fld>
            <a:endParaRPr lang="zh-CN" altLang="en-US"/>
          </a:p>
        </p:txBody>
      </p:sp>
      <p:sp>
        <p:nvSpPr>
          <p:cNvPr id="1031" name="Rectangle 7"/>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32" name="Rectangle 8"/>
          <p:cNvSpPr>
            <a:spLocks noGrp="1" noChangeArrowheads="1"/>
          </p:cNvSpPr>
          <p:nvPr>
            <p:ph type="dt" sz="half" idx="2"/>
          </p:nvPr>
        </p:nvSpPr>
        <p:spPr bwMode="gray">
          <a:xfrm>
            <a:off x="381000" y="6534150"/>
            <a:ext cx="19050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b="0">
                <a:ea typeface="宋体" pitchFamily="2" charset="-122"/>
              </a:defRPr>
            </a:lvl1pPr>
          </a:lstStyle>
          <a:p>
            <a:fld id="{B7FC2AFD-20BD-429F-985E-3D56E359A039}" type="datetimeFigureOut">
              <a:rPr lang="zh-CN" altLang="en-US" smtClean="0"/>
              <a:pPr/>
              <a:t>2013-2-17</a:t>
            </a:fld>
            <a:endParaRPr lang="zh-CN" altLang="en-US"/>
          </a:p>
        </p:txBody>
      </p:sp>
      <p:pic>
        <p:nvPicPr>
          <p:cNvPr id="1033"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4" name="Line 4"/>
          <p:cNvSpPr>
            <a:spLocks noChangeShapeType="1"/>
          </p:cNvSpPr>
          <p:nvPr/>
        </p:nvSpPr>
        <p:spPr bwMode="auto">
          <a:xfrm>
            <a:off x="0" y="4171950"/>
            <a:ext cx="9144000" cy="0"/>
          </a:xfrm>
          <a:prstGeom prst="line">
            <a:avLst/>
          </a:prstGeom>
          <a:noFill/>
          <a:ln w="9525">
            <a:solidFill>
              <a:schemeClr val="bg1"/>
            </a:solidFill>
            <a:round/>
            <a:headEnd/>
            <a:tailEnd/>
          </a:ln>
        </p:spPr>
        <p:txBody>
          <a:bodyPr/>
          <a:lstStyle/>
          <a:p>
            <a:endParaRPr lang="zh-CN" altLang="en-US"/>
          </a:p>
        </p:txBody>
      </p:sp>
      <p:sp>
        <p:nvSpPr>
          <p:cNvPr id="5125" name="Rectangle 5"/>
          <p:cNvSpPr>
            <a:spLocks noChangeArrowheads="1"/>
          </p:cNvSpPr>
          <p:nvPr/>
        </p:nvSpPr>
        <p:spPr bwMode="gray">
          <a:xfrm>
            <a:off x="-9525" y="914400"/>
            <a:ext cx="9153525" cy="74613"/>
          </a:xfrm>
          <a:prstGeom prst="rect">
            <a:avLst/>
          </a:prstGeom>
          <a:gradFill rotWithShape="1">
            <a:gsLst>
              <a:gs pos="0">
                <a:srgbClr val="8BBDE3"/>
              </a:gs>
              <a:gs pos="50000">
                <a:srgbClr val="D8E9F6"/>
              </a:gs>
              <a:gs pos="100000">
                <a:srgbClr val="8BBDE3"/>
              </a:gs>
            </a:gsLst>
            <a:lin ang="0" scaled="1"/>
          </a:gradFill>
          <a:ln w="9525">
            <a:noFill/>
            <a:miter lim="800000"/>
            <a:headEnd/>
            <a:tailEnd/>
          </a:ln>
        </p:spPr>
        <p:txBody>
          <a:bodyPr wrap="none" anchor="ctr"/>
          <a:lstStyle/>
          <a:p>
            <a:endParaRPr lang="zh-CN" altLang="en-US">
              <a:ea typeface="宋体" pitchFamily="2" charset="-122"/>
            </a:endParaRPr>
          </a:p>
        </p:txBody>
      </p:sp>
      <p:grpSp>
        <p:nvGrpSpPr>
          <p:cNvPr id="2" name="Group 6"/>
          <p:cNvGrpSpPr>
            <a:grpSpLocks/>
          </p:cNvGrpSpPr>
          <p:nvPr/>
        </p:nvGrpSpPr>
        <p:grpSpPr bwMode="auto">
          <a:xfrm>
            <a:off x="285750" y="3071813"/>
            <a:ext cx="1143000" cy="1100137"/>
            <a:chOff x="5072066" y="3143248"/>
            <a:chExt cx="2005013" cy="2171712"/>
          </a:xfrm>
        </p:grpSpPr>
        <p:sp>
          <p:nvSpPr>
            <p:cNvPr id="5129" name="Oval 9"/>
            <p:cNvSpPr>
              <a:spLocks noChangeArrowheads="1"/>
            </p:cNvSpPr>
            <p:nvPr/>
          </p:nvSpPr>
          <p:spPr bwMode="gray">
            <a:xfrm>
              <a:off x="5715342" y="4857427"/>
              <a:ext cx="1219716" cy="457533"/>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5130" name="Picture 7" descr="glabal"/>
            <p:cNvPicPr>
              <a:picLocks noChangeAspect="1" noChangeArrowheads="1"/>
            </p:cNvPicPr>
            <p:nvPr/>
          </p:nvPicPr>
          <p:blipFill>
            <a:blip r:embed="rId14" cstate="print"/>
            <a:srcRect/>
            <a:stretch>
              <a:fillRect/>
            </a:stretch>
          </p:blipFill>
          <p:spPr bwMode="auto">
            <a:xfrm>
              <a:off x="5072066" y="3143248"/>
              <a:ext cx="2005013" cy="2057400"/>
            </a:xfrm>
            <a:prstGeom prst="rect">
              <a:avLst/>
            </a:prstGeom>
            <a:noFill/>
          </p:spPr>
        </p:pic>
      </p:grpSp>
      <p:sp>
        <p:nvSpPr>
          <p:cNvPr id="5127"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128"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6147"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6149"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grpSp>
        <p:nvGrpSpPr>
          <p:cNvPr id="2" name="Group 6"/>
          <p:cNvGrpSpPr>
            <a:grpSpLocks/>
          </p:cNvGrpSpPr>
          <p:nvPr/>
        </p:nvGrpSpPr>
        <p:grpSpPr bwMode="auto">
          <a:xfrm>
            <a:off x="8001000" y="214313"/>
            <a:ext cx="857250" cy="957262"/>
            <a:chOff x="5072066" y="3143248"/>
            <a:chExt cx="2005013" cy="2171712"/>
          </a:xfrm>
        </p:grpSpPr>
        <p:sp>
          <p:nvSpPr>
            <p:cNvPr id="6153" name="Oval 9"/>
            <p:cNvSpPr>
              <a:spLocks noChangeArrowheads="1"/>
            </p:cNvSpPr>
            <p:nvPr/>
          </p:nvSpPr>
          <p:spPr bwMode="gray">
            <a:xfrm>
              <a:off x="5714414" y="4857569"/>
              <a:ext cx="1221572" cy="457391"/>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6154" name="Picture 7" descr="glabal"/>
            <p:cNvPicPr>
              <a:picLocks noChangeAspect="1" noChangeArrowheads="1"/>
            </p:cNvPicPr>
            <p:nvPr/>
          </p:nvPicPr>
          <p:blipFill>
            <a:blip r:embed="rId16" cstate="print"/>
            <a:srcRect/>
            <a:stretch>
              <a:fillRect/>
            </a:stretch>
          </p:blipFill>
          <p:spPr bwMode="auto">
            <a:xfrm>
              <a:off x="5072066" y="3143248"/>
              <a:ext cx="2005013" cy="2057400"/>
            </a:xfrm>
            <a:prstGeom prst="rect">
              <a:avLst/>
            </a:prstGeom>
            <a:noFill/>
          </p:spPr>
        </p:pic>
      </p:grpSp>
      <p:sp>
        <p:nvSpPr>
          <p:cNvPr id="6151"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152"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7171"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7173"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sp>
        <p:nvSpPr>
          <p:cNvPr id="7174" name="Rectangle 6"/>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175" name="Rectangle 7"/>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6" name="Rectangle 8"/>
          <p:cNvSpPr>
            <a:spLocks noGrp="1" noChangeArrowheads="1"/>
          </p:cNvSpPr>
          <p:nvPr>
            <p:ph type="sldNum" sz="quarter" idx="4"/>
          </p:nvPr>
        </p:nvSpPr>
        <p:spPr bwMode="gray">
          <a:xfrm>
            <a:off x="4191000" y="6534150"/>
            <a:ext cx="8382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b="0">
                <a:ea typeface="宋体" pitchFamily="2" charset="-122"/>
              </a:defRPr>
            </a:lvl1pPr>
          </a:lstStyle>
          <a:p>
            <a:r>
              <a:rPr lang="en-US" altLang="zh-CN"/>
              <a:t>‹#›</a:t>
            </a:r>
          </a:p>
        </p:txBody>
      </p:sp>
      <p:sp>
        <p:nvSpPr>
          <p:cNvPr id="7177" name="Rectangle 9"/>
          <p:cNvSpPr>
            <a:spLocks noGrp="1" noChangeArrowheads="1"/>
          </p:cNvSpPr>
          <p:nvPr>
            <p:ph type="dt" sz="half" idx="2"/>
          </p:nvPr>
        </p:nvSpPr>
        <p:spPr bwMode="gray">
          <a:xfrm>
            <a:off x="381000" y="6534150"/>
            <a:ext cx="1905000" cy="261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b="0">
                <a:ea typeface="宋体" pitchFamily="2" charset="-122"/>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8195" name="Object 103"/>
          <p:cNvPicPr>
            <a:picLocks noChangeAspect="1" noChangeArrowheads="1"/>
          </p:cNvPicPr>
          <p:nvPr/>
        </p:nvPicPr>
        <p:blipFill>
          <a:blip r:embed="rId14" cstate="print"/>
          <a:srcRect/>
          <a:stretch>
            <a:fillRect/>
          </a:stretch>
        </p:blipFill>
        <p:spPr bwMode="auto">
          <a:xfrm>
            <a:off x="0" y="701675"/>
            <a:ext cx="9144000" cy="822325"/>
          </a:xfrm>
          <a:prstGeom prst="rect">
            <a:avLst/>
          </a:prstGeom>
          <a:noFill/>
          <a:ln w="9525">
            <a:miter lim="800000"/>
            <a:headEnd/>
            <a:tailEnd/>
          </a:ln>
          <a:effectLst/>
        </p:spPr>
      </p:pic>
      <p:pic>
        <p:nvPicPr>
          <p:cNvPr id="8197" name="Picture 104" descr="p12_s"/>
          <p:cNvPicPr>
            <a:picLocks noChangeAspect="1" noChangeArrowheads="1"/>
          </p:cNvPicPr>
          <p:nvPr/>
        </p:nvPicPr>
        <p:blipFill>
          <a:blip r:embed="rId15" cstate="print"/>
          <a:srcRect/>
          <a:stretch>
            <a:fillRect/>
          </a:stretch>
        </p:blipFill>
        <p:spPr bwMode="auto">
          <a:xfrm>
            <a:off x="8077200" y="439738"/>
            <a:ext cx="774700" cy="590550"/>
          </a:xfrm>
          <a:prstGeom prst="rect">
            <a:avLst/>
          </a:prstGeom>
          <a:noFill/>
        </p:spPr>
      </p:pic>
      <p:grpSp>
        <p:nvGrpSpPr>
          <p:cNvPr id="2" name="Group 6"/>
          <p:cNvGrpSpPr>
            <a:grpSpLocks/>
          </p:cNvGrpSpPr>
          <p:nvPr/>
        </p:nvGrpSpPr>
        <p:grpSpPr bwMode="auto">
          <a:xfrm>
            <a:off x="8001000" y="214313"/>
            <a:ext cx="857250" cy="957262"/>
            <a:chOff x="5072066" y="3143248"/>
            <a:chExt cx="2005013" cy="2171712"/>
          </a:xfrm>
        </p:grpSpPr>
        <p:sp>
          <p:nvSpPr>
            <p:cNvPr id="8201" name="Oval 9"/>
            <p:cNvSpPr>
              <a:spLocks noChangeArrowheads="1"/>
            </p:cNvSpPr>
            <p:nvPr/>
          </p:nvSpPr>
          <p:spPr bwMode="gray">
            <a:xfrm>
              <a:off x="5714414" y="4857569"/>
              <a:ext cx="1221572" cy="457391"/>
            </a:xfrm>
            <a:prstGeom prst="ellipse">
              <a:avLst/>
            </a:prstGeom>
            <a:solidFill>
              <a:srgbClr val="000000">
                <a:alpha val="67842"/>
              </a:srgbClr>
            </a:solidFill>
            <a:ln w="38100">
              <a:noFill/>
              <a:round/>
              <a:headEnd/>
              <a:tailEnd/>
            </a:ln>
          </p:spPr>
          <p:txBody>
            <a:bodyPr wrap="none" anchor="ctr"/>
            <a:lstStyle/>
            <a:p>
              <a:pPr algn="ctr" eaLnBrk="0" hangingPunct="0"/>
              <a:endParaRPr lang="zh-CN" altLang="en-US">
                <a:ea typeface="宋体" pitchFamily="2" charset="-122"/>
              </a:endParaRPr>
            </a:p>
          </p:txBody>
        </p:sp>
        <p:pic>
          <p:nvPicPr>
            <p:cNvPr id="8202" name="Picture 7" descr="glabal"/>
            <p:cNvPicPr>
              <a:picLocks noChangeAspect="1" noChangeArrowheads="1"/>
            </p:cNvPicPr>
            <p:nvPr/>
          </p:nvPicPr>
          <p:blipFill>
            <a:blip r:embed="rId16" cstate="print"/>
            <a:srcRect/>
            <a:stretch>
              <a:fillRect/>
            </a:stretch>
          </p:blipFill>
          <p:spPr bwMode="auto">
            <a:xfrm>
              <a:off x="5072066" y="3143248"/>
              <a:ext cx="2005013" cy="2057400"/>
            </a:xfrm>
            <a:prstGeom prst="rect">
              <a:avLst/>
            </a:prstGeom>
            <a:noFill/>
          </p:spPr>
        </p:pic>
      </p:grpSp>
      <p:sp>
        <p:nvSpPr>
          <p:cNvPr id="8199" name="Rectangle 7"/>
          <p:cNvSpPr>
            <a:spLocks noGrp="1" noChangeArrowheads="1"/>
          </p:cNvSpPr>
          <p:nvPr>
            <p:ph type="body" idx="1"/>
          </p:nvPr>
        </p:nvSpPr>
        <p:spPr bwMode="gray">
          <a:xfrm>
            <a:off x="457200" y="1676400"/>
            <a:ext cx="82677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8200" name="Rectangle 8"/>
          <p:cNvSpPr>
            <a:spLocks noGrp="1" noChangeArrowheads="1"/>
          </p:cNvSpPr>
          <p:nvPr>
            <p:ph type="title"/>
          </p:nvPr>
        </p:nvSpPr>
        <p:spPr bwMode="gray">
          <a:xfrm>
            <a:off x="609600" y="930275"/>
            <a:ext cx="7467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strips dir="rd"/>
  </p:transition>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pitchFamily="34" charset="0"/>
        </a:defRPr>
      </a:lvl2pPr>
      <a:lvl3pPr algn="ctr" rtl="0" eaLnBrk="1" fontAlgn="base" hangingPunct="1">
        <a:spcBef>
          <a:spcPct val="0"/>
        </a:spcBef>
        <a:spcAft>
          <a:spcPct val="0"/>
        </a:spcAft>
        <a:defRPr sz="3200" b="1">
          <a:solidFill>
            <a:schemeClr val="bg1"/>
          </a:solidFill>
          <a:latin typeface="Arial" pitchFamily="34" charset="0"/>
        </a:defRPr>
      </a:lvl3pPr>
      <a:lvl4pPr algn="ctr" rtl="0" eaLnBrk="1" fontAlgn="base" hangingPunct="1">
        <a:spcBef>
          <a:spcPct val="0"/>
        </a:spcBef>
        <a:spcAft>
          <a:spcPct val="0"/>
        </a:spcAft>
        <a:defRPr sz="3200" b="1">
          <a:solidFill>
            <a:schemeClr val="bg1"/>
          </a:solidFill>
          <a:latin typeface="Arial" pitchFamily="34" charset="0"/>
        </a:defRPr>
      </a:lvl4pPr>
      <a:lvl5pPr algn="ctr" rtl="0" eaLnBrk="1" fontAlgn="base" hangingPunct="1">
        <a:spcBef>
          <a:spcPct val="0"/>
        </a:spcBef>
        <a:spcAft>
          <a:spcPct val="0"/>
        </a:spcAft>
        <a:defRPr sz="3200" b="1">
          <a:solidFill>
            <a:schemeClr val="bg1"/>
          </a:solidFill>
          <a:latin typeface="Arial" pitchFamily="34" charset="0"/>
        </a:defRPr>
      </a:lvl5pPr>
      <a:lvl6pPr marL="457200" algn="ctr" rtl="0" eaLnBrk="1" fontAlgn="base" hangingPunct="1">
        <a:spcBef>
          <a:spcPct val="0"/>
        </a:spcBef>
        <a:spcAft>
          <a:spcPct val="0"/>
        </a:spcAft>
        <a:defRPr sz="3200" b="1">
          <a:solidFill>
            <a:schemeClr val="bg1"/>
          </a:solidFill>
          <a:latin typeface="Arial" pitchFamily="34" charset="0"/>
        </a:defRPr>
      </a:lvl6pPr>
      <a:lvl7pPr marL="914400" algn="ctr" rtl="0" eaLnBrk="1" fontAlgn="base" hangingPunct="1">
        <a:spcBef>
          <a:spcPct val="0"/>
        </a:spcBef>
        <a:spcAft>
          <a:spcPct val="0"/>
        </a:spcAft>
        <a:defRPr sz="3200" b="1">
          <a:solidFill>
            <a:schemeClr val="bg1"/>
          </a:solidFill>
          <a:latin typeface="Arial" pitchFamily="34" charset="0"/>
        </a:defRPr>
      </a:lvl7pPr>
      <a:lvl8pPr marL="1371600" algn="ctr" rtl="0" eaLnBrk="1" fontAlgn="base" hangingPunct="1">
        <a:spcBef>
          <a:spcPct val="0"/>
        </a:spcBef>
        <a:spcAft>
          <a:spcPct val="0"/>
        </a:spcAft>
        <a:defRPr sz="3200" b="1">
          <a:solidFill>
            <a:schemeClr val="bg1"/>
          </a:solidFill>
          <a:latin typeface="Arial" pitchFamily="34" charset="0"/>
        </a:defRPr>
      </a:lvl8pPr>
      <a:lvl9pPr marL="1828800" algn="ctr" rtl="0" eaLnBrk="1" fontAlgn="base" hangingPunct="1">
        <a:spcBef>
          <a:spcPct val="0"/>
        </a:spcBef>
        <a:spcAft>
          <a:spcPct val="0"/>
        </a:spcAft>
        <a:defRPr sz="3200" b="1">
          <a:solidFill>
            <a:schemeClr val="bg1"/>
          </a:solidFill>
          <a:latin typeface="Arial" pitchFamily="34"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2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141437"/>
            <a:ext cx="7467600" cy="487363"/>
          </a:xfrm>
        </p:spPr>
        <p:txBody>
          <a:bodyPr/>
          <a:lstStyle/>
          <a:p>
            <a:r>
              <a:rPr lang="zh-CN" altLang="zh-CN" sz="4000" dirty="0" smtClean="0">
                <a:latin typeface="+mj-ea"/>
              </a:rPr>
              <a:t>第六章</a:t>
            </a:r>
            <a:r>
              <a:rPr lang="en-US" altLang="zh-CN" sz="4000" dirty="0" smtClean="0">
                <a:latin typeface="+mj-ea"/>
              </a:rPr>
              <a:t>  </a:t>
            </a:r>
            <a:r>
              <a:rPr lang="zh-CN" altLang="zh-CN" sz="4000" dirty="0" smtClean="0">
                <a:latin typeface="+mj-ea"/>
              </a:rPr>
              <a:t>客户关系管理技能</a:t>
            </a:r>
            <a:r>
              <a:rPr lang="zh-CN" altLang="zh-CN" dirty="0" smtClean="0"/>
              <a:t/>
            </a:r>
            <a:br>
              <a:rPr lang="zh-CN" altLang="zh-CN" dirty="0" smtClean="0"/>
            </a:br>
            <a:endParaRPr lang="zh-CN" altLang="en-US" dirty="0"/>
          </a:p>
        </p:txBody>
      </p:sp>
      <p:grpSp>
        <p:nvGrpSpPr>
          <p:cNvPr id="26" name="组合 25"/>
          <p:cNvGrpSpPr/>
          <p:nvPr/>
        </p:nvGrpSpPr>
        <p:grpSpPr>
          <a:xfrm>
            <a:off x="1475656" y="2060575"/>
            <a:ext cx="7078663" cy="3816350"/>
            <a:chOff x="1741809" y="2060575"/>
            <a:chExt cx="7078663" cy="3816350"/>
          </a:xfrm>
        </p:grpSpPr>
        <p:sp>
          <p:nvSpPr>
            <p:cNvPr id="5" name="Text Box 38"/>
            <p:cNvSpPr txBox="1">
              <a:spLocks noChangeArrowheads="1"/>
            </p:cNvSpPr>
            <p:nvPr/>
          </p:nvSpPr>
          <p:spPr bwMode="auto">
            <a:xfrm>
              <a:off x="2124397" y="4221163"/>
              <a:ext cx="215900" cy="347662"/>
            </a:xfrm>
            <a:prstGeom prst="rect">
              <a:avLst/>
            </a:prstGeom>
            <a:noFill/>
            <a:ln w="28575">
              <a:noFill/>
              <a:miter lim="800000"/>
              <a:headEnd/>
              <a:tailEnd/>
            </a:ln>
            <a:effectLst/>
          </p:spPr>
          <p:txBody>
            <a:bodyPr lIns="36000" tIns="36000" rIns="36000" bIns="36000">
              <a:spAutoFit/>
              <a:flatTx/>
            </a:bodyPr>
            <a:lstStyle/>
            <a:p>
              <a:pPr>
                <a:spcBef>
                  <a:spcPct val="50000"/>
                </a:spcBef>
              </a:pPr>
              <a:endParaRPr lang="zh-CN" altLang="zh-CN"/>
            </a:p>
          </p:txBody>
        </p:sp>
        <p:grpSp>
          <p:nvGrpSpPr>
            <p:cNvPr id="6" name="组合 24"/>
            <p:cNvGrpSpPr/>
            <p:nvPr/>
          </p:nvGrpSpPr>
          <p:grpSpPr>
            <a:xfrm>
              <a:off x="3348359" y="2564904"/>
              <a:ext cx="5472113" cy="3096344"/>
              <a:chOff x="2771775" y="2420888"/>
              <a:chExt cx="5472113" cy="3096344"/>
            </a:xfrm>
          </p:grpSpPr>
          <p:grpSp>
            <p:nvGrpSpPr>
              <p:cNvPr id="10" name="Group 35"/>
              <p:cNvGrpSpPr>
                <a:grpSpLocks/>
              </p:cNvGrpSpPr>
              <p:nvPr/>
            </p:nvGrpSpPr>
            <p:grpSpPr bwMode="auto">
              <a:xfrm>
                <a:off x="2771775" y="3433849"/>
                <a:ext cx="5472113" cy="320683"/>
                <a:chOff x="1746" y="2163"/>
                <a:chExt cx="3447" cy="202"/>
              </a:xfrm>
            </p:grpSpPr>
            <p:sp>
              <p:nvSpPr>
                <p:cNvPr id="24" name="Line 6"/>
                <p:cNvSpPr>
                  <a:spLocks noChangeShapeType="1"/>
                </p:cNvSpPr>
                <p:nvPr/>
              </p:nvSpPr>
              <p:spPr bwMode="auto">
                <a:xfrm flipV="1">
                  <a:off x="1918" y="2251"/>
                  <a:ext cx="3275" cy="13"/>
                </a:xfrm>
                <a:prstGeom prst="line">
                  <a:avLst/>
                </a:prstGeom>
                <a:noFill/>
                <a:ln w="12700" cap="rnd">
                  <a:solidFill>
                    <a:srgbClr val="FFFFFF"/>
                  </a:solidFill>
                  <a:prstDash val="sysDot"/>
                  <a:round/>
                  <a:headEnd/>
                  <a:tailEnd/>
                </a:ln>
              </p:spPr>
              <p:txBody>
                <a:bodyPr/>
                <a:lstStyle/>
                <a:p>
                  <a:endParaRPr lang="zh-CN" altLang="en-US"/>
                </a:p>
              </p:txBody>
            </p:sp>
            <p:sp>
              <p:nvSpPr>
                <p:cNvPr id="25" name="Oval 7"/>
                <p:cNvSpPr>
                  <a:spLocks noChangeArrowheads="1"/>
                </p:cNvSpPr>
                <p:nvPr/>
              </p:nvSpPr>
              <p:spPr bwMode="auto">
                <a:xfrm>
                  <a:off x="1746" y="2163"/>
                  <a:ext cx="172" cy="202"/>
                </a:xfrm>
                <a:prstGeom prst="ellipse">
                  <a:avLst/>
                </a:prstGeom>
                <a:gradFill rotWithShape="1">
                  <a:gsLst>
                    <a:gs pos="0">
                      <a:srgbClr val="00B000"/>
                    </a:gs>
                    <a:gs pos="100000">
                      <a:srgbClr val="007500"/>
                    </a:gs>
                  </a:gsLst>
                  <a:path path="shape">
                    <a:fillToRect l="50000" t="50000" r="50000" b="50000"/>
                  </a:path>
                </a:gradFill>
                <a:ln w="19050">
                  <a:solidFill>
                    <a:srgbClr val="FFFFFF"/>
                  </a:solidFill>
                  <a:round/>
                  <a:headEnd/>
                  <a:tailEnd/>
                </a:ln>
              </p:spPr>
              <p:txBody>
                <a:bodyPr wrap="none" anchor="ctr"/>
                <a:lstStyle/>
                <a:p>
                  <a:pPr eaLnBrk="1" hangingPunct="1"/>
                  <a:endParaRPr lang="zh-CN" altLang="zh-CN">
                    <a:solidFill>
                      <a:schemeClr val="tx1"/>
                    </a:solidFill>
                    <a:latin typeface="Arial" pitchFamily="34" charset="0"/>
                  </a:endParaRPr>
                </a:p>
              </p:txBody>
            </p:sp>
          </p:grpSp>
          <p:grpSp>
            <p:nvGrpSpPr>
              <p:cNvPr id="11" name="Group 36"/>
              <p:cNvGrpSpPr>
                <a:grpSpLocks/>
              </p:cNvGrpSpPr>
              <p:nvPr/>
            </p:nvGrpSpPr>
            <p:grpSpPr bwMode="auto">
              <a:xfrm>
                <a:off x="2771775" y="2492377"/>
                <a:ext cx="5400675" cy="320675"/>
                <a:chOff x="1746" y="1570"/>
                <a:chExt cx="3402" cy="202"/>
              </a:xfrm>
            </p:grpSpPr>
            <p:sp>
              <p:nvSpPr>
                <p:cNvPr id="22" name="Line 12"/>
                <p:cNvSpPr>
                  <a:spLocks noChangeShapeType="1"/>
                </p:cNvSpPr>
                <p:nvPr/>
              </p:nvSpPr>
              <p:spPr bwMode="auto">
                <a:xfrm flipV="1">
                  <a:off x="1918" y="1661"/>
                  <a:ext cx="3230" cy="10"/>
                </a:xfrm>
                <a:prstGeom prst="line">
                  <a:avLst/>
                </a:prstGeom>
                <a:noFill/>
                <a:ln w="12700" cap="rnd">
                  <a:solidFill>
                    <a:srgbClr val="FFFFFF"/>
                  </a:solidFill>
                  <a:prstDash val="sysDot"/>
                  <a:round/>
                  <a:headEnd/>
                  <a:tailEnd/>
                </a:ln>
              </p:spPr>
              <p:txBody>
                <a:bodyPr/>
                <a:lstStyle/>
                <a:p>
                  <a:endParaRPr lang="zh-CN" altLang="en-US"/>
                </a:p>
              </p:txBody>
            </p:sp>
            <p:sp>
              <p:nvSpPr>
                <p:cNvPr id="23" name="Oval 13"/>
                <p:cNvSpPr>
                  <a:spLocks noChangeArrowheads="1"/>
                </p:cNvSpPr>
                <p:nvPr/>
              </p:nvSpPr>
              <p:spPr bwMode="auto">
                <a:xfrm>
                  <a:off x="1746" y="1570"/>
                  <a:ext cx="172" cy="202"/>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pPr eaLnBrk="1" hangingPunct="1"/>
                  <a:endParaRPr lang="zh-CN" altLang="zh-CN">
                    <a:solidFill>
                      <a:schemeClr val="tx1"/>
                    </a:solidFill>
                    <a:latin typeface="Arial" pitchFamily="34" charset="0"/>
                  </a:endParaRPr>
                </a:p>
              </p:txBody>
            </p:sp>
          </p:grpSp>
          <p:sp>
            <p:nvSpPr>
              <p:cNvPr id="12" name="Rectangle 14"/>
              <p:cNvSpPr>
                <a:spLocks noChangeArrowheads="1"/>
              </p:cNvSpPr>
              <p:nvPr/>
            </p:nvSpPr>
            <p:spPr bwMode="auto">
              <a:xfrm>
                <a:off x="3252788" y="2420888"/>
                <a:ext cx="3877985" cy="461665"/>
              </a:xfrm>
              <a:prstGeom prst="rect">
                <a:avLst/>
              </a:prstGeom>
              <a:noFill/>
              <a:ln w="9525">
                <a:noFill/>
                <a:miter lim="800000"/>
                <a:headEnd/>
                <a:tailEnd/>
              </a:ln>
            </p:spPr>
            <p:txBody>
              <a:bodyPr wrap="none">
                <a:spAutoFit/>
              </a:bodyPr>
              <a:lstStyle/>
              <a:p>
                <a:pPr>
                  <a:spcBef>
                    <a:spcPct val="20000"/>
                  </a:spcBef>
                </a:pPr>
                <a:r>
                  <a:rPr lang="zh-CN" altLang="zh-CN" sz="2400" dirty="0"/>
                  <a:t>掌握客户服务中的沟通技能</a:t>
                </a:r>
                <a:endParaRPr lang="zh-CN" altLang="en-US" sz="2400" b="1" dirty="0">
                  <a:solidFill>
                    <a:schemeClr val="hlink"/>
                  </a:solidFill>
                </a:endParaRPr>
              </a:p>
            </p:txBody>
          </p:sp>
          <p:sp>
            <p:nvSpPr>
              <p:cNvPr id="13" name="Rectangle 15"/>
              <p:cNvSpPr>
                <a:spLocks noChangeArrowheads="1"/>
              </p:cNvSpPr>
              <p:nvPr/>
            </p:nvSpPr>
            <p:spPr bwMode="auto">
              <a:xfrm>
                <a:off x="3213100" y="3327375"/>
                <a:ext cx="3262432" cy="461665"/>
              </a:xfrm>
              <a:prstGeom prst="rect">
                <a:avLst/>
              </a:prstGeom>
              <a:noFill/>
              <a:ln w="9525">
                <a:noFill/>
                <a:miter lim="800000"/>
                <a:headEnd/>
                <a:tailEnd/>
              </a:ln>
            </p:spPr>
            <p:txBody>
              <a:bodyPr wrap="none">
                <a:spAutoFit/>
              </a:bodyPr>
              <a:lstStyle/>
              <a:p>
                <a:r>
                  <a:rPr lang="zh-CN" altLang="zh-CN" sz="2400" dirty="0"/>
                  <a:t>了解客户服务中的礼仪</a:t>
                </a:r>
              </a:p>
            </p:txBody>
          </p:sp>
          <p:sp>
            <p:nvSpPr>
              <p:cNvPr id="14" name="Rectangle 16"/>
              <p:cNvSpPr>
                <a:spLocks noChangeArrowheads="1"/>
              </p:cNvSpPr>
              <p:nvPr/>
            </p:nvSpPr>
            <p:spPr bwMode="auto">
              <a:xfrm>
                <a:off x="3194551" y="4191471"/>
                <a:ext cx="2954655" cy="461665"/>
              </a:xfrm>
              <a:prstGeom prst="rect">
                <a:avLst/>
              </a:prstGeom>
              <a:noFill/>
              <a:ln w="9525">
                <a:noFill/>
                <a:miter lim="800000"/>
                <a:headEnd/>
                <a:tailEnd/>
              </a:ln>
            </p:spPr>
            <p:txBody>
              <a:bodyPr wrap="none">
                <a:spAutoFit/>
              </a:bodyPr>
              <a:lstStyle/>
              <a:p>
                <a:pPr>
                  <a:spcBef>
                    <a:spcPct val="20000"/>
                  </a:spcBef>
                </a:pPr>
                <a:r>
                  <a:rPr lang="zh-CN" altLang="zh-CN" sz="2400" dirty="0"/>
                  <a:t>掌握客户投诉的处理</a:t>
                </a:r>
                <a:endParaRPr lang="zh-CN" altLang="en-US" sz="2400" b="1" dirty="0">
                  <a:solidFill>
                    <a:schemeClr val="hlink"/>
                  </a:solidFill>
                </a:endParaRPr>
              </a:p>
            </p:txBody>
          </p:sp>
          <p:grpSp>
            <p:nvGrpSpPr>
              <p:cNvPr id="15" name="Group 34"/>
              <p:cNvGrpSpPr>
                <a:grpSpLocks/>
              </p:cNvGrpSpPr>
              <p:nvPr/>
            </p:nvGrpSpPr>
            <p:grpSpPr bwMode="auto">
              <a:xfrm>
                <a:off x="2771775" y="5124452"/>
                <a:ext cx="5472113" cy="320675"/>
                <a:chOff x="1746" y="3228"/>
                <a:chExt cx="3447" cy="202"/>
              </a:xfrm>
            </p:grpSpPr>
            <p:sp>
              <p:nvSpPr>
                <p:cNvPr id="20" name="Line 19"/>
                <p:cNvSpPr>
                  <a:spLocks noChangeShapeType="1"/>
                </p:cNvSpPr>
                <p:nvPr/>
              </p:nvSpPr>
              <p:spPr bwMode="auto">
                <a:xfrm>
                  <a:off x="1918" y="3329"/>
                  <a:ext cx="3275" cy="10"/>
                </a:xfrm>
                <a:prstGeom prst="line">
                  <a:avLst/>
                </a:prstGeom>
                <a:noFill/>
                <a:ln w="12700" cap="rnd">
                  <a:solidFill>
                    <a:srgbClr val="FFFFFF"/>
                  </a:solidFill>
                  <a:prstDash val="sysDot"/>
                  <a:round/>
                  <a:headEnd/>
                  <a:tailEnd/>
                </a:ln>
              </p:spPr>
              <p:txBody>
                <a:bodyPr/>
                <a:lstStyle/>
                <a:p>
                  <a:endParaRPr lang="zh-CN" altLang="en-US"/>
                </a:p>
              </p:txBody>
            </p:sp>
            <p:sp>
              <p:nvSpPr>
                <p:cNvPr id="21" name="Oval 20"/>
                <p:cNvSpPr>
                  <a:spLocks noChangeArrowheads="1"/>
                </p:cNvSpPr>
                <p:nvPr/>
              </p:nvSpPr>
              <p:spPr bwMode="auto">
                <a:xfrm>
                  <a:off x="1746" y="3228"/>
                  <a:ext cx="172" cy="202"/>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p:spPr>
              <p:txBody>
                <a:bodyPr wrap="none" anchor="ctr"/>
                <a:lstStyle/>
                <a:p>
                  <a:pPr eaLnBrk="1" hangingPunct="1"/>
                  <a:endParaRPr lang="zh-CN" altLang="zh-CN">
                    <a:solidFill>
                      <a:schemeClr val="tx1"/>
                    </a:solidFill>
                    <a:latin typeface="Arial" pitchFamily="34" charset="0"/>
                  </a:endParaRPr>
                </a:p>
              </p:txBody>
            </p:sp>
          </p:grpSp>
          <p:grpSp>
            <p:nvGrpSpPr>
              <p:cNvPr id="16" name="Group 33"/>
              <p:cNvGrpSpPr>
                <a:grpSpLocks/>
              </p:cNvGrpSpPr>
              <p:nvPr/>
            </p:nvGrpSpPr>
            <p:grpSpPr bwMode="auto">
              <a:xfrm>
                <a:off x="2771775" y="4292682"/>
                <a:ext cx="5472113" cy="320681"/>
                <a:chOff x="1755" y="2756"/>
                <a:chExt cx="3447" cy="202"/>
              </a:xfrm>
            </p:grpSpPr>
            <p:sp>
              <p:nvSpPr>
                <p:cNvPr id="18" name="Line 31"/>
                <p:cNvSpPr>
                  <a:spLocks noChangeShapeType="1"/>
                </p:cNvSpPr>
                <p:nvPr/>
              </p:nvSpPr>
              <p:spPr bwMode="auto">
                <a:xfrm flipV="1">
                  <a:off x="1927" y="2840"/>
                  <a:ext cx="3275" cy="17"/>
                </a:xfrm>
                <a:prstGeom prst="line">
                  <a:avLst/>
                </a:prstGeom>
                <a:noFill/>
                <a:ln w="12700" cap="rnd">
                  <a:solidFill>
                    <a:srgbClr val="FFFFFF"/>
                  </a:solidFill>
                  <a:prstDash val="sysDot"/>
                  <a:round/>
                  <a:headEnd/>
                  <a:tailEnd/>
                </a:ln>
              </p:spPr>
              <p:txBody>
                <a:bodyPr/>
                <a:lstStyle/>
                <a:p>
                  <a:endParaRPr lang="zh-CN" altLang="en-US"/>
                </a:p>
              </p:txBody>
            </p:sp>
            <p:sp>
              <p:nvSpPr>
                <p:cNvPr id="19" name="Oval 32"/>
                <p:cNvSpPr>
                  <a:spLocks noChangeArrowheads="1"/>
                </p:cNvSpPr>
                <p:nvPr/>
              </p:nvSpPr>
              <p:spPr bwMode="auto">
                <a:xfrm>
                  <a:off x="1755" y="2756"/>
                  <a:ext cx="172" cy="202"/>
                </a:xfrm>
                <a:prstGeom prst="ellipse">
                  <a:avLst/>
                </a:prstGeom>
                <a:gradFill rotWithShape="1">
                  <a:gsLst>
                    <a:gs pos="0">
                      <a:srgbClr val="3366CC"/>
                    </a:gs>
                    <a:gs pos="100000">
                      <a:srgbClr val="224488"/>
                    </a:gs>
                  </a:gsLst>
                  <a:path path="shape">
                    <a:fillToRect l="50000" t="50000" r="50000" b="50000"/>
                  </a:path>
                </a:gradFill>
                <a:ln w="19050">
                  <a:solidFill>
                    <a:srgbClr val="FFFFFF"/>
                  </a:solidFill>
                  <a:round/>
                  <a:headEnd/>
                  <a:tailEnd/>
                </a:ln>
              </p:spPr>
              <p:txBody>
                <a:bodyPr wrap="none" anchor="ctr"/>
                <a:lstStyle/>
                <a:p>
                  <a:pPr eaLnBrk="1" hangingPunct="1"/>
                  <a:endParaRPr lang="zh-CN" altLang="zh-CN">
                    <a:solidFill>
                      <a:schemeClr val="tx1"/>
                    </a:solidFill>
                    <a:latin typeface="Arial" pitchFamily="34" charset="0"/>
                  </a:endParaRPr>
                </a:p>
              </p:txBody>
            </p:sp>
          </p:grpSp>
          <p:sp>
            <p:nvSpPr>
              <p:cNvPr id="17" name="Text Box 37"/>
              <p:cNvSpPr txBox="1">
                <a:spLocks noChangeArrowheads="1"/>
              </p:cNvSpPr>
              <p:nvPr/>
            </p:nvSpPr>
            <p:spPr bwMode="auto">
              <a:xfrm>
                <a:off x="3203328" y="5075197"/>
                <a:ext cx="4679950" cy="442035"/>
              </a:xfrm>
              <a:prstGeom prst="rect">
                <a:avLst/>
              </a:prstGeom>
              <a:noFill/>
              <a:ln w="28575">
                <a:noFill/>
                <a:miter lim="800000"/>
                <a:headEnd/>
                <a:tailEnd/>
              </a:ln>
              <a:effectLst/>
            </p:spPr>
            <p:txBody>
              <a:bodyPr lIns="36000" tIns="36000" rIns="36000" bIns="36000">
                <a:spAutoFit/>
                <a:flatTx/>
              </a:bodyPr>
              <a:lstStyle/>
              <a:p>
                <a:pPr>
                  <a:spcBef>
                    <a:spcPct val="50000"/>
                  </a:spcBef>
                </a:pPr>
                <a:r>
                  <a:rPr lang="zh-CN" altLang="zh-CN" sz="2400" dirty="0"/>
                  <a:t>掌握不同类型客户服务的技巧</a:t>
                </a:r>
                <a:endParaRPr lang="zh-CN" altLang="en-US" sz="2400" b="1" dirty="0">
                  <a:solidFill>
                    <a:schemeClr val="hlink"/>
                  </a:solidFill>
                </a:endParaRPr>
              </a:p>
            </p:txBody>
          </p:sp>
        </p:grpSp>
        <p:grpSp>
          <p:nvGrpSpPr>
            <p:cNvPr id="7" name="Group 41"/>
            <p:cNvGrpSpPr>
              <a:grpSpLocks/>
            </p:cNvGrpSpPr>
            <p:nvPr/>
          </p:nvGrpSpPr>
          <p:grpSpPr bwMode="auto">
            <a:xfrm>
              <a:off x="1741809" y="2060575"/>
              <a:ext cx="2543175" cy="3816350"/>
              <a:chOff x="385" y="1298"/>
              <a:chExt cx="1602" cy="2404"/>
            </a:xfrm>
          </p:grpSpPr>
          <p:pic>
            <p:nvPicPr>
              <p:cNvPr id="8" name="Picture 49" descr="arrow_metal01"/>
              <p:cNvPicPr>
                <a:picLocks noChangeAspect="1" noChangeArrowheads="1"/>
              </p:cNvPicPr>
              <p:nvPr/>
            </p:nvPicPr>
            <p:blipFill>
              <a:blip r:embed="rId2" cstate="print">
                <a:lum contrast="6000"/>
              </a:blip>
              <a:srcRect/>
              <a:stretch>
                <a:fillRect/>
              </a:stretch>
            </p:blipFill>
            <p:spPr bwMode="auto">
              <a:xfrm>
                <a:off x="385" y="1298"/>
                <a:ext cx="1602" cy="2404"/>
              </a:xfrm>
              <a:prstGeom prst="rect">
                <a:avLst/>
              </a:prstGeom>
              <a:noFill/>
            </p:spPr>
          </p:pic>
          <p:sp>
            <p:nvSpPr>
              <p:cNvPr id="9" name="Text Box 40"/>
              <p:cNvSpPr txBox="1">
                <a:spLocks noChangeArrowheads="1"/>
              </p:cNvSpPr>
              <p:nvPr/>
            </p:nvSpPr>
            <p:spPr bwMode="auto">
              <a:xfrm>
                <a:off x="671" y="2053"/>
                <a:ext cx="272" cy="1287"/>
              </a:xfrm>
              <a:prstGeom prst="rect">
                <a:avLst/>
              </a:prstGeom>
              <a:noFill/>
              <a:ln w="28575">
                <a:noFill/>
                <a:miter lim="800000"/>
                <a:headEnd/>
                <a:tailEnd/>
              </a:ln>
              <a:effectLst/>
            </p:spPr>
            <p:txBody>
              <a:bodyPr lIns="36000" tIns="36000" rIns="36000" bIns="36000">
                <a:spAutoFit/>
                <a:flatTx/>
              </a:bodyPr>
              <a:lstStyle/>
              <a:p>
                <a:pPr>
                  <a:spcBef>
                    <a:spcPct val="50000"/>
                  </a:spcBef>
                </a:pPr>
                <a:r>
                  <a:rPr lang="zh-CN" altLang="en-US" sz="3200" b="1" dirty="0"/>
                  <a:t>学习目标</a:t>
                </a:r>
              </a:p>
            </p:txBody>
          </p:sp>
        </p:grpSp>
      </p:grpSp>
    </p:spTree>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t>（三）提问时需要注意的要点</a:t>
            </a:r>
            <a:endParaRPr lang="zh-CN" altLang="zh-CN" sz="2800" dirty="0" smtClean="0"/>
          </a:p>
          <a:p>
            <a:endParaRPr lang="zh-CN" altLang="en-US" dirty="0"/>
          </a:p>
        </p:txBody>
      </p:sp>
      <p:sp>
        <p:nvSpPr>
          <p:cNvPr id="26" name="Line 4"/>
          <p:cNvSpPr>
            <a:spLocks noChangeShapeType="1"/>
          </p:cNvSpPr>
          <p:nvPr/>
        </p:nvSpPr>
        <p:spPr bwMode="gray">
          <a:xfrm flipH="1">
            <a:off x="-48196" y="6525344"/>
            <a:ext cx="3324052" cy="304106"/>
          </a:xfrm>
          <a:prstGeom prst="line">
            <a:avLst/>
          </a:prstGeom>
          <a:noFill/>
          <a:ln w="9525">
            <a:solidFill>
              <a:srgbClr val="B2B2B2"/>
            </a:solidFill>
            <a:round/>
            <a:headEnd/>
            <a:tailEnd/>
          </a:ln>
        </p:spPr>
        <p:txBody>
          <a:bodyPr/>
          <a:lstStyle/>
          <a:p>
            <a:endParaRPr lang="zh-CN" altLang="en-US"/>
          </a:p>
        </p:txBody>
      </p:sp>
      <p:sp>
        <p:nvSpPr>
          <p:cNvPr id="27" name="Line 10"/>
          <p:cNvSpPr>
            <a:spLocks noChangeShapeType="1"/>
          </p:cNvSpPr>
          <p:nvPr/>
        </p:nvSpPr>
        <p:spPr bwMode="gray">
          <a:xfrm flipH="1">
            <a:off x="-48196" y="5877272"/>
            <a:ext cx="2892004" cy="952178"/>
          </a:xfrm>
          <a:prstGeom prst="line">
            <a:avLst/>
          </a:prstGeom>
          <a:noFill/>
          <a:ln w="9525">
            <a:solidFill>
              <a:srgbClr val="B2B2B2"/>
            </a:solidFill>
            <a:round/>
            <a:headEnd/>
            <a:tailEnd/>
          </a:ln>
        </p:spPr>
        <p:txBody>
          <a:bodyPr/>
          <a:lstStyle/>
          <a:p>
            <a:endParaRPr lang="zh-CN" altLang="en-US"/>
          </a:p>
        </p:txBody>
      </p:sp>
      <p:grpSp>
        <p:nvGrpSpPr>
          <p:cNvPr id="28" name="组合 27"/>
          <p:cNvGrpSpPr/>
          <p:nvPr/>
        </p:nvGrpSpPr>
        <p:grpSpPr>
          <a:xfrm>
            <a:off x="-2" y="2360190"/>
            <a:ext cx="7397655" cy="4497810"/>
            <a:chOff x="-2" y="2360190"/>
            <a:chExt cx="7397655" cy="4497810"/>
          </a:xfrm>
        </p:grpSpPr>
        <p:sp>
          <p:nvSpPr>
            <p:cNvPr id="29" name="Line 5"/>
            <p:cNvSpPr>
              <a:spLocks noChangeShapeType="1"/>
            </p:cNvSpPr>
            <p:nvPr/>
          </p:nvSpPr>
          <p:spPr bwMode="gray">
            <a:xfrm flipH="1">
              <a:off x="0" y="4650432"/>
              <a:ext cx="501080" cy="2207568"/>
            </a:xfrm>
            <a:prstGeom prst="line">
              <a:avLst/>
            </a:prstGeom>
            <a:noFill/>
            <a:ln w="9525">
              <a:solidFill>
                <a:srgbClr val="B2B2B2"/>
              </a:solidFill>
              <a:round/>
              <a:headEnd/>
              <a:tailEnd/>
            </a:ln>
          </p:spPr>
          <p:txBody>
            <a:bodyPr/>
            <a:lstStyle/>
            <a:p>
              <a:endParaRPr lang="zh-CN" altLang="en-US"/>
            </a:p>
          </p:txBody>
        </p:sp>
        <p:sp>
          <p:nvSpPr>
            <p:cNvPr id="30" name="AutoShape 6"/>
            <p:cNvSpPr>
              <a:spLocks noChangeArrowheads="1"/>
            </p:cNvSpPr>
            <p:nvPr/>
          </p:nvSpPr>
          <p:spPr bwMode="gray">
            <a:xfrm>
              <a:off x="1463105" y="4045595"/>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4AADB2"/>
                </a:gs>
                <a:gs pos="100000">
                  <a:srgbClr val="367E82"/>
                </a:gs>
              </a:gsLst>
              <a:lin ang="5400000" scaled="1"/>
            </a:gradFill>
            <a:ln w="9525">
              <a:solidFill>
                <a:srgbClr val="4AADB2"/>
              </a:solidFill>
              <a:round/>
              <a:headEnd/>
              <a:tailEnd/>
            </a:ln>
          </p:spPr>
          <p:txBody>
            <a:bodyPr wrap="none" anchor="ctr"/>
            <a:lstStyle/>
            <a:p>
              <a:endParaRPr lang="zh-CN" altLang="en-US"/>
            </a:p>
          </p:txBody>
        </p:sp>
        <p:sp>
          <p:nvSpPr>
            <p:cNvPr id="31" name="AutoShape 7"/>
            <p:cNvSpPr>
              <a:spLocks noChangeArrowheads="1"/>
            </p:cNvSpPr>
            <p:nvPr/>
          </p:nvSpPr>
          <p:spPr bwMode="gray">
            <a:xfrm>
              <a:off x="2320355" y="4688532"/>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4AADB2"/>
                </a:gs>
                <a:gs pos="100000">
                  <a:srgbClr val="285E60"/>
                </a:gs>
              </a:gsLst>
              <a:lin ang="5400000" scaled="1"/>
            </a:gradFill>
            <a:ln w="9525">
              <a:solidFill>
                <a:srgbClr val="4AADB2"/>
              </a:solidFill>
              <a:round/>
              <a:headEnd/>
              <a:tailEnd/>
            </a:ln>
          </p:spPr>
          <p:txBody>
            <a:bodyPr wrap="none" anchor="ctr"/>
            <a:lstStyle/>
            <a:p>
              <a:endParaRPr lang="zh-CN" altLang="en-US"/>
            </a:p>
          </p:txBody>
        </p:sp>
        <p:sp>
          <p:nvSpPr>
            <p:cNvPr id="32" name="AutoShape 8"/>
            <p:cNvSpPr>
              <a:spLocks noChangeArrowheads="1"/>
            </p:cNvSpPr>
            <p:nvPr/>
          </p:nvSpPr>
          <p:spPr bwMode="gray">
            <a:xfrm>
              <a:off x="2820418" y="5760095"/>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4AADB2"/>
                </a:gs>
                <a:gs pos="100000">
                  <a:srgbClr val="0E2122"/>
                </a:gs>
              </a:gsLst>
              <a:lin ang="5400000" scaled="1"/>
            </a:gradFill>
            <a:ln w="9525">
              <a:solidFill>
                <a:srgbClr val="4AADB2"/>
              </a:solidFill>
              <a:round/>
              <a:headEnd/>
              <a:tailEnd/>
            </a:ln>
          </p:spPr>
          <p:txBody>
            <a:bodyPr wrap="none" anchor="ctr"/>
            <a:lstStyle/>
            <a:p>
              <a:endParaRPr lang="zh-CN" altLang="en-US"/>
            </a:p>
          </p:txBody>
        </p:sp>
        <p:sp>
          <p:nvSpPr>
            <p:cNvPr id="33" name="Line 9"/>
            <p:cNvSpPr>
              <a:spLocks noChangeShapeType="1"/>
            </p:cNvSpPr>
            <p:nvPr/>
          </p:nvSpPr>
          <p:spPr bwMode="gray">
            <a:xfrm flipH="1">
              <a:off x="0" y="4221088"/>
              <a:ext cx="1475656" cy="2636912"/>
            </a:xfrm>
            <a:prstGeom prst="line">
              <a:avLst/>
            </a:prstGeom>
            <a:noFill/>
            <a:ln w="9525">
              <a:solidFill>
                <a:srgbClr val="B2B2B2"/>
              </a:solidFill>
              <a:round/>
              <a:headEnd/>
              <a:tailEnd/>
            </a:ln>
          </p:spPr>
          <p:txBody>
            <a:bodyPr/>
            <a:lstStyle/>
            <a:p>
              <a:endParaRPr lang="zh-CN" altLang="en-US"/>
            </a:p>
          </p:txBody>
        </p:sp>
        <p:sp>
          <p:nvSpPr>
            <p:cNvPr id="34" name="Line 11"/>
            <p:cNvSpPr>
              <a:spLocks noChangeShapeType="1"/>
            </p:cNvSpPr>
            <p:nvPr/>
          </p:nvSpPr>
          <p:spPr bwMode="gray">
            <a:xfrm flipH="1">
              <a:off x="0" y="2996952"/>
              <a:ext cx="1691680" cy="3861048"/>
            </a:xfrm>
            <a:prstGeom prst="line">
              <a:avLst/>
            </a:prstGeom>
            <a:noFill/>
            <a:ln w="19050">
              <a:solidFill>
                <a:srgbClr val="B2B2B2"/>
              </a:solidFill>
              <a:round/>
              <a:headEnd/>
              <a:tailEnd/>
            </a:ln>
          </p:spPr>
          <p:txBody>
            <a:bodyPr/>
            <a:lstStyle/>
            <a:p>
              <a:endParaRPr lang="zh-CN" altLang="en-US"/>
            </a:p>
          </p:txBody>
        </p:sp>
        <p:sp>
          <p:nvSpPr>
            <p:cNvPr id="35" name="Line 12"/>
            <p:cNvSpPr>
              <a:spLocks noChangeShapeType="1"/>
            </p:cNvSpPr>
            <p:nvPr/>
          </p:nvSpPr>
          <p:spPr bwMode="gray">
            <a:xfrm flipH="1">
              <a:off x="-2" y="3861047"/>
              <a:ext cx="2483769" cy="2996953"/>
            </a:xfrm>
            <a:prstGeom prst="line">
              <a:avLst/>
            </a:prstGeom>
            <a:noFill/>
            <a:ln w="19050">
              <a:solidFill>
                <a:srgbClr val="B2B2B2"/>
              </a:solidFill>
              <a:round/>
              <a:headEnd/>
              <a:tailEnd/>
            </a:ln>
          </p:spPr>
          <p:txBody>
            <a:bodyPr/>
            <a:lstStyle/>
            <a:p>
              <a:endParaRPr lang="zh-CN" altLang="en-US"/>
            </a:p>
          </p:txBody>
        </p:sp>
        <p:sp>
          <p:nvSpPr>
            <p:cNvPr id="36" name="Line 13"/>
            <p:cNvSpPr>
              <a:spLocks noChangeShapeType="1"/>
            </p:cNvSpPr>
            <p:nvPr/>
          </p:nvSpPr>
          <p:spPr bwMode="gray">
            <a:xfrm flipH="1">
              <a:off x="0" y="5045721"/>
              <a:ext cx="3106167" cy="1812279"/>
            </a:xfrm>
            <a:prstGeom prst="line">
              <a:avLst/>
            </a:prstGeom>
            <a:noFill/>
            <a:ln w="19050">
              <a:solidFill>
                <a:srgbClr val="B2B2B2"/>
              </a:solidFill>
              <a:round/>
              <a:headEnd/>
              <a:tailEnd/>
            </a:ln>
          </p:spPr>
          <p:txBody>
            <a:bodyPr/>
            <a:lstStyle/>
            <a:p>
              <a:endParaRPr lang="zh-CN" altLang="en-US"/>
            </a:p>
          </p:txBody>
        </p:sp>
        <p:sp>
          <p:nvSpPr>
            <p:cNvPr id="37" name="AutoShape 15"/>
            <p:cNvSpPr>
              <a:spLocks noChangeArrowheads="1"/>
            </p:cNvSpPr>
            <p:nvPr/>
          </p:nvSpPr>
          <p:spPr bwMode="gray">
            <a:xfrm>
              <a:off x="3249043" y="6117282"/>
              <a:ext cx="657225" cy="657225"/>
            </a:xfrm>
            <a:custGeom>
              <a:avLst/>
              <a:gdLst>
                <a:gd name="T0" fmla="*/ 328613 w 21600"/>
                <a:gd name="T1" fmla="*/ 0 h 21600"/>
                <a:gd name="T2" fmla="*/ 96241 w 21600"/>
                <a:gd name="T3" fmla="*/ 96241 h 21600"/>
                <a:gd name="T4" fmla="*/ 0 w 21600"/>
                <a:gd name="T5" fmla="*/ 328613 h 21600"/>
                <a:gd name="T6" fmla="*/ 96241 w 21600"/>
                <a:gd name="T7" fmla="*/ 560984 h 21600"/>
                <a:gd name="T8" fmla="*/ 328613 w 21600"/>
                <a:gd name="T9" fmla="*/ 657225 h 21600"/>
                <a:gd name="T10" fmla="*/ 560984 w 21600"/>
                <a:gd name="T11" fmla="*/ 560984 h 21600"/>
                <a:gd name="T12" fmla="*/ 657225 w 21600"/>
                <a:gd name="T13" fmla="*/ 328613 h 21600"/>
                <a:gd name="T14" fmla="*/ 560984 w 21600"/>
                <a:gd name="T15" fmla="*/ 9624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0AD2E"/>
                </a:gs>
                <a:gs pos="100000">
                  <a:srgbClr val="725817"/>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38" name="AutoShape 16"/>
            <p:cNvSpPr>
              <a:spLocks noChangeArrowheads="1"/>
            </p:cNvSpPr>
            <p:nvPr/>
          </p:nvSpPr>
          <p:spPr bwMode="gray">
            <a:xfrm>
              <a:off x="1466503" y="2360190"/>
              <a:ext cx="657225" cy="657225"/>
            </a:xfrm>
            <a:custGeom>
              <a:avLst/>
              <a:gdLst>
                <a:gd name="T0" fmla="*/ 328613 w 21600"/>
                <a:gd name="T1" fmla="*/ 0 h 21600"/>
                <a:gd name="T2" fmla="*/ 96241 w 21600"/>
                <a:gd name="T3" fmla="*/ 96241 h 21600"/>
                <a:gd name="T4" fmla="*/ 0 w 21600"/>
                <a:gd name="T5" fmla="*/ 328613 h 21600"/>
                <a:gd name="T6" fmla="*/ 96241 w 21600"/>
                <a:gd name="T7" fmla="*/ 560984 h 21600"/>
                <a:gd name="T8" fmla="*/ 328613 w 21600"/>
                <a:gd name="T9" fmla="*/ 657225 h 21600"/>
                <a:gd name="T10" fmla="*/ 560984 w 21600"/>
                <a:gd name="T11" fmla="*/ 560984 h 21600"/>
                <a:gd name="T12" fmla="*/ 657225 w 21600"/>
                <a:gd name="T13" fmla="*/ 328613 h 21600"/>
                <a:gd name="T14" fmla="*/ 560984 w 21600"/>
                <a:gd name="T15" fmla="*/ 9624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3F5DC"/>
                </a:gs>
                <a:gs pos="100000">
                  <a:srgbClr val="72CC4E"/>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39" name="AutoShape 17"/>
            <p:cNvSpPr>
              <a:spLocks noChangeArrowheads="1"/>
            </p:cNvSpPr>
            <p:nvPr/>
          </p:nvSpPr>
          <p:spPr bwMode="gray">
            <a:xfrm>
              <a:off x="2248918" y="3259782"/>
              <a:ext cx="657225" cy="657225"/>
            </a:xfrm>
            <a:custGeom>
              <a:avLst/>
              <a:gdLst>
                <a:gd name="T0" fmla="*/ 328613 w 21600"/>
                <a:gd name="T1" fmla="*/ 0 h 21600"/>
                <a:gd name="T2" fmla="*/ 96241 w 21600"/>
                <a:gd name="T3" fmla="*/ 96241 h 21600"/>
                <a:gd name="T4" fmla="*/ 0 w 21600"/>
                <a:gd name="T5" fmla="*/ 328613 h 21600"/>
                <a:gd name="T6" fmla="*/ 96241 w 21600"/>
                <a:gd name="T7" fmla="*/ 560984 h 21600"/>
                <a:gd name="T8" fmla="*/ 328613 w 21600"/>
                <a:gd name="T9" fmla="*/ 657225 h 21600"/>
                <a:gd name="T10" fmla="*/ 560984 w 21600"/>
                <a:gd name="T11" fmla="*/ 560984 h 21600"/>
                <a:gd name="T12" fmla="*/ 657225 w 21600"/>
                <a:gd name="T13" fmla="*/ 328613 h 21600"/>
                <a:gd name="T14" fmla="*/ 560984 w 21600"/>
                <a:gd name="T15" fmla="*/ 9624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CBE8E9"/>
                </a:gs>
                <a:gs pos="100000">
                  <a:srgbClr val="4AADB2"/>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40" name="AutoShape 18"/>
            <p:cNvSpPr>
              <a:spLocks noChangeArrowheads="1"/>
            </p:cNvSpPr>
            <p:nvPr/>
          </p:nvSpPr>
          <p:spPr bwMode="gray">
            <a:xfrm>
              <a:off x="2891855" y="4617095"/>
              <a:ext cx="657225" cy="657225"/>
            </a:xfrm>
            <a:custGeom>
              <a:avLst/>
              <a:gdLst>
                <a:gd name="T0" fmla="*/ 328613 w 21600"/>
                <a:gd name="T1" fmla="*/ 0 h 21600"/>
                <a:gd name="T2" fmla="*/ 96241 w 21600"/>
                <a:gd name="T3" fmla="*/ 96241 h 21600"/>
                <a:gd name="T4" fmla="*/ 0 w 21600"/>
                <a:gd name="T5" fmla="*/ 328613 h 21600"/>
                <a:gd name="T6" fmla="*/ 96241 w 21600"/>
                <a:gd name="T7" fmla="*/ 560984 h 21600"/>
                <a:gd name="T8" fmla="*/ 328613 w 21600"/>
                <a:gd name="T9" fmla="*/ 657225 h 21600"/>
                <a:gd name="T10" fmla="*/ 560984 w 21600"/>
                <a:gd name="T11" fmla="*/ 560984 h 21600"/>
                <a:gd name="T12" fmla="*/ 657225 w 21600"/>
                <a:gd name="T13" fmla="*/ 328613 h 21600"/>
                <a:gd name="T14" fmla="*/ 560984 w 21600"/>
                <a:gd name="T15" fmla="*/ 9624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E29734"/>
                </a:gs>
                <a:gs pos="100000">
                  <a:srgbClr val="B37829"/>
                </a:gs>
              </a:gsLst>
              <a:lin ang="5400000" scaled="1"/>
            </a:gradFill>
            <a:ln w="9525">
              <a:solidFill>
                <a:srgbClr val="FEFFFF"/>
              </a:solidFill>
              <a:round/>
              <a:headEnd/>
              <a:tailEnd/>
            </a:ln>
            <a:effectLst>
              <a:outerShdw dist="35921" dir="2700000" algn="ctr" rotWithShape="0">
                <a:srgbClr val="080808">
                  <a:alpha val="50000"/>
                </a:srgbClr>
              </a:outerShdw>
            </a:effectLst>
          </p:spPr>
          <p:txBody>
            <a:bodyPr wrap="none" anchor="ctr"/>
            <a:lstStyle/>
            <a:p>
              <a:endParaRPr lang="zh-CN" altLang="en-US"/>
            </a:p>
          </p:txBody>
        </p:sp>
        <p:sp>
          <p:nvSpPr>
            <p:cNvPr id="41" name="AutoShape 19"/>
            <p:cNvSpPr>
              <a:spLocks noChangeArrowheads="1"/>
            </p:cNvSpPr>
            <p:nvPr/>
          </p:nvSpPr>
          <p:spPr bwMode="gray">
            <a:xfrm>
              <a:off x="426468" y="4420245"/>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4AADB2"/>
                </a:gs>
                <a:gs pos="100000">
                  <a:srgbClr val="367E82"/>
                </a:gs>
              </a:gsLst>
              <a:lin ang="5400000" scaled="1"/>
            </a:gradFill>
            <a:ln w="9525">
              <a:solidFill>
                <a:srgbClr val="4AADB2"/>
              </a:solidFill>
              <a:round/>
              <a:headEnd/>
              <a:tailEnd/>
            </a:ln>
          </p:spPr>
          <p:txBody>
            <a:bodyPr wrap="none" anchor="ctr"/>
            <a:lstStyle/>
            <a:p>
              <a:endParaRPr lang="zh-CN" altLang="en-US"/>
            </a:p>
          </p:txBody>
        </p:sp>
        <p:sp>
          <p:nvSpPr>
            <p:cNvPr id="42" name="Rectangle 21"/>
            <p:cNvSpPr>
              <a:spLocks noChangeArrowheads="1"/>
            </p:cNvSpPr>
            <p:nvPr/>
          </p:nvSpPr>
          <p:spPr bwMode="auto">
            <a:xfrm>
              <a:off x="2248918" y="2390974"/>
              <a:ext cx="2709396" cy="523220"/>
            </a:xfrm>
            <a:prstGeom prst="rect">
              <a:avLst/>
            </a:prstGeom>
            <a:noFill/>
            <a:ln w="9525">
              <a:noFill/>
              <a:miter lim="800000"/>
              <a:headEnd/>
              <a:tailEnd/>
            </a:ln>
          </p:spPr>
          <p:txBody>
            <a:bodyPr wrap="none">
              <a:spAutoFit/>
            </a:bodyPr>
            <a:lstStyle/>
            <a:p>
              <a:r>
                <a:rPr lang="zh-CN" altLang="zh-CN" sz="2800" dirty="0"/>
                <a:t>保持礼貌和谨慎</a:t>
              </a:r>
            </a:p>
          </p:txBody>
        </p:sp>
        <p:sp>
          <p:nvSpPr>
            <p:cNvPr id="43" name="Rectangle 22"/>
            <p:cNvSpPr>
              <a:spLocks noChangeArrowheads="1"/>
            </p:cNvSpPr>
            <p:nvPr/>
          </p:nvSpPr>
          <p:spPr bwMode="auto">
            <a:xfrm>
              <a:off x="3096994" y="3337828"/>
              <a:ext cx="1988045" cy="523220"/>
            </a:xfrm>
            <a:prstGeom prst="rect">
              <a:avLst/>
            </a:prstGeom>
            <a:noFill/>
            <a:ln w="9525">
              <a:noFill/>
              <a:miter lim="800000"/>
              <a:headEnd/>
              <a:tailEnd/>
            </a:ln>
          </p:spPr>
          <p:txBody>
            <a:bodyPr wrap="none">
              <a:spAutoFit/>
            </a:bodyPr>
            <a:lstStyle/>
            <a:p>
              <a:r>
                <a:rPr lang="zh-CN" altLang="zh-CN" sz="2800" dirty="0"/>
                <a:t>少说为什么</a:t>
              </a:r>
            </a:p>
          </p:txBody>
        </p:sp>
        <p:sp>
          <p:nvSpPr>
            <p:cNvPr id="44" name="Rectangle 23"/>
            <p:cNvSpPr>
              <a:spLocks noChangeArrowheads="1"/>
            </p:cNvSpPr>
            <p:nvPr/>
          </p:nvSpPr>
          <p:spPr bwMode="auto">
            <a:xfrm>
              <a:off x="3606230" y="4617095"/>
              <a:ext cx="3791423" cy="523220"/>
            </a:xfrm>
            <a:prstGeom prst="rect">
              <a:avLst/>
            </a:prstGeom>
            <a:noFill/>
            <a:ln w="9525">
              <a:noFill/>
              <a:miter lim="800000"/>
              <a:headEnd/>
              <a:tailEnd/>
            </a:ln>
          </p:spPr>
          <p:txBody>
            <a:bodyPr wrap="none">
              <a:spAutoFit/>
            </a:bodyPr>
            <a:lstStyle/>
            <a:p>
              <a:r>
                <a:rPr lang="zh-CN" altLang="zh-CN" sz="2800" dirty="0"/>
                <a:t>少问带有引导性的问题</a:t>
              </a:r>
            </a:p>
          </p:txBody>
        </p:sp>
        <p:sp>
          <p:nvSpPr>
            <p:cNvPr id="45" name="Rectangle 24"/>
            <p:cNvSpPr>
              <a:spLocks noChangeArrowheads="1"/>
            </p:cNvSpPr>
            <p:nvPr/>
          </p:nvSpPr>
          <p:spPr bwMode="auto">
            <a:xfrm>
              <a:off x="3963418" y="6165304"/>
              <a:ext cx="2348720" cy="523220"/>
            </a:xfrm>
            <a:prstGeom prst="rect">
              <a:avLst/>
            </a:prstGeom>
            <a:noFill/>
            <a:ln w="9525">
              <a:noFill/>
              <a:miter lim="800000"/>
              <a:headEnd/>
              <a:tailEnd/>
            </a:ln>
          </p:spPr>
          <p:txBody>
            <a:bodyPr wrap="none">
              <a:spAutoFit/>
            </a:bodyPr>
            <a:lstStyle/>
            <a:p>
              <a:r>
                <a:rPr lang="zh-CN" altLang="zh-CN" sz="2800" dirty="0"/>
                <a:t>避免多重问题</a:t>
              </a:r>
            </a:p>
          </p:txBody>
        </p:sp>
      </p:grpSp>
      <p:sp>
        <p:nvSpPr>
          <p:cNvPr id="24" name="标题 1"/>
          <p:cNvSpPr>
            <a:spLocks noGrp="1"/>
          </p:cNvSpPr>
          <p:nvPr>
            <p:ph type="title"/>
          </p:nvPr>
        </p:nvSpPr>
        <p:spPr>
          <a:xfrm>
            <a:off x="609600" y="1141437"/>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客户服务中的沟通技能</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六、回答的技巧</a:t>
            </a:r>
            <a:endParaRPr lang="en-US" altLang="zh-CN" sz="2800" b="1" dirty="0" smtClean="0">
              <a:latin typeface="+mj-ea"/>
              <a:ea typeface="+mj-ea"/>
            </a:endParaRPr>
          </a:p>
          <a:p>
            <a:r>
              <a:rPr lang="zh-CN" altLang="zh-CN" sz="2800" dirty="0" smtClean="0">
                <a:latin typeface="+mj-ea"/>
                <a:ea typeface="+mj-ea"/>
              </a:rPr>
              <a:t>（一）回答简明扼要，意在澄清事实</a:t>
            </a:r>
            <a:endParaRPr lang="en-US" altLang="zh-CN" sz="2800" dirty="0" smtClean="0">
              <a:latin typeface="+mj-ea"/>
              <a:ea typeface="+mj-ea"/>
            </a:endParaRPr>
          </a:p>
          <a:p>
            <a:endParaRPr lang="zh-CN" altLang="zh-CN" sz="2800" dirty="0" smtClean="0">
              <a:latin typeface="+mj-ea"/>
              <a:ea typeface="+mj-ea"/>
            </a:endParaRPr>
          </a:p>
          <a:p>
            <a:r>
              <a:rPr lang="zh-CN" altLang="zh-CN" sz="2800" dirty="0" smtClean="0">
                <a:latin typeface="+mj-ea"/>
                <a:ea typeface="+mj-ea"/>
              </a:rPr>
              <a:t>（二）讲究否定的艺术</a:t>
            </a:r>
            <a:endParaRPr lang="en-US" altLang="zh-CN" sz="2800" dirty="0" smtClean="0">
              <a:latin typeface="+mj-ea"/>
              <a:ea typeface="+mj-ea"/>
            </a:endParaRPr>
          </a:p>
          <a:p>
            <a:endParaRPr lang="zh-CN" altLang="zh-CN" sz="2800" dirty="0" smtClean="0">
              <a:latin typeface="+mj-ea"/>
              <a:ea typeface="+mj-ea"/>
            </a:endParaRPr>
          </a:p>
          <a:p>
            <a:r>
              <a:rPr lang="zh-CN" altLang="zh-CN" sz="2800" dirty="0" smtClean="0">
                <a:latin typeface="+mj-ea"/>
                <a:ea typeface="+mj-ea"/>
              </a:rPr>
              <a:t>（三）保持沉着冷静</a:t>
            </a:r>
          </a:p>
          <a:p>
            <a:endParaRPr lang="zh-CN" altLang="zh-CN" dirty="0" smtClean="0"/>
          </a:p>
          <a:p>
            <a:endParaRPr lang="zh-CN" altLang="en-US" dirty="0"/>
          </a:p>
        </p:txBody>
      </p:sp>
      <p:sp>
        <p:nvSpPr>
          <p:cNvPr id="4" name="标题 1"/>
          <p:cNvSpPr>
            <a:spLocks noGrp="1"/>
          </p:cNvSpPr>
          <p:nvPr>
            <p:ph type="title"/>
          </p:nvPr>
        </p:nvSpPr>
        <p:spPr>
          <a:xfrm>
            <a:off x="609600" y="1141437"/>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客户服务中的沟通技能</a:t>
            </a:r>
            <a:r>
              <a:rPr lang="zh-CN" altLang="zh-CN" dirty="0" smtClean="0"/>
              <a:t/>
            </a:r>
            <a:br>
              <a:rPr lang="zh-CN" altLang="zh-CN" dirty="0" smtClean="0"/>
            </a:br>
            <a:endParaRPr lang="zh-CN" altLang="en-US" dirty="0"/>
          </a:p>
        </p:txBody>
      </p:sp>
      <p:pic>
        <p:nvPicPr>
          <p:cNvPr id="2050" name="Picture 2" descr="C:\Documents and Settings\Administrator\Local Settings\Temporary Internet Files\Content.IE5\LM0EHKBX\MP900409096[1].jpg"/>
          <p:cNvPicPr>
            <a:picLocks noChangeAspect="1" noChangeArrowheads="1"/>
          </p:cNvPicPr>
          <p:nvPr/>
        </p:nvPicPr>
        <p:blipFill>
          <a:blip r:embed="rId2" cstate="print"/>
          <a:srcRect/>
          <a:stretch>
            <a:fillRect/>
          </a:stretch>
        </p:blipFill>
        <p:spPr bwMode="auto">
          <a:xfrm>
            <a:off x="6300192" y="4941168"/>
            <a:ext cx="2438400" cy="1623060"/>
          </a:xfrm>
          <a:prstGeom prst="rect">
            <a:avLst/>
          </a:prstGeom>
          <a:noFill/>
        </p:spPr>
      </p:pic>
    </p:spTree>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客户服务中的礼仪</a:t>
            </a:r>
            <a:r>
              <a:rPr lang="zh-CN" altLang="zh-CN" dirty="0" smtClean="0"/>
              <a:t/>
            </a:r>
            <a:br>
              <a:rPr lang="zh-CN" altLang="zh-CN" dirty="0" smtClean="0"/>
            </a:br>
            <a:endParaRPr lang="zh-CN" altLang="en-US" dirty="0"/>
          </a:p>
        </p:txBody>
      </p:sp>
      <p:sp>
        <p:nvSpPr>
          <p:cNvPr id="3" name="内容占位符 2"/>
          <p:cNvSpPr>
            <a:spLocks noGrp="1"/>
          </p:cNvSpPr>
          <p:nvPr>
            <p:ph idx="1"/>
          </p:nvPr>
        </p:nvSpPr>
        <p:spPr/>
        <p:txBody>
          <a:bodyPr/>
          <a:lstStyle/>
          <a:p>
            <a:pPr>
              <a:buNone/>
            </a:pPr>
            <a:r>
              <a:rPr lang="zh-CN" altLang="zh-CN" sz="2800" b="1" dirty="0" smtClean="0"/>
              <a:t>一、客户服务礼仪的基本要求</a:t>
            </a:r>
            <a:endParaRPr lang="zh-CN" altLang="zh-CN" sz="2800" dirty="0" smtClean="0"/>
          </a:p>
          <a:p>
            <a:endParaRPr lang="zh-CN" altLang="en-US" dirty="0"/>
          </a:p>
        </p:txBody>
      </p:sp>
      <p:grpSp>
        <p:nvGrpSpPr>
          <p:cNvPr id="52" name="组合 51"/>
          <p:cNvGrpSpPr/>
          <p:nvPr/>
        </p:nvGrpSpPr>
        <p:grpSpPr>
          <a:xfrm>
            <a:off x="1403648" y="2466975"/>
            <a:ext cx="6016327" cy="4054475"/>
            <a:chOff x="1403648" y="2466975"/>
            <a:chExt cx="6016327" cy="4054475"/>
          </a:xfrm>
        </p:grpSpPr>
        <p:sp>
          <p:nvSpPr>
            <p:cNvPr id="23" name="Oval 7"/>
            <p:cNvSpPr>
              <a:spLocks noChangeArrowheads="1"/>
            </p:cNvSpPr>
            <p:nvPr/>
          </p:nvSpPr>
          <p:spPr bwMode="gray">
            <a:xfrm>
              <a:off x="3353752" y="3492721"/>
              <a:ext cx="2117476" cy="1987291"/>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w="9525">
              <a:noFill/>
              <a:round/>
              <a:headEnd/>
              <a:tailEnd/>
            </a:ln>
          </p:spPr>
          <p:txBody>
            <a:bodyPr wrap="none" anchor="ctr"/>
            <a:lstStyle/>
            <a:p>
              <a:endParaRPr lang="zh-CN" altLang="en-US" sz="2400">
                <a:latin typeface="+mj-ea"/>
                <a:ea typeface="+mj-ea"/>
              </a:endParaRPr>
            </a:p>
          </p:txBody>
        </p:sp>
        <p:sp>
          <p:nvSpPr>
            <p:cNvPr id="24" name="Oval 8"/>
            <p:cNvSpPr>
              <a:spLocks noChangeArrowheads="1"/>
            </p:cNvSpPr>
            <p:nvPr/>
          </p:nvSpPr>
          <p:spPr bwMode="gray">
            <a:xfrm>
              <a:off x="3631927" y="3746660"/>
              <a:ext cx="1555046" cy="1458013"/>
            </a:xfrm>
            <a:prstGeom prst="ellipse">
              <a:avLst/>
            </a:prstGeom>
            <a:gradFill rotWithShape="1">
              <a:gsLst>
                <a:gs pos="0">
                  <a:srgbClr val="A1A1A1"/>
                </a:gs>
                <a:gs pos="50000">
                  <a:srgbClr val="FFFFFF"/>
                </a:gs>
                <a:gs pos="100000">
                  <a:srgbClr val="A1A1A1"/>
                </a:gs>
              </a:gsLst>
              <a:lin ang="2700000" scaled="1"/>
            </a:gradFill>
            <a:ln w="9525">
              <a:noFill/>
              <a:round/>
              <a:headEnd/>
              <a:tailEnd/>
            </a:ln>
            <a:effectLst>
              <a:prstShdw prst="shdw17" dist="17961" dir="2700000">
                <a:srgbClr val="999999"/>
              </a:prstShdw>
            </a:effectLst>
          </p:spPr>
          <p:txBody>
            <a:bodyPr wrap="none" anchor="ctr"/>
            <a:lstStyle/>
            <a:p>
              <a:endParaRPr lang="zh-CN" altLang="en-US" sz="2400">
                <a:latin typeface="+mj-ea"/>
                <a:ea typeface="+mj-ea"/>
              </a:endParaRPr>
            </a:p>
          </p:txBody>
        </p:sp>
        <p:sp>
          <p:nvSpPr>
            <p:cNvPr id="25" name="Text Box 9"/>
            <p:cNvSpPr txBox="1">
              <a:spLocks noChangeArrowheads="1"/>
            </p:cNvSpPr>
            <p:nvPr/>
          </p:nvSpPr>
          <p:spPr bwMode="gray">
            <a:xfrm>
              <a:off x="3897313" y="3948113"/>
              <a:ext cx="1057275" cy="954107"/>
            </a:xfrm>
            <a:prstGeom prst="rect">
              <a:avLst/>
            </a:prstGeom>
            <a:noFill/>
            <a:ln w="9525">
              <a:noFill/>
              <a:miter lim="800000"/>
              <a:headEnd/>
              <a:tailEnd/>
            </a:ln>
          </p:spPr>
          <p:txBody>
            <a:bodyPr>
              <a:spAutoFit/>
            </a:bodyPr>
            <a:lstStyle/>
            <a:p>
              <a:pPr algn="ctr"/>
              <a:r>
                <a:rPr lang="zh-CN" altLang="zh-CN" sz="2800" b="1" dirty="0" smtClean="0">
                  <a:latin typeface="+mj-ea"/>
                  <a:ea typeface="+mj-ea"/>
                </a:rPr>
                <a:t>基本要求</a:t>
              </a:r>
              <a:endParaRPr lang="zh-CN" altLang="en-US" sz="2800" b="1" dirty="0">
                <a:solidFill>
                  <a:srgbClr val="0B161E"/>
                </a:solidFill>
                <a:latin typeface="+mj-ea"/>
                <a:ea typeface="+mj-ea"/>
                <a:cs typeface="Arial" pitchFamily="34" charset="0"/>
              </a:endParaRPr>
            </a:p>
          </p:txBody>
        </p:sp>
        <p:sp>
          <p:nvSpPr>
            <p:cNvPr id="26" name="Oval 10"/>
            <p:cNvSpPr>
              <a:spLocks noChangeArrowheads="1"/>
            </p:cNvSpPr>
            <p:nvPr/>
          </p:nvSpPr>
          <p:spPr bwMode="gray">
            <a:xfrm>
              <a:off x="5938838" y="5035550"/>
              <a:ext cx="1379537" cy="1281113"/>
            </a:xfrm>
            <a:prstGeom prst="ellipse">
              <a:avLst/>
            </a:prstGeom>
            <a:gradFill rotWithShape="1">
              <a:gsLst>
                <a:gs pos="0">
                  <a:srgbClr val="C7E6FD"/>
                </a:gs>
                <a:gs pos="100000">
                  <a:srgbClr val="3F4950"/>
                </a:gs>
              </a:gsLst>
              <a:lin ang="5400000" scaled="1"/>
            </a:gradFill>
            <a:ln w="38100">
              <a:solidFill>
                <a:srgbClr val="F8F8F8">
                  <a:alpha val="79999"/>
                </a:srgbClr>
              </a:solidFill>
              <a:round/>
              <a:headEnd/>
              <a:tailEnd/>
            </a:ln>
          </p:spPr>
          <p:txBody>
            <a:bodyPr wrap="none" anchor="ctr"/>
            <a:lstStyle/>
            <a:p>
              <a:endParaRPr lang="zh-CN" altLang="en-US" sz="2400">
                <a:latin typeface="+mj-ea"/>
                <a:ea typeface="+mj-ea"/>
              </a:endParaRPr>
            </a:p>
          </p:txBody>
        </p:sp>
        <p:pic>
          <p:nvPicPr>
            <p:cNvPr id="27" name="Picture 6" descr="cir_lighteffect0"/>
            <p:cNvPicPr>
              <a:picLocks noChangeAspect="1" noChangeArrowheads="1"/>
            </p:cNvPicPr>
            <p:nvPr/>
          </p:nvPicPr>
          <p:blipFill>
            <a:blip r:embed="rId2" cstate="print">
              <a:lum bright="18000" contrast="-12000"/>
            </a:blip>
            <a:srcRect/>
            <a:stretch>
              <a:fillRect/>
            </a:stretch>
          </p:blipFill>
          <p:spPr bwMode="gray">
            <a:xfrm>
              <a:off x="5899892" y="4977839"/>
              <a:ext cx="1447119" cy="1164128"/>
            </a:xfrm>
            <a:prstGeom prst="rect">
              <a:avLst/>
            </a:prstGeom>
            <a:noFill/>
          </p:spPr>
        </p:pic>
        <p:sp>
          <p:nvSpPr>
            <p:cNvPr id="28" name="Rectangle 12"/>
            <p:cNvSpPr>
              <a:spLocks noChangeArrowheads="1"/>
            </p:cNvSpPr>
            <p:nvPr/>
          </p:nvSpPr>
          <p:spPr bwMode="gray">
            <a:xfrm>
              <a:off x="5922963" y="5487615"/>
              <a:ext cx="1430337" cy="461665"/>
            </a:xfrm>
            <a:prstGeom prst="rect">
              <a:avLst/>
            </a:prstGeom>
            <a:noFill/>
            <a:ln w="9525">
              <a:noFill/>
              <a:miter lim="800000"/>
              <a:headEnd/>
              <a:tailEnd/>
            </a:ln>
          </p:spPr>
          <p:txBody>
            <a:bodyPr>
              <a:spAutoFit/>
            </a:bodyPr>
            <a:lstStyle/>
            <a:p>
              <a:pPr algn="ctr"/>
              <a:r>
                <a:rPr lang="zh-CN" altLang="zh-CN" sz="2400" b="1" dirty="0">
                  <a:solidFill>
                    <a:schemeClr val="bg1"/>
                  </a:solidFill>
                  <a:latin typeface="+mj-ea"/>
                  <a:ea typeface="+mj-ea"/>
                </a:rPr>
                <a:t>总结经验</a:t>
              </a:r>
              <a:endParaRPr lang="zh-CN" altLang="en-US" sz="2400" b="1" dirty="0">
                <a:solidFill>
                  <a:schemeClr val="bg1"/>
                </a:solidFill>
                <a:latin typeface="+mj-ea"/>
                <a:ea typeface="+mj-ea"/>
                <a:cs typeface="Arial" pitchFamily="34" charset="0"/>
              </a:endParaRPr>
            </a:p>
          </p:txBody>
        </p:sp>
        <p:sp>
          <p:nvSpPr>
            <p:cNvPr id="29" name="Oval 13"/>
            <p:cNvSpPr>
              <a:spLocks noChangeArrowheads="1"/>
            </p:cNvSpPr>
            <p:nvPr/>
          </p:nvSpPr>
          <p:spPr bwMode="gray">
            <a:xfrm>
              <a:off x="5840609" y="4930761"/>
              <a:ext cx="1579366" cy="1480839"/>
            </a:xfrm>
            <a:prstGeom prst="ellipse">
              <a:avLst/>
            </a:prstGeom>
            <a:noFill/>
            <a:ln w="127000">
              <a:solidFill>
                <a:srgbClr val="969696"/>
              </a:solidFill>
              <a:round/>
              <a:headEnd/>
              <a:tailEnd/>
            </a:ln>
          </p:spPr>
          <p:txBody>
            <a:bodyPr wrap="none" anchor="ctr"/>
            <a:lstStyle/>
            <a:p>
              <a:endParaRPr lang="zh-CN" altLang="en-US" sz="2400">
                <a:latin typeface="+mj-ea"/>
                <a:ea typeface="+mj-ea"/>
              </a:endParaRPr>
            </a:p>
          </p:txBody>
        </p:sp>
        <p:sp>
          <p:nvSpPr>
            <p:cNvPr id="30" name="Oval 14"/>
            <p:cNvSpPr>
              <a:spLocks noChangeArrowheads="1"/>
            </p:cNvSpPr>
            <p:nvPr/>
          </p:nvSpPr>
          <p:spPr bwMode="gray">
            <a:xfrm>
              <a:off x="3216945" y="3367177"/>
              <a:ext cx="2375890" cy="2231245"/>
            </a:xfrm>
            <a:prstGeom prst="ellipse">
              <a:avLst/>
            </a:prstGeom>
            <a:noFill/>
            <a:ln w="127000">
              <a:solidFill>
                <a:srgbClr val="969696"/>
              </a:solidFill>
              <a:round/>
              <a:headEnd/>
              <a:tailEnd/>
            </a:ln>
          </p:spPr>
          <p:txBody>
            <a:bodyPr wrap="none" anchor="ctr"/>
            <a:lstStyle/>
            <a:p>
              <a:endParaRPr lang="zh-CN" altLang="en-US" sz="2400">
                <a:latin typeface="+mj-ea"/>
                <a:ea typeface="+mj-ea"/>
              </a:endParaRPr>
            </a:p>
          </p:txBody>
        </p:sp>
        <p:sp>
          <p:nvSpPr>
            <p:cNvPr id="31" name="Line 15"/>
            <p:cNvSpPr>
              <a:spLocks noChangeShapeType="1"/>
            </p:cNvSpPr>
            <p:nvPr/>
          </p:nvSpPr>
          <p:spPr bwMode="gray">
            <a:xfrm flipV="1">
              <a:off x="2973731" y="5134768"/>
              <a:ext cx="466665" cy="273912"/>
            </a:xfrm>
            <a:prstGeom prst="line">
              <a:avLst/>
            </a:prstGeom>
            <a:noFill/>
            <a:ln w="127000">
              <a:solidFill>
                <a:srgbClr val="969696"/>
              </a:solidFill>
              <a:round/>
              <a:headEnd/>
              <a:tailEnd/>
            </a:ln>
          </p:spPr>
          <p:txBody>
            <a:bodyPr/>
            <a:lstStyle/>
            <a:p>
              <a:endParaRPr lang="zh-CN" altLang="en-US" sz="2400">
                <a:latin typeface="+mj-ea"/>
                <a:ea typeface="+mj-ea"/>
              </a:endParaRPr>
            </a:p>
          </p:txBody>
        </p:sp>
        <p:sp>
          <p:nvSpPr>
            <p:cNvPr id="32" name="Line 16"/>
            <p:cNvSpPr>
              <a:spLocks noChangeShapeType="1"/>
            </p:cNvSpPr>
            <p:nvPr/>
          </p:nvSpPr>
          <p:spPr bwMode="gray">
            <a:xfrm flipV="1">
              <a:off x="2893167" y="4999239"/>
              <a:ext cx="465146" cy="273912"/>
            </a:xfrm>
            <a:prstGeom prst="line">
              <a:avLst/>
            </a:prstGeom>
            <a:noFill/>
            <a:ln w="127000">
              <a:solidFill>
                <a:srgbClr val="969696"/>
              </a:solidFill>
              <a:round/>
              <a:headEnd/>
              <a:tailEnd/>
            </a:ln>
          </p:spPr>
          <p:txBody>
            <a:bodyPr/>
            <a:lstStyle/>
            <a:p>
              <a:endParaRPr lang="zh-CN" altLang="en-US" sz="2400">
                <a:latin typeface="+mj-ea"/>
                <a:ea typeface="+mj-ea"/>
              </a:endParaRPr>
            </a:p>
          </p:txBody>
        </p:sp>
        <p:sp>
          <p:nvSpPr>
            <p:cNvPr id="33" name="Line 17"/>
            <p:cNvSpPr>
              <a:spLocks noChangeShapeType="1"/>
            </p:cNvSpPr>
            <p:nvPr/>
          </p:nvSpPr>
          <p:spPr bwMode="gray">
            <a:xfrm flipV="1">
              <a:off x="5431706" y="3661063"/>
              <a:ext cx="466666" cy="273912"/>
            </a:xfrm>
            <a:prstGeom prst="line">
              <a:avLst/>
            </a:prstGeom>
            <a:noFill/>
            <a:ln w="127000">
              <a:solidFill>
                <a:srgbClr val="969696"/>
              </a:solidFill>
              <a:round/>
              <a:headEnd/>
              <a:tailEnd/>
            </a:ln>
          </p:spPr>
          <p:txBody>
            <a:bodyPr/>
            <a:lstStyle/>
            <a:p>
              <a:endParaRPr lang="zh-CN" altLang="en-US" sz="2400">
                <a:latin typeface="+mj-ea"/>
                <a:ea typeface="+mj-ea"/>
              </a:endParaRPr>
            </a:p>
          </p:txBody>
        </p:sp>
        <p:sp>
          <p:nvSpPr>
            <p:cNvPr id="34" name="Line 18"/>
            <p:cNvSpPr>
              <a:spLocks noChangeShapeType="1"/>
            </p:cNvSpPr>
            <p:nvPr/>
          </p:nvSpPr>
          <p:spPr bwMode="gray">
            <a:xfrm flipV="1">
              <a:off x="5349621" y="3525533"/>
              <a:ext cx="468186" cy="273912"/>
            </a:xfrm>
            <a:prstGeom prst="line">
              <a:avLst/>
            </a:prstGeom>
            <a:noFill/>
            <a:ln w="127000">
              <a:solidFill>
                <a:srgbClr val="969696"/>
              </a:solidFill>
              <a:round/>
              <a:headEnd/>
              <a:tailEnd/>
            </a:ln>
          </p:spPr>
          <p:txBody>
            <a:bodyPr/>
            <a:lstStyle/>
            <a:p>
              <a:endParaRPr lang="zh-CN" altLang="en-US" sz="2400">
                <a:latin typeface="+mj-ea"/>
                <a:ea typeface="+mj-ea"/>
              </a:endParaRPr>
            </a:p>
          </p:txBody>
        </p:sp>
        <p:sp>
          <p:nvSpPr>
            <p:cNvPr id="35" name="Oval 19"/>
            <p:cNvSpPr>
              <a:spLocks noChangeArrowheads="1"/>
            </p:cNvSpPr>
            <p:nvPr/>
          </p:nvSpPr>
          <p:spPr bwMode="gray">
            <a:xfrm>
              <a:off x="1560513" y="5148263"/>
              <a:ext cx="1379537" cy="1281112"/>
            </a:xfrm>
            <a:prstGeom prst="ellipse">
              <a:avLst/>
            </a:prstGeom>
            <a:gradFill rotWithShape="1">
              <a:gsLst>
                <a:gs pos="0">
                  <a:srgbClr val="333399"/>
                </a:gs>
                <a:gs pos="100000">
                  <a:srgbClr val="101031"/>
                </a:gs>
              </a:gsLst>
              <a:lin ang="5400000" scaled="1"/>
            </a:gradFill>
            <a:ln w="38100">
              <a:solidFill>
                <a:srgbClr val="F8F8F8">
                  <a:alpha val="79999"/>
                </a:srgbClr>
              </a:solidFill>
              <a:round/>
              <a:headEnd/>
              <a:tailEnd/>
            </a:ln>
          </p:spPr>
          <p:txBody>
            <a:bodyPr wrap="none" anchor="ctr"/>
            <a:lstStyle/>
            <a:p>
              <a:endParaRPr lang="zh-CN" altLang="en-US" sz="2400">
                <a:latin typeface="+mj-ea"/>
                <a:ea typeface="+mj-ea"/>
              </a:endParaRPr>
            </a:p>
          </p:txBody>
        </p:sp>
        <p:pic>
          <p:nvPicPr>
            <p:cNvPr id="36" name="Picture 15" descr="cir_lighteffect0"/>
            <p:cNvPicPr>
              <a:picLocks noChangeAspect="1" noChangeArrowheads="1"/>
            </p:cNvPicPr>
            <p:nvPr/>
          </p:nvPicPr>
          <p:blipFill>
            <a:blip r:embed="rId2" cstate="print">
              <a:lum bright="18000" contrast="-12000"/>
            </a:blip>
            <a:srcRect/>
            <a:stretch>
              <a:fillRect/>
            </a:stretch>
          </p:blipFill>
          <p:spPr bwMode="gray">
            <a:xfrm>
              <a:off x="1522051" y="5089116"/>
              <a:ext cx="1447119" cy="1164128"/>
            </a:xfrm>
            <a:prstGeom prst="rect">
              <a:avLst/>
            </a:prstGeom>
            <a:noFill/>
          </p:spPr>
        </p:pic>
        <p:sp>
          <p:nvSpPr>
            <p:cNvPr id="37" name="Rectangle 21"/>
            <p:cNvSpPr>
              <a:spLocks noChangeArrowheads="1"/>
            </p:cNvSpPr>
            <p:nvPr/>
          </p:nvSpPr>
          <p:spPr bwMode="gray">
            <a:xfrm>
              <a:off x="1403648" y="5559623"/>
              <a:ext cx="1700286" cy="461665"/>
            </a:xfrm>
            <a:prstGeom prst="rect">
              <a:avLst/>
            </a:prstGeom>
            <a:noFill/>
            <a:ln w="9525">
              <a:noFill/>
              <a:miter lim="800000"/>
              <a:headEnd/>
              <a:tailEnd/>
            </a:ln>
          </p:spPr>
          <p:txBody>
            <a:bodyPr wrap="square">
              <a:spAutoFit/>
            </a:bodyPr>
            <a:lstStyle/>
            <a:p>
              <a:pPr algn="ctr"/>
              <a:r>
                <a:rPr lang="zh-CN" altLang="zh-CN" sz="2400" b="1" dirty="0">
                  <a:solidFill>
                    <a:schemeClr val="bg1"/>
                  </a:solidFill>
                  <a:latin typeface="+mj-ea"/>
                  <a:ea typeface="+mj-ea"/>
                </a:rPr>
                <a:t>品德高尚</a:t>
              </a:r>
              <a:endParaRPr lang="zh-CN" altLang="en-US" sz="2400" b="1" dirty="0">
                <a:solidFill>
                  <a:schemeClr val="bg1"/>
                </a:solidFill>
                <a:latin typeface="+mj-ea"/>
                <a:ea typeface="+mj-ea"/>
                <a:cs typeface="Arial" pitchFamily="34" charset="0"/>
              </a:endParaRPr>
            </a:p>
          </p:txBody>
        </p:sp>
        <p:sp>
          <p:nvSpPr>
            <p:cNvPr id="38" name="Oval 22"/>
            <p:cNvSpPr>
              <a:spLocks noChangeArrowheads="1"/>
            </p:cNvSpPr>
            <p:nvPr/>
          </p:nvSpPr>
          <p:spPr bwMode="gray">
            <a:xfrm>
              <a:off x="1462769" y="5042038"/>
              <a:ext cx="1577847" cy="1479412"/>
            </a:xfrm>
            <a:prstGeom prst="ellipse">
              <a:avLst/>
            </a:prstGeom>
            <a:noFill/>
            <a:ln w="127000">
              <a:solidFill>
                <a:srgbClr val="969696"/>
              </a:solidFill>
              <a:round/>
              <a:headEnd/>
              <a:tailEnd/>
            </a:ln>
          </p:spPr>
          <p:txBody>
            <a:bodyPr wrap="none" anchor="ctr"/>
            <a:lstStyle/>
            <a:p>
              <a:endParaRPr lang="zh-CN" altLang="en-US" sz="2400">
                <a:latin typeface="+mj-ea"/>
                <a:ea typeface="+mj-ea"/>
              </a:endParaRPr>
            </a:p>
          </p:txBody>
        </p:sp>
        <p:sp>
          <p:nvSpPr>
            <p:cNvPr id="39" name="Oval 23"/>
            <p:cNvSpPr>
              <a:spLocks noChangeArrowheads="1"/>
            </p:cNvSpPr>
            <p:nvPr/>
          </p:nvSpPr>
          <p:spPr bwMode="gray">
            <a:xfrm>
              <a:off x="1505331" y="2573973"/>
              <a:ext cx="1378715" cy="1279684"/>
            </a:xfrm>
            <a:prstGeom prst="ellipse">
              <a:avLst/>
            </a:prstGeom>
            <a:gradFill rotWithShape="1">
              <a:gsLst>
                <a:gs pos="0">
                  <a:srgbClr val="669900"/>
                </a:gs>
                <a:gs pos="100000">
                  <a:srgbClr val="203100"/>
                </a:gs>
              </a:gsLst>
              <a:lin ang="5400000" scaled="1"/>
            </a:gradFill>
            <a:ln w="38100">
              <a:solidFill>
                <a:srgbClr val="F8F8F8">
                  <a:alpha val="79999"/>
                </a:srgbClr>
              </a:solidFill>
              <a:round/>
              <a:headEnd/>
              <a:tailEnd/>
            </a:ln>
          </p:spPr>
          <p:txBody>
            <a:bodyPr wrap="none" anchor="ctr"/>
            <a:lstStyle/>
            <a:p>
              <a:endParaRPr lang="zh-CN" altLang="en-US" sz="2400">
                <a:latin typeface="+mj-ea"/>
                <a:ea typeface="+mj-ea"/>
              </a:endParaRPr>
            </a:p>
          </p:txBody>
        </p:sp>
        <p:pic>
          <p:nvPicPr>
            <p:cNvPr id="40" name="Picture 19" descr="cir_lighteffect0"/>
            <p:cNvPicPr>
              <a:picLocks noChangeAspect="1" noChangeArrowheads="1"/>
            </p:cNvPicPr>
            <p:nvPr/>
          </p:nvPicPr>
          <p:blipFill>
            <a:blip r:embed="rId2" cstate="print">
              <a:lum bright="18000" contrast="-12000"/>
            </a:blip>
            <a:srcRect/>
            <a:stretch>
              <a:fillRect/>
            </a:stretch>
          </p:blipFill>
          <p:spPr bwMode="gray">
            <a:xfrm>
              <a:off x="1465809" y="2515480"/>
              <a:ext cx="1447119" cy="1162702"/>
            </a:xfrm>
            <a:prstGeom prst="rect">
              <a:avLst/>
            </a:prstGeom>
            <a:noFill/>
          </p:spPr>
        </p:pic>
        <p:sp>
          <p:nvSpPr>
            <p:cNvPr id="41" name="Rectangle 25"/>
            <p:cNvSpPr>
              <a:spLocks noChangeArrowheads="1"/>
            </p:cNvSpPr>
            <p:nvPr/>
          </p:nvSpPr>
          <p:spPr bwMode="gray">
            <a:xfrm>
              <a:off x="1428542" y="2967335"/>
              <a:ext cx="1608684" cy="461665"/>
            </a:xfrm>
            <a:prstGeom prst="rect">
              <a:avLst/>
            </a:prstGeom>
            <a:noFill/>
            <a:ln w="9525">
              <a:noFill/>
              <a:miter lim="800000"/>
              <a:headEnd/>
              <a:tailEnd/>
            </a:ln>
          </p:spPr>
          <p:txBody>
            <a:bodyPr wrap="square">
              <a:spAutoFit/>
            </a:bodyPr>
            <a:lstStyle/>
            <a:p>
              <a:pPr algn="ctr"/>
              <a:r>
                <a:rPr lang="zh-CN" altLang="zh-CN" sz="2400" b="1" dirty="0">
                  <a:solidFill>
                    <a:schemeClr val="bg1"/>
                  </a:solidFill>
                  <a:latin typeface="+mj-ea"/>
                  <a:ea typeface="+mj-ea"/>
                </a:rPr>
                <a:t>充满爱心</a:t>
              </a:r>
              <a:endParaRPr lang="zh-CN" altLang="en-US" sz="2400" b="1" dirty="0">
                <a:solidFill>
                  <a:schemeClr val="bg1"/>
                </a:solidFill>
                <a:latin typeface="+mj-ea"/>
                <a:ea typeface="+mj-ea"/>
                <a:cs typeface="Arial" pitchFamily="34" charset="0"/>
              </a:endParaRPr>
            </a:p>
          </p:txBody>
        </p:sp>
        <p:sp>
          <p:nvSpPr>
            <p:cNvPr id="42" name="Oval 26"/>
            <p:cNvSpPr>
              <a:spLocks noChangeArrowheads="1"/>
            </p:cNvSpPr>
            <p:nvPr/>
          </p:nvSpPr>
          <p:spPr bwMode="gray">
            <a:xfrm>
              <a:off x="1406525" y="2466975"/>
              <a:ext cx="1579367" cy="1479413"/>
            </a:xfrm>
            <a:prstGeom prst="ellipse">
              <a:avLst/>
            </a:prstGeom>
            <a:noFill/>
            <a:ln w="127000">
              <a:solidFill>
                <a:srgbClr val="969696"/>
              </a:solidFill>
              <a:round/>
              <a:headEnd/>
              <a:tailEnd/>
            </a:ln>
          </p:spPr>
          <p:txBody>
            <a:bodyPr wrap="none" anchor="ctr"/>
            <a:lstStyle/>
            <a:p>
              <a:endParaRPr lang="zh-CN" altLang="en-US" sz="2400">
                <a:latin typeface="+mj-ea"/>
                <a:ea typeface="+mj-ea"/>
              </a:endParaRPr>
            </a:p>
          </p:txBody>
        </p:sp>
        <p:sp>
          <p:nvSpPr>
            <p:cNvPr id="43" name="Line 27"/>
            <p:cNvSpPr>
              <a:spLocks noChangeShapeType="1"/>
            </p:cNvSpPr>
            <p:nvPr/>
          </p:nvSpPr>
          <p:spPr bwMode="gray">
            <a:xfrm>
              <a:off x="2865805" y="3564052"/>
              <a:ext cx="538110" cy="308152"/>
            </a:xfrm>
            <a:prstGeom prst="line">
              <a:avLst/>
            </a:prstGeom>
            <a:noFill/>
            <a:ln w="127000">
              <a:solidFill>
                <a:srgbClr val="969696"/>
              </a:solidFill>
              <a:round/>
              <a:headEnd/>
              <a:tailEnd/>
            </a:ln>
          </p:spPr>
          <p:txBody>
            <a:bodyPr/>
            <a:lstStyle/>
            <a:p>
              <a:endParaRPr lang="zh-CN" altLang="en-US" sz="2400">
                <a:latin typeface="+mj-ea"/>
                <a:ea typeface="+mj-ea"/>
              </a:endParaRPr>
            </a:p>
          </p:txBody>
        </p:sp>
        <p:sp>
          <p:nvSpPr>
            <p:cNvPr id="44" name="Line 28"/>
            <p:cNvSpPr>
              <a:spLocks noChangeShapeType="1"/>
            </p:cNvSpPr>
            <p:nvPr/>
          </p:nvSpPr>
          <p:spPr bwMode="gray">
            <a:xfrm>
              <a:off x="2783721" y="3693875"/>
              <a:ext cx="539630" cy="308152"/>
            </a:xfrm>
            <a:prstGeom prst="line">
              <a:avLst/>
            </a:prstGeom>
            <a:noFill/>
            <a:ln w="127000">
              <a:solidFill>
                <a:srgbClr val="969696"/>
              </a:solidFill>
              <a:round/>
              <a:headEnd/>
              <a:tailEnd/>
            </a:ln>
          </p:spPr>
          <p:txBody>
            <a:bodyPr/>
            <a:lstStyle/>
            <a:p>
              <a:endParaRPr lang="zh-CN" altLang="en-US" sz="2400">
                <a:latin typeface="+mj-ea"/>
                <a:ea typeface="+mj-ea"/>
              </a:endParaRPr>
            </a:p>
          </p:txBody>
        </p:sp>
        <p:sp>
          <p:nvSpPr>
            <p:cNvPr id="45" name="Oval 29"/>
            <p:cNvSpPr>
              <a:spLocks noChangeArrowheads="1"/>
            </p:cNvSpPr>
            <p:nvPr/>
          </p:nvSpPr>
          <p:spPr bwMode="gray">
            <a:xfrm>
              <a:off x="5821363" y="2573338"/>
              <a:ext cx="1377950" cy="1281112"/>
            </a:xfrm>
            <a:prstGeom prst="ellipse">
              <a:avLst/>
            </a:prstGeom>
            <a:gradFill rotWithShape="1">
              <a:gsLst>
                <a:gs pos="0">
                  <a:srgbClr val="0092CC"/>
                </a:gs>
                <a:gs pos="100000">
                  <a:srgbClr val="002E41"/>
                </a:gs>
              </a:gsLst>
              <a:lin ang="5400000" scaled="1"/>
            </a:gradFill>
            <a:ln w="38100">
              <a:solidFill>
                <a:srgbClr val="F8F8F8">
                  <a:alpha val="79999"/>
                </a:srgbClr>
              </a:solidFill>
              <a:round/>
              <a:headEnd/>
              <a:tailEnd/>
            </a:ln>
          </p:spPr>
          <p:txBody>
            <a:bodyPr wrap="none" anchor="ctr"/>
            <a:lstStyle/>
            <a:p>
              <a:endParaRPr lang="zh-CN" altLang="en-US" sz="2400">
                <a:latin typeface="+mj-ea"/>
                <a:ea typeface="+mj-ea"/>
              </a:endParaRPr>
            </a:p>
          </p:txBody>
        </p:sp>
        <p:pic>
          <p:nvPicPr>
            <p:cNvPr id="46" name="Picture 25" descr="cir_lighteffect0"/>
            <p:cNvPicPr>
              <a:picLocks noChangeAspect="1" noChangeArrowheads="1"/>
            </p:cNvPicPr>
            <p:nvPr/>
          </p:nvPicPr>
          <p:blipFill>
            <a:blip r:embed="rId2" cstate="print">
              <a:lum bright="18000" contrast="-12000"/>
            </a:blip>
            <a:srcRect/>
            <a:stretch>
              <a:fillRect/>
            </a:stretch>
          </p:blipFill>
          <p:spPr bwMode="gray">
            <a:xfrm>
              <a:off x="5781325" y="2515480"/>
              <a:ext cx="1447119" cy="1162702"/>
            </a:xfrm>
            <a:prstGeom prst="rect">
              <a:avLst/>
            </a:prstGeom>
            <a:noFill/>
          </p:spPr>
        </p:pic>
        <p:sp>
          <p:nvSpPr>
            <p:cNvPr id="47" name="Rectangle 31"/>
            <p:cNvSpPr>
              <a:spLocks noChangeArrowheads="1"/>
            </p:cNvSpPr>
            <p:nvPr/>
          </p:nvSpPr>
          <p:spPr bwMode="gray">
            <a:xfrm>
              <a:off x="5803900" y="2947988"/>
              <a:ext cx="1430338" cy="461665"/>
            </a:xfrm>
            <a:prstGeom prst="rect">
              <a:avLst/>
            </a:prstGeom>
            <a:noFill/>
            <a:ln w="9525">
              <a:noFill/>
              <a:miter lim="800000"/>
              <a:headEnd/>
              <a:tailEnd/>
            </a:ln>
          </p:spPr>
          <p:txBody>
            <a:bodyPr>
              <a:spAutoFit/>
            </a:bodyPr>
            <a:lstStyle/>
            <a:p>
              <a:pPr algn="ctr"/>
              <a:r>
                <a:rPr lang="zh-CN" altLang="en-US" sz="2400" b="1">
                  <a:solidFill>
                    <a:srgbClr val="F8F8F8"/>
                  </a:solidFill>
                  <a:effectLst>
                    <a:outerShdw blurRad="38100" dist="38100" dir="2700000" algn="tl">
                      <a:srgbClr val="C0C0C0"/>
                    </a:outerShdw>
                  </a:effectLst>
                  <a:latin typeface="+mj-ea"/>
                  <a:ea typeface="+mj-ea"/>
                  <a:cs typeface="Arial" pitchFamily="34" charset="0"/>
                </a:rPr>
                <a:t> </a:t>
              </a:r>
              <a:endParaRPr lang="zh-CN" altLang="en-US" sz="2400">
                <a:latin typeface="+mj-ea"/>
                <a:ea typeface="+mj-ea"/>
                <a:cs typeface="Arial" pitchFamily="34" charset="0"/>
              </a:endParaRPr>
            </a:p>
          </p:txBody>
        </p:sp>
        <p:sp>
          <p:nvSpPr>
            <p:cNvPr id="48" name="Oval 32"/>
            <p:cNvSpPr>
              <a:spLocks noChangeArrowheads="1"/>
            </p:cNvSpPr>
            <p:nvPr/>
          </p:nvSpPr>
          <p:spPr bwMode="gray">
            <a:xfrm>
              <a:off x="5722042" y="2466975"/>
              <a:ext cx="1577847" cy="1479413"/>
            </a:xfrm>
            <a:prstGeom prst="ellipse">
              <a:avLst/>
            </a:prstGeom>
            <a:noFill/>
            <a:ln w="127000">
              <a:solidFill>
                <a:srgbClr val="969696"/>
              </a:solidFill>
              <a:round/>
              <a:headEnd/>
              <a:tailEnd/>
            </a:ln>
          </p:spPr>
          <p:txBody>
            <a:bodyPr wrap="none" anchor="ctr"/>
            <a:lstStyle/>
            <a:p>
              <a:endParaRPr lang="zh-CN" altLang="en-US" sz="2400">
                <a:latin typeface="+mj-ea"/>
                <a:ea typeface="+mj-ea"/>
              </a:endParaRPr>
            </a:p>
          </p:txBody>
        </p:sp>
        <p:sp>
          <p:nvSpPr>
            <p:cNvPr id="49" name="Line 33"/>
            <p:cNvSpPr>
              <a:spLocks noChangeShapeType="1"/>
            </p:cNvSpPr>
            <p:nvPr/>
          </p:nvSpPr>
          <p:spPr bwMode="gray">
            <a:xfrm>
              <a:off x="5512271" y="4877975"/>
              <a:ext cx="538110" cy="308152"/>
            </a:xfrm>
            <a:prstGeom prst="line">
              <a:avLst/>
            </a:prstGeom>
            <a:noFill/>
            <a:ln w="127000">
              <a:solidFill>
                <a:srgbClr val="969696"/>
              </a:solidFill>
              <a:round/>
              <a:headEnd/>
              <a:tailEnd/>
            </a:ln>
          </p:spPr>
          <p:txBody>
            <a:bodyPr/>
            <a:lstStyle/>
            <a:p>
              <a:endParaRPr lang="zh-CN" altLang="en-US" sz="2400">
                <a:latin typeface="+mj-ea"/>
                <a:ea typeface="+mj-ea"/>
              </a:endParaRPr>
            </a:p>
          </p:txBody>
        </p:sp>
        <p:sp>
          <p:nvSpPr>
            <p:cNvPr id="50" name="Line 34"/>
            <p:cNvSpPr>
              <a:spLocks noChangeShapeType="1"/>
            </p:cNvSpPr>
            <p:nvPr/>
          </p:nvSpPr>
          <p:spPr bwMode="gray">
            <a:xfrm>
              <a:off x="5430186" y="5007799"/>
              <a:ext cx="539629" cy="309578"/>
            </a:xfrm>
            <a:prstGeom prst="line">
              <a:avLst/>
            </a:prstGeom>
            <a:noFill/>
            <a:ln w="127000">
              <a:solidFill>
                <a:srgbClr val="969696"/>
              </a:solidFill>
              <a:round/>
              <a:headEnd/>
              <a:tailEnd/>
            </a:ln>
          </p:spPr>
          <p:txBody>
            <a:bodyPr/>
            <a:lstStyle/>
            <a:p>
              <a:endParaRPr lang="zh-CN" altLang="en-US" sz="2400">
                <a:latin typeface="+mj-ea"/>
                <a:ea typeface="+mj-ea"/>
              </a:endParaRPr>
            </a:p>
          </p:txBody>
        </p:sp>
        <p:sp>
          <p:nvSpPr>
            <p:cNvPr id="51" name="Rectangle 6"/>
            <p:cNvSpPr>
              <a:spLocks noChangeArrowheads="1"/>
            </p:cNvSpPr>
            <p:nvPr/>
          </p:nvSpPr>
          <p:spPr bwMode="auto">
            <a:xfrm>
              <a:off x="5629514" y="2967335"/>
              <a:ext cx="1759776" cy="461665"/>
            </a:xfrm>
            <a:prstGeom prst="rect">
              <a:avLst/>
            </a:prstGeom>
            <a:noFill/>
            <a:ln w="9525">
              <a:noFill/>
              <a:miter lim="800000"/>
              <a:headEnd/>
              <a:tailEnd/>
            </a:ln>
          </p:spPr>
          <p:txBody>
            <a:bodyPr wrap="square">
              <a:spAutoFit/>
            </a:bodyPr>
            <a:lstStyle/>
            <a:p>
              <a:pPr algn="ctr"/>
              <a:r>
                <a:rPr lang="zh-CN" altLang="zh-CN" sz="2400" b="1" dirty="0">
                  <a:solidFill>
                    <a:schemeClr val="bg1"/>
                  </a:solidFill>
                  <a:latin typeface="+mj-ea"/>
                  <a:ea typeface="+mj-ea"/>
                </a:rPr>
                <a:t>相互谅解</a:t>
              </a:r>
              <a:endParaRPr lang="zh-CN" altLang="en-US" sz="2400" b="1" dirty="0">
                <a:solidFill>
                  <a:schemeClr val="bg1"/>
                </a:solidFill>
                <a:latin typeface="+mj-ea"/>
                <a:ea typeface="+mj-ea"/>
              </a:endParaRPr>
            </a:p>
          </p:txBody>
        </p:sp>
      </p:grpSp>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二、客户服务礼仪基本知识</a:t>
            </a:r>
            <a:endParaRPr lang="zh-CN" altLang="zh-CN" sz="2800" dirty="0" smtClean="0"/>
          </a:p>
          <a:p>
            <a:r>
              <a:rPr lang="zh-CN" altLang="en-US" sz="2800" b="1" dirty="0" smtClean="0"/>
              <a:t>（一）</a:t>
            </a:r>
            <a:r>
              <a:rPr lang="zh-CN" altLang="zh-CN" sz="2800" b="1" dirty="0" smtClean="0"/>
              <a:t>仪容礼仪</a:t>
            </a:r>
            <a:endParaRPr lang="zh-CN" altLang="zh-CN" sz="2800" dirty="0" smtClean="0"/>
          </a:p>
          <a:p>
            <a:endParaRPr lang="zh-CN" altLang="en-US" dirty="0"/>
          </a:p>
        </p:txBody>
      </p:sp>
      <p:grpSp>
        <p:nvGrpSpPr>
          <p:cNvPr id="42" name="组合 41"/>
          <p:cNvGrpSpPr/>
          <p:nvPr/>
        </p:nvGrpSpPr>
        <p:grpSpPr>
          <a:xfrm>
            <a:off x="1000125" y="3143250"/>
            <a:ext cx="7219950" cy="1350963"/>
            <a:chOff x="1000125" y="3143250"/>
            <a:chExt cx="7219950" cy="1350963"/>
          </a:xfrm>
        </p:grpSpPr>
        <p:grpSp>
          <p:nvGrpSpPr>
            <p:cNvPr id="23" name="Group 5"/>
            <p:cNvGrpSpPr>
              <a:grpSpLocks/>
            </p:cNvGrpSpPr>
            <p:nvPr/>
          </p:nvGrpSpPr>
          <p:grpSpPr bwMode="auto">
            <a:xfrm>
              <a:off x="6858000" y="3143250"/>
              <a:ext cx="1362075" cy="1322388"/>
              <a:chOff x="4320" y="1152"/>
              <a:chExt cx="414" cy="402"/>
            </a:xfrm>
          </p:grpSpPr>
          <p:sp>
            <p:nvSpPr>
              <p:cNvPr id="40" name="AutoShape 22"/>
              <p:cNvSpPr>
                <a:spLocks noChangeArrowheads="1"/>
              </p:cNvSpPr>
              <p:nvPr/>
            </p:nvSpPr>
            <p:spPr bwMode="gray">
              <a:xfrm>
                <a:off x="4320" y="1152"/>
                <a:ext cx="414" cy="402"/>
              </a:xfrm>
              <a:prstGeom prst="roundRect">
                <a:avLst>
                  <a:gd name="adj" fmla="val 11921"/>
                </a:avLst>
              </a:prstGeom>
              <a:gradFill rotWithShape="1">
                <a:gsLst>
                  <a:gs pos="0">
                    <a:srgbClr val="79CE24"/>
                  </a:gs>
                  <a:gs pos="100000">
                    <a:srgbClr val="549019"/>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ea typeface="宋体" pitchFamily="2" charset="-122"/>
                </a:endParaRPr>
              </a:p>
            </p:txBody>
          </p:sp>
          <p:sp>
            <p:nvSpPr>
              <p:cNvPr id="41" name="AutoShape 23"/>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EE795"/>
                  </a:gs>
                  <a:gs pos="50000">
                    <a:srgbClr val="79CE24">
                      <a:alpha val="0"/>
                    </a:srgbClr>
                  </a:gs>
                  <a:gs pos="100000">
                    <a:srgbClr val="BEE795"/>
                  </a:gs>
                </a:gsLst>
                <a:lin ang="2700000" scaled="1"/>
              </a:gradFill>
              <a:ln w="0">
                <a:noFill/>
                <a:round/>
                <a:headEnd/>
                <a:tailEnd/>
              </a:ln>
            </p:spPr>
            <p:txBody>
              <a:bodyPr/>
              <a:lstStyle/>
              <a:p>
                <a:endParaRPr lang="zh-CN" altLang="en-US">
                  <a:ea typeface="宋体" pitchFamily="2" charset="-122"/>
                </a:endParaRPr>
              </a:p>
            </p:txBody>
          </p:sp>
        </p:grpSp>
        <p:grpSp>
          <p:nvGrpSpPr>
            <p:cNvPr id="24" name="Group 6"/>
            <p:cNvGrpSpPr>
              <a:grpSpLocks/>
            </p:cNvGrpSpPr>
            <p:nvPr/>
          </p:nvGrpSpPr>
          <p:grpSpPr bwMode="auto">
            <a:xfrm>
              <a:off x="4929188" y="3143250"/>
              <a:ext cx="1362075" cy="1322388"/>
              <a:chOff x="4320" y="1152"/>
              <a:chExt cx="414" cy="402"/>
            </a:xfrm>
          </p:grpSpPr>
          <p:sp>
            <p:nvSpPr>
              <p:cNvPr id="38" name="AutoShape 20"/>
              <p:cNvSpPr>
                <a:spLocks noChangeArrowheads="1"/>
              </p:cNvSpPr>
              <p:nvPr/>
            </p:nvSpPr>
            <p:spPr bwMode="gray">
              <a:xfrm>
                <a:off x="4320" y="1152"/>
                <a:ext cx="414" cy="402"/>
              </a:xfrm>
              <a:prstGeom prst="roundRect">
                <a:avLst>
                  <a:gd name="adj" fmla="val 11921"/>
                </a:avLst>
              </a:prstGeom>
              <a:gradFill rotWithShape="1">
                <a:gsLst>
                  <a:gs pos="0">
                    <a:srgbClr val="E45267"/>
                  </a:gs>
                  <a:gs pos="100000">
                    <a:srgbClr val="9F3948"/>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ea typeface="宋体" pitchFamily="2" charset="-122"/>
                </a:endParaRPr>
              </a:p>
            </p:txBody>
          </p:sp>
          <p:sp>
            <p:nvSpPr>
              <p:cNvPr id="39" name="AutoShape 21"/>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2ABB5"/>
                  </a:gs>
                  <a:gs pos="50000">
                    <a:srgbClr val="E45267">
                      <a:alpha val="0"/>
                    </a:srgbClr>
                  </a:gs>
                  <a:gs pos="100000">
                    <a:srgbClr val="F2ABB5"/>
                  </a:gs>
                </a:gsLst>
                <a:lin ang="2700000" scaled="1"/>
              </a:gradFill>
              <a:ln w="0">
                <a:noFill/>
                <a:round/>
                <a:headEnd/>
                <a:tailEnd/>
              </a:ln>
            </p:spPr>
            <p:txBody>
              <a:bodyPr/>
              <a:lstStyle/>
              <a:p>
                <a:endParaRPr lang="zh-CN" altLang="en-US">
                  <a:ea typeface="宋体" pitchFamily="2" charset="-122"/>
                </a:endParaRPr>
              </a:p>
            </p:txBody>
          </p:sp>
        </p:grpSp>
        <p:grpSp>
          <p:nvGrpSpPr>
            <p:cNvPr id="25" name="Group 7"/>
            <p:cNvGrpSpPr>
              <a:grpSpLocks/>
            </p:cNvGrpSpPr>
            <p:nvPr/>
          </p:nvGrpSpPr>
          <p:grpSpPr bwMode="auto">
            <a:xfrm>
              <a:off x="2928938" y="3143250"/>
              <a:ext cx="1362075" cy="1350963"/>
              <a:chOff x="4320" y="1152"/>
              <a:chExt cx="414" cy="402"/>
            </a:xfrm>
          </p:grpSpPr>
          <p:sp>
            <p:nvSpPr>
              <p:cNvPr id="36" name="AutoShape 18"/>
              <p:cNvSpPr>
                <a:spLocks noChangeArrowheads="1"/>
              </p:cNvSpPr>
              <p:nvPr/>
            </p:nvSpPr>
            <p:spPr bwMode="gray">
              <a:xfrm>
                <a:off x="4320" y="1152"/>
                <a:ext cx="414" cy="402"/>
              </a:xfrm>
              <a:prstGeom prst="roundRect">
                <a:avLst>
                  <a:gd name="adj" fmla="val 11921"/>
                </a:avLst>
              </a:prstGeom>
              <a:gradFill rotWithShape="1">
                <a:gsLst>
                  <a:gs pos="0">
                    <a:srgbClr val="5FC3D7"/>
                  </a:gs>
                  <a:gs pos="100000">
                    <a:srgbClr val="428896"/>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ea typeface="宋体" pitchFamily="2" charset="-122"/>
                </a:endParaRPr>
              </a:p>
            </p:txBody>
          </p:sp>
          <p:sp>
            <p:nvSpPr>
              <p:cNvPr id="37" name="AutoShape 19"/>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1E2EC"/>
                  </a:gs>
                  <a:gs pos="50000">
                    <a:srgbClr val="5FC3D7">
                      <a:alpha val="0"/>
                    </a:srgbClr>
                  </a:gs>
                  <a:gs pos="100000">
                    <a:srgbClr val="B1E2EC"/>
                  </a:gs>
                </a:gsLst>
                <a:lin ang="2700000" scaled="1"/>
              </a:gradFill>
              <a:ln w="0">
                <a:noFill/>
                <a:round/>
                <a:headEnd/>
                <a:tailEnd/>
              </a:ln>
            </p:spPr>
            <p:txBody>
              <a:bodyPr/>
              <a:lstStyle/>
              <a:p>
                <a:endParaRPr lang="zh-CN" altLang="en-US">
                  <a:ea typeface="宋体" pitchFamily="2" charset="-122"/>
                </a:endParaRPr>
              </a:p>
            </p:txBody>
          </p:sp>
        </p:grpSp>
        <p:grpSp>
          <p:nvGrpSpPr>
            <p:cNvPr id="26" name="Group 8"/>
            <p:cNvGrpSpPr>
              <a:grpSpLocks/>
            </p:cNvGrpSpPr>
            <p:nvPr/>
          </p:nvGrpSpPr>
          <p:grpSpPr bwMode="auto">
            <a:xfrm>
              <a:off x="1000125" y="3143250"/>
              <a:ext cx="1362075" cy="1322388"/>
              <a:chOff x="4320" y="1152"/>
              <a:chExt cx="414" cy="402"/>
            </a:xfrm>
          </p:grpSpPr>
          <p:sp>
            <p:nvSpPr>
              <p:cNvPr id="34" name="AutoShape 16"/>
              <p:cNvSpPr>
                <a:spLocks noChangeArrowheads="1"/>
              </p:cNvSpPr>
              <p:nvPr/>
            </p:nvSpPr>
            <p:spPr bwMode="gray">
              <a:xfrm>
                <a:off x="4320" y="1152"/>
                <a:ext cx="414" cy="402"/>
              </a:xfrm>
              <a:prstGeom prst="roundRect">
                <a:avLst>
                  <a:gd name="adj" fmla="val 11921"/>
                </a:avLst>
              </a:prstGeom>
              <a:gradFill rotWithShape="1">
                <a:gsLst>
                  <a:gs pos="0">
                    <a:srgbClr val="FAA712"/>
                  </a:gs>
                  <a:gs pos="100000">
                    <a:srgbClr val="AF750D"/>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zh-CN" altLang="en-US">
                  <a:ea typeface="宋体" pitchFamily="2" charset="-122"/>
                </a:endParaRPr>
              </a:p>
            </p:txBody>
          </p:sp>
          <p:sp>
            <p:nvSpPr>
              <p:cNvPr id="35" name="AutoShape 17"/>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DD48C"/>
                  </a:gs>
                  <a:gs pos="50000">
                    <a:srgbClr val="FAA712">
                      <a:alpha val="0"/>
                    </a:srgbClr>
                  </a:gs>
                  <a:gs pos="100000">
                    <a:srgbClr val="FDD48C"/>
                  </a:gs>
                </a:gsLst>
                <a:lin ang="2700000" scaled="1"/>
              </a:gradFill>
              <a:ln w="0">
                <a:noFill/>
                <a:round/>
                <a:headEnd/>
                <a:tailEnd/>
              </a:ln>
            </p:spPr>
            <p:txBody>
              <a:bodyPr/>
              <a:lstStyle/>
              <a:p>
                <a:endParaRPr lang="zh-CN" altLang="en-US">
                  <a:ea typeface="宋体" pitchFamily="2" charset="-122"/>
                </a:endParaRPr>
              </a:p>
            </p:txBody>
          </p:sp>
        </p:grpSp>
        <p:sp>
          <p:nvSpPr>
            <p:cNvPr id="27" name="Rectangle 9"/>
            <p:cNvSpPr>
              <a:spLocks noChangeArrowheads="1"/>
            </p:cNvSpPr>
            <p:nvPr/>
          </p:nvSpPr>
          <p:spPr bwMode="auto">
            <a:xfrm>
              <a:off x="1033463" y="3500438"/>
              <a:ext cx="1281112" cy="707886"/>
            </a:xfrm>
            <a:prstGeom prst="rect">
              <a:avLst/>
            </a:prstGeom>
            <a:noFill/>
            <a:ln w="9525">
              <a:noFill/>
              <a:miter lim="800000"/>
              <a:headEnd/>
              <a:tailEnd/>
            </a:ln>
          </p:spPr>
          <p:txBody>
            <a:bodyPr>
              <a:spAutoFit/>
            </a:bodyPr>
            <a:lstStyle/>
            <a:p>
              <a:pPr algn="ctr"/>
              <a:r>
                <a:rPr lang="zh-CN" altLang="zh-CN" sz="2000" dirty="0"/>
                <a:t>整洁的发型</a:t>
              </a:r>
              <a:endParaRPr lang="zh-CN" altLang="en-US" sz="2000" dirty="0">
                <a:ea typeface="宋体" pitchFamily="2" charset="-122"/>
              </a:endParaRPr>
            </a:p>
          </p:txBody>
        </p:sp>
        <p:sp>
          <p:nvSpPr>
            <p:cNvPr id="28" name="Rectangle 10"/>
            <p:cNvSpPr>
              <a:spLocks noChangeArrowheads="1"/>
            </p:cNvSpPr>
            <p:nvPr/>
          </p:nvSpPr>
          <p:spPr bwMode="auto">
            <a:xfrm>
              <a:off x="3000375" y="3513202"/>
              <a:ext cx="1285875" cy="707886"/>
            </a:xfrm>
            <a:prstGeom prst="rect">
              <a:avLst/>
            </a:prstGeom>
            <a:noFill/>
            <a:ln w="9525">
              <a:noFill/>
              <a:miter lim="800000"/>
              <a:headEnd/>
              <a:tailEnd/>
            </a:ln>
          </p:spPr>
          <p:txBody>
            <a:bodyPr>
              <a:spAutoFit/>
            </a:bodyPr>
            <a:lstStyle/>
            <a:p>
              <a:pPr algn="ctr"/>
              <a:r>
                <a:rPr lang="zh-CN" altLang="zh-CN" sz="2000" dirty="0"/>
                <a:t>洁净的面容</a:t>
              </a:r>
              <a:endParaRPr lang="zh-CN" altLang="en-US" sz="2000" dirty="0">
                <a:ea typeface="宋体" pitchFamily="2" charset="-122"/>
              </a:endParaRPr>
            </a:p>
          </p:txBody>
        </p:sp>
        <p:sp>
          <p:nvSpPr>
            <p:cNvPr id="29" name="Rectangle 11"/>
            <p:cNvSpPr>
              <a:spLocks noChangeArrowheads="1"/>
            </p:cNvSpPr>
            <p:nvPr/>
          </p:nvSpPr>
          <p:spPr bwMode="auto">
            <a:xfrm>
              <a:off x="5000625" y="3429000"/>
              <a:ext cx="1357313" cy="707886"/>
            </a:xfrm>
            <a:prstGeom prst="rect">
              <a:avLst/>
            </a:prstGeom>
            <a:noFill/>
            <a:ln w="9525">
              <a:noFill/>
              <a:miter lim="800000"/>
              <a:headEnd/>
              <a:tailEnd/>
            </a:ln>
          </p:spPr>
          <p:txBody>
            <a:bodyPr>
              <a:spAutoFit/>
            </a:bodyPr>
            <a:lstStyle/>
            <a:p>
              <a:pPr algn="ctr"/>
              <a:r>
                <a:rPr lang="zh-CN" altLang="zh-CN" sz="2000" dirty="0"/>
                <a:t>手部和脚部的卫生</a:t>
              </a:r>
              <a:endParaRPr lang="zh-CN" altLang="en-US" sz="2000" dirty="0">
                <a:ea typeface="宋体" pitchFamily="2" charset="-122"/>
              </a:endParaRPr>
            </a:p>
          </p:txBody>
        </p:sp>
        <p:sp>
          <p:nvSpPr>
            <p:cNvPr id="30" name="Rectangle 12"/>
            <p:cNvSpPr>
              <a:spLocks noChangeArrowheads="1"/>
            </p:cNvSpPr>
            <p:nvPr/>
          </p:nvSpPr>
          <p:spPr bwMode="auto">
            <a:xfrm>
              <a:off x="6896050" y="3604954"/>
              <a:ext cx="1276350" cy="400110"/>
            </a:xfrm>
            <a:prstGeom prst="rect">
              <a:avLst/>
            </a:prstGeom>
            <a:noFill/>
            <a:ln w="9525">
              <a:noFill/>
              <a:miter lim="800000"/>
              <a:headEnd/>
              <a:tailEnd/>
            </a:ln>
          </p:spPr>
          <p:txBody>
            <a:bodyPr>
              <a:spAutoFit/>
            </a:bodyPr>
            <a:lstStyle/>
            <a:p>
              <a:pPr algn="ctr"/>
              <a:r>
                <a:rPr lang="zh-CN" altLang="zh-CN" sz="2000" dirty="0"/>
                <a:t>化妆</a:t>
              </a:r>
              <a:endParaRPr lang="zh-CN" altLang="en-US" sz="2000" dirty="0">
                <a:ea typeface="宋体" pitchFamily="2" charset="-122"/>
              </a:endParaRPr>
            </a:p>
          </p:txBody>
        </p:sp>
      </p:grpSp>
      <p:sp>
        <p:nvSpPr>
          <p:cNvPr id="21"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客户服务中的礼仪</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2800" b="1" dirty="0" smtClean="0">
                <a:latin typeface="+mj-ea"/>
                <a:ea typeface="+mj-ea"/>
              </a:rPr>
              <a:t>（二）</a:t>
            </a:r>
            <a:r>
              <a:rPr lang="zh-CN" altLang="zh-CN" sz="2800" b="1" dirty="0" smtClean="0">
                <a:latin typeface="+mj-ea"/>
                <a:ea typeface="+mj-ea"/>
              </a:rPr>
              <a:t>仪表礼仪</a:t>
            </a:r>
            <a:endParaRPr lang="zh-CN" altLang="zh-CN" sz="2800" dirty="0" smtClean="0">
              <a:latin typeface="+mj-ea"/>
              <a:ea typeface="+mj-ea"/>
            </a:endParaRPr>
          </a:p>
          <a:p>
            <a:r>
              <a:rPr lang="en-US" altLang="zh-CN" sz="2800" dirty="0" smtClean="0">
                <a:latin typeface="+mj-ea"/>
                <a:ea typeface="+mj-ea"/>
              </a:rPr>
              <a:t>1.</a:t>
            </a:r>
            <a:r>
              <a:rPr lang="zh-CN" altLang="zh-CN" sz="2800" dirty="0" smtClean="0">
                <a:latin typeface="+mj-ea"/>
                <a:ea typeface="+mj-ea"/>
              </a:rPr>
              <a:t>服装礼仪</a:t>
            </a:r>
          </a:p>
          <a:p>
            <a:r>
              <a:rPr lang="en-US" altLang="zh-CN" sz="2800" dirty="0" smtClean="0">
                <a:latin typeface="+mj-ea"/>
                <a:ea typeface="+mj-ea"/>
              </a:rPr>
              <a:t>2.</a:t>
            </a:r>
            <a:r>
              <a:rPr lang="zh-CN" altLang="zh-CN" sz="2800" dirty="0" smtClean="0">
                <a:latin typeface="+mj-ea"/>
                <a:ea typeface="+mj-ea"/>
              </a:rPr>
              <a:t>饰物礼仪</a:t>
            </a:r>
          </a:p>
          <a:p>
            <a:r>
              <a:rPr lang="zh-CN" altLang="en-US" sz="2800" b="1" dirty="0" smtClean="0">
                <a:latin typeface="+mj-ea"/>
                <a:ea typeface="+mj-ea"/>
              </a:rPr>
              <a:t>（三）</a:t>
            </a:r>
            <a:r>
              <a:rPr lang="zh-CN" altLang="zh-CN" sz="2800" b="1" dirty="0" smtClean="0">
                <a:latin typeface="+mj-ea"/>
                <a:ea typeface="+mj-ea"/>
              </a:rPr>
              <a:t>举止礼仪</a:t>
            </a:r>
            <a:endParaRPr lang="zh-CN" altLang="zh-CN" sz="2800" dirty="0" smtClean="0">
              <a:latin typeface="+mj-ea"/>
              <a:ea typeface="+mj-ea"/>
            </a:endParaRPr>
          </a:p>
          <a:p>
            <a:r>
              <a:rPr lang="en-US" altLang="zh-CN" sz="2800" dirty="0" smtClean="0">
                <a:latin typeface="+mj-ea"/>
                <a:ea typeface="+mj-ea"/>
              </a:rPr>
              <a:t>1.</a:t>
            </a:r>
            <a:r>
              <a:rPr lang="zh-CN" altLang="zh-CN" sz="2800" dirty="0" smtClean="0">
                <a:latin typeface="+mj-ea"/>
                <a:ea typeface="+mj-ea"/>
              </a:rPr>
              <a:t>站姿和行走</a:t>
            </a:r>
          </a:p>
          <a:p>
            <a:r>
              <a:rPr lang="en-US" altLang="zh-CN" sz="2800" dirty="0" smtClean="0">
                <a:latin typeface="+mj-ea"/>
                <a:ea typeface="+mj-ea"/>
              </a:rPr>
              <a:t>2.</a:t>
            </a:r>
            <a:r>
              <a:rPr lang="zh-CN" altLang="zh-CN" sz="2800" dirty="0" smtClean="0">
                <a:latin typeface="+mj-ea"/>
                <a:ea typeface="+mj-ea"/>
              </a:rPr>
              <a:t>坐姿</a:t>
            </a:r>
          </a:p>
          <a:p>
            <a:endParaRPr lang="zh-CN" altLang="en-US" sz="2800" dirty="0">
              <a:latin typeface="+mj-ea"/>
              <a:ea typeface="+mj-ea"/>
            </a:endParaRPr>
          </a:p>
        </p:txBody>
      </p:sp>
      <p:sp>
        <p:nvSpPr>
          <p:cNvPr id="4"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客户服务中的礼仪</a:t>
            </a:r>
            <a:r>
              <a:rPr lang="zh-CN" altLang="zh-CN" dirty="0" smtClean="0"/>
              <a:t/>
            </a:r>
            <a:br>
              <a:rPr lang="zh-CN" altLang="zh-CN" dirty="0" smtClean="0"/>
            </a:br>
            <a:endParaRPr lang="zh-CN" altLang="en-US" dirty="0"/>
          </a:p>
        </p:txBody>
      </p:sp>
      <p:pic>
        <p:nvPicPr>
          <p:cNvPr id="3074" name="Picture 2" descr="C:\Documents and Settings\Administrator\Local Settings\Temporary Internet Files\Content.IE5\3CM4PH98\MP900431297[1].jpg"/>
          <p:cNvPicPr>
            <a:picLocks noChangeAspect="1" noChangeArrowheads="1"/>
          </p:cNvPicPr>
          <p:nvPr/>
        </p:nvPicPr>
        <p:blipFill>
          <a:blip r:embed="rId2" cstate="print"/>
          <a:srcRect/>
          <a:stretch>
            <a:fillRect/>
          </a:stretch>
        </p:blipFill>
        <p:spPr bwMode="auto">
          <a:xfrm>
            <a:off x="6948264" y="4725144"/>
            <a:ext cx="1950720" cy="1950720"/>
          </a:xfrm>
          <a:prstGeom prst="rect">
            <a:avLst/>
          </a:prstGeom>
          <a:noFill/>
        </p:spPr>
      </p:pic>
    </p:spTree>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二、交谈的礼仪</a:t>
            </a:r>
            <a:endParaRPr lang="zh-CN" altLang="zh-CN" sz="2800" dirty="0" smtClean="0">
              <a:latin typeface="+mj-ea"/>
              <a:ea typeface="+mj-ea"/>
            </a:endParaRPr>
          </a:p>
          <a:p>
            <a:r>
              <a:rPr lang="zh-CN" altLang="en-US" sz="2800" dirty="0" smtClean="0">
                <a:latin typeface="+mj-ea"/>
                <a:ea typeface="+mj-ea"/>
              </a:rPr>
              <a:t>（一）</a:t>
            </a:r>
            <a:r>
              <a:rPr lang="zh-CN" altLang="zh-CN" sz="2800" dirty="0" smtClean="0">
                <a:latin typeface="+mj-ea"/>
                <a:ea typeface="+mj-ea"/>
              </a:rPr>
              <a:t>交谈的距离要合适</a:t>
            </a:r>
            <a:endParaRPr lang="en-US" altLang="zh-CN" sz="2800" dirty="0" smtClean="0">
              <a:latin typeface="+mj-ea"/>
              <a:ea typeface="+mj-ea"/>
            </a:endParaRPr>
          </a:p>
          <a:p>
            <a:r>
              <a:rPr lang="zh-CN" altLang="en-US" sz="2800" dirty="0" smtClean="0">
                <a:latin typeface="+mj-ea"/>
                <a:ea typeface="+mj-ea"/>
              </a:rPr>
              <a:t>（二）</a:t>
            </a:r>
            <a:r>
              <a:rPr lang="zh-CN" altLang="zh-CN" sz="2800" dirty="0" smtClean="0">
                <a:latin typeface="+mj-ea"/>
                <a:ea typeface="+mj-ea"/>
              </a:rPr>
              <a:t>用语文雅</a:t>
            </a:r>
          </a:p>
          <a:p>
            <a:r>
              <a:rPr lang="zh-CN" altLang="en-US" sz="2800" dirty="0" smtClean="0">
                <a:latin typeface="+mj-ea"/>
                <a:ea typeface="+mj-ea"/>
              </a:rPr>
              <a:t>（三）</a:t>
            </a:r>
            <a:r>
              <a:rPr lang="zh-CN" altLang="zh-CN" sz="2800" dirty="0" smtClean="0">
                <a:latin typeface="+mj-ea"/>
                <a:ea typeface="+mj-ea"/>
              </a:rPr>
              <a:t>表情亲切、自然</a:t>
            </a:r>
          </a:p>
          <a:p>
            <a:r>
              <a:rPr lang="zh-CN" altLang="en-US" sz="2800" dirty="0" smtClean="0">
                <a:latin typeface="+mj-ea"/>
                <a:ea typeface="+mj-ea"/>
              </a:rPr>
              <a:t>（四）</a:t>
            </a:r>
            <a:r>
              <a:rPr lang="zh-CN" altLang="zh-CN" sz="2800" dirty="0" smtClean="0">
                <a:latin typeface="+mj-ea"/>
                <a:ea typeface="+mj-ea"/>
              </a:rPr>
              <a:t>注意语境</a:t>
            </a:r>
          </a:p>
          <a:p>
            <a:r>
              <a:rPr lang="zh-CN" altLang="en-US" sz="2800" dirty="0" smtClean="0">
                <a:latin typeface="+mj-ea"/>
                <a:ea typeface="+mj-ea"/>
              </a:rPr>
              <a:t>（五）</a:t>
            </a:r>
            <a:r>
              <a:rPr lang="zh-CN" altLang="zh-CN" sz="2800" dirty="0" smtClean="0">
                <a:latin typeface="+mj-ea"/>
                <a:ea typeface="+mj-ea"/>
              </a:rPr>
              <a:t>选择的话题要适当</a:t>
            </a:r>
          </a:p>
          <a:p>
            <a:r>
              <a:rPr lang="zh-CN" altLang="en-US" sz="2800" dirty="0" smtClean="0">
                <a:latin typeface="+mj-ea"/>
                <a:ea typeface="+mj-ea"/>
              </a:rPr>
              <a:t>（六）</a:t>
            </a:r>
            <a:r>
              <a:rPr lang="zh-CN" altLang="zh-CN" sz="2800" dirty="0" smtClean="0">
                <a:latin typeface="+mj-ea"/>
                <a:ea typeface="+mj-ea"/>
              </a:rPr>
              <a:t>注意谈话形态</a:t>
            </a:r>
          </a:p>
          <a:p>
            <a:endParaRPr lang="zh-CN" altLang="zh-CN" dirty="0" smtClean="0"/>
          </a:p>
          <a:p>
            <a:endParaRPr lang="zh-CN" altLang="en-US" dirty="0"/>
          </a:p>
        </p:txBody>
      </p:sp>
      <p:sp>
        <p:nvSpPr>
          <p:cNvPr id="4"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客户服务中的礼仪</a:t>
            </a:r>
            <a:r>
              <a:rPr lang="zh-CN" altLang="zh-CN" dirty="0" smtClean="0"/>
              <a:t/>
            </a:r>
            <a:br>
              <a:rPr lang="zh-CN" altLang="zh-CN" dirty="0" smtClean="0"/>
            </a:br>
            <a:endParaRPr lang="zh-CN" altLang="en-US" dirty="0"/>
          </a:p>
        </p:txBody>
      </p:sp>
      <p:pic>
        <p:nvPicPr>
          <p:cNvPr id="4098" name="Picture 2" descr="C:\Documents and Settings\Administrator\Local Settings\Temporary Internet Files\Content.IE5\HO1SNSID\MP900439502[1].jpg"/>
          <p:cNvPicPr>
            <a:picLocks noChangeAspect="1" noChangeArrowheads="1"/>
          </p:cNvPicPr>
          <p:nvPr/>
        </p:nvPicPr>
        <p:blipFill>
          <a:blip r:embed="rId2" cstate="print"/>
          <a:srcRect/>
          <a:stretch>
            <a:fillRect/>
          </a:stretch>
        </p:blipFill>
        <p:spPr bwMode="auto">
          <a:xfrm>
            <a:off x="6732240" y="5301208"/>
            <a:ext cx="1920240" cy="1278331"/>
          </a:xfrm>
          <a:prstGeom prst="rect">
            <a:avLst/>
          </a:prstGeom>
          <a:noFill/>
        </p:spPr>
      </p:pic>
    </p:spTree>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三、电话礼仪</a:t>
            </a:r>
            <a:endParaRPr lang="zh-CN" altLang="zh-CN" sz="2800" dirty="0" smtClean="0"/>
          </a:p>
          <a:p>
            <a:r>
              <a:rPr lang="zh-CN" altLang="en-US" sz="2800" b="1" dirty="0" smtClean="0"/>
              <a:t>（一）</a:t>
            </a:r>
            <a:r>
              <a:rPr lang="zh-CN" altLang="zh-CN" sz="2800" b="1" dirty="0" smtClean="0"/>
              <a:t>接电话的礼仪</a:t>
            </a:r>
            <a:endParaRPr lang="zh-CN" altLang="zh-CN" sz="2800" dirty="0" smtClean="0"/>
          </a:p>
          <a:p>
            <a:endParaRPr lang="zh-CN" altLang="en-US" dirty="0"/>
          </a:p>
        </p:txBody>
      </p:sp>
      <p:grpSp>
        <p:nvGrpSpPr>
          <p:cNvPr id="33" name="组合 32"/>
          <p:cNvGrpSpPr/>
          <p:nvPr/>
        </p:nvGrpSpPr>
        <p:grpSpPr>
          <a:xfrm>
            <a:off x="467544" y="2788369"/>
            <a:ext cx="8111668" cy="3736975"/>
            <a:chOff x="207465" y="2572345"/>
            <a:chExt cx="8111668" cy="3736975"/>
          </a:xfrm>
        </p:grpSpPr>
        <p:sp>
          <p:nvSpPr>
            <p:cNvPr id="4" name="Line 2"/>
            <p:cNvSpPr>
              <a:spLocks noChangeShapeType="1"/>
            </p:cNvSpPr>
            <p:nvPr/>
          </p:nvSpPr>
          <p:spPr bwMode="auto">
            <a:xfrm>
              <a:off x="1983878" y="2572345"/>
              <a:ext cx="0" cy="3736975"/>
            </a:xfrm>
            <a:prstGeom prst="line">
              <a:avLst/>
            </a:prstGeom>
            <a:noFill/>
            <a:ln w="12700">
              <a:solidFill>
                <a:schemeClr val="accent4">
                  <a:lumMod val="50000"/>
                </a:schemeClr>
              </a:solidFill>
              <a:round/>
              <a:headEnd/>
              <a:tailEnd/>
            </a:ln>
          </p:spPr>
          <p:txBody>
            <a:bodyPr/>
            <a:lstStyle/>
            <a:p>
              <a:endParaRPr lang="zh-CN" altLang="en-US"/>
            </a:p>
          </p:txBody>
        </p:sp>
        <p:sp>
          <p:nvSpPr>
            <p:cNvPr id="5" name="Line 3"/>
            <p:cNvSpPr>
              <a:spLocks noChangeShapeType="1"/>
            </p:cNvSpPr>
            <p:nvPr/>
          </p:nvSpPr>
          <p:spPr bwMode="auto">
            <a:xfrm>
              <a:off x="207465" y="4442420"/>
              <a:ext cx="3552826" cy="0"/>
            </a:xfrm>
            <a:prstGeom prst="line">
              <a:avLst/>
            </a:prstGeom>
            <a:noFill/>
            <a:ln w="12700">
              <a:solidFill>
                <a:schemeClr val="accent4">
                  <a:lumMod val="50000"/>
                </a:schemeClr>
              </a:solidFill>
              <a:round/>
              <a:headEnd/>
              <a:tailEnd/>
            </a:ln>
          </p:spPr>
          <p:txBody>
            <a:bodyPr/>
            <a:lstStyle/>
            <a:p>
              <a:endParaRPr lang="zh-CN" altLang="en-US"/>
            </a:p>
          </p:txBody>
        </p:sp>
        <p:sp>
          <p:nvSpPr>
            <p:cNvPr id="6" name="Oval 4"/>
            <p:cNvSpPr>
              <a:spLocks noChangeArrowheads="1"/>
            </p:cNvSpPr>
            <p:nvPr/>
          </p:nvSpPr>
          <p:spPr bwMode="auto">
            <a:xfrm>
              <a:off x="559891" y="2996208"/>
              <a:ext cx="2844800" cy="2867025"/>
            </a:xfrm>
            <a:prstGeom prst="ellipse">
              <a:avLst/>
            </a:prstGeom>
            <a:noFill/>
            <a:ln w="9525">
              <a:solidFill>
                <a:schemeClr val="accent4">
                  <a:lumMod val="50000"/>
                </a:schemeClr>
              </a:solidFill>
              <a:round/>
              <a:headEnd/>
              <a:tailEnd/>
            </a:ln>
          </p:spPr>
          <p:txBody>
            <a:bodyPr wrap="none" anchor="ctr"/>
            <a:lstStyle/>
            <a:p>
              <a:endParaRPr lang="zh-CN" altLang="en-US">
                <a:ea typeface="宋体" pitchFamily="2" charset="-122"/>
              </a:endParaRPr>
            </a:p>
          </p:txBody>
        </p:sp>
        <p:grpSp>
          <p:nvGrpSpPr>
            <p:cNvPr id="7" name="Group 5"/>
            <p:cNvGrpSpPr>
              <a:grpSpLocks/>
            </p:cNvGrpSpPr>
            <p:nvPr/>
          </p:nvGrpSpPr>
          <p:grpSpPr bwMode="auto">
            <a:xfrm>
              <a:off x="786903" y="3245445"/>
              <a:ext cx="2378075" cy="2425700"/>
              <a:chOff x="579" y="1589"/>
              <a:chExt cx="1358" cy="1358"/>
            </a:xfrm>
          </p:grpSpPr>
          <p:sp>
            <p:nvSpPr>
              <p:cNvPr id="8" name="Oval 29"/>
              <p:cNvSpPr>
                <a:spLocks noChangeArrowheads="1"/>
              </p:cNvSpPr>
              <p:nvPr/>
            </p:nvSpPr>
            <p:spPr bwMode="gray">
              <a:xfrm>
                <a:off x="579" y="1589"/>
                <a:ext cx="1358" cy="1358"/>
              </a:xfrm>
              <a:prstGeom prst="ellipse">
                <a:avLst/>
              </a:prstGeom>
              <a:gradFill rotWithShape="1">
                <a:gsLst>
                  <a:gs pos="0">
                    <a:srgbClr val="F4F0FE"/>
                  </a:gs>
                  <a:gs pos="100000">
                    <a:srgbClr val="9874F2"/>
                  </a:gs>
                </a:gsLst>
                <a:lin ang="2700000" scaled="1"/>
              </a:gradFill>
              <a:ln w="38100">
                <a:solidFill>
                  <a:srgbClr val="F8F8F8"/>
                </a:solidFill>
                <a:round/>
                <a:headEnd/>
                <a:tailEnd/>
              </a:ln>
              <a:effectLst>
                <a:outerShdw dist="81320" dir="3080412" algn="ctr" rotWithShape="0">
                  <a:srgbClr val="5F5F5F">
                    <a:alpha val="50000"/>
                  </a:srgbClr>
                </a:outerShdw>
              </a:effectLst>
            </p:spPr>
            <p:txBody>
              <a:bodyPr wrap="none" anchor="ctr"/>
              <a:lstStyle/>
              <a:p>
                <a:endParaRPr lang="zh-CN" altLang="en-US">
                  <a:ea typeface="宋体" pitchFamily="2" charset="-122"/>
                </a:endParaRPr>
              </a:p>
            </p:txBody>
          </p:sp>
          <p:sp>
            <p:nvSpPr>
              <p:cNvPr id="9" name="Oval 30"/>
              <p:cNvSpPr>
                <a:spLocks noChangeArrowheads="1"/>
              </p:cNvSpPr>
              <p:nvPr/>
            </p:nvSpPr>
            <p:spPr bwMode="gray">
              <a:xfrm>
                <a:off x="635" y="1642"/>
                <a:ext cx="1245" cy="1246"/>
              </a:xfrm>
              <a:prstGeom prst="ellipse">
                <a:avLst/>
              </a:prstGeom>
              <a:gradFill rotWithShape="1">
                <a:gsLst>
                  <a:gs pos="0">
                    <a:srgbClr val="7156B3"/>
                  </a:gs>
                  <a:gs pos="100000">
                    <a:srgbClr val="9874F2"/>
                  </a:gs>
                </a:gsLst>
                <a:lin ang="2700000" scaled="1"/>
              </a:gradFill>
              <a:ln w="9525">
                <a:noFill/>
                <a:round/>
                <a:headEnd/>
                <a:tailEnd/>
              </a:ln>
            </p:spPr>
            <p:txBody>
              <a:bodyPr wrap="none" anchor="ctr"/>
              <a:lstStyle/>
              <a:p>
                <a:endParaRPr lang="zh-CN" altLang="en-US">
                  <a:ea typeface="宋体" pitchFamily="2" charset="-122"/>
                </a:endParaRPr>
              </a:p>
            </p:txBody>
          </p:sp>
          <p:sp>
            <p:nvSpPr>
              <p:cNvPr id="10" name="Oval 31"/>
              <p:cNvSpPr>
                <a:spLocks noChangeArrowheads="1"/>
              </p:cNvSpPr>
              <p:nvPr/>
            </p:nvSpPr>
            <p:spPr bwMode="gray">
              <a:xfrm>
                <a:off x="865" y="1880"/>
                <a:ext cx="799" cy="798"/>
              </a:xfrm>
              <a:prstGeom prst="ellipse">
                <a:avLst/>
              </a:prstGeom>
              <a:gradFill rotWithShape="1">
                <a:gsLst>
                  <a:gs pos="0">
                    <a:srgbClr val="E5DCFC"/>
                  </a:gs>
                  <a:gs pos="100000">
                    <a:srgbClr val="9874F2"/>
                  </a:gs>
                </a:gsLst>
                <a:lin ang="5400000" scaled="1"/>
              </a:gradFill>
              <a:ln w="9525">
                <a:noFill/>
                <a:round/>
                <a:headEnd/>
                <a:tailEnd/>
              </a:ln>
            </p:spPr>
            <p:txBody>
              <a:bodyPr wrap="none" anchor="ctr"/>
              <a:lstStyle/>
              <a:p>
                <a:endParaRPr lang="zh-CN" altLang="en-US">
                  <a:ea typeface="宋体" pitchFamily="2" charset="-122"/>
                </a:endParaRPr>
              </a:p>
            </p:txBody>
          </p:sp>
        </p:grpSp>
        <p:sp>
          <p:nvSpPr>
            <p:cNvPr id="11" name="Oval 6"/>
            <p:cNvSpPr>
              <a:spLocks noChangeArrowheads="1"/>
            </p:cNvSpPr>
            <p:nvPr/>
          </p:nvSpPr>
          <p:spPr bwMode="auto">
            <a:xfrm>
              <a:off x="355103" y="2812058"/>
              <a:ext cx="3244850" cy="3246437"/>
            </a:xfrm>
            <a:prstGeom prst="ellipse">
              <a:avLst/>
            </a:prstGeom>
            <a:noFill/>
            <a:ln w="19050">
              <a:solidFill>
                <a:schemeClr val="accent4">
                  <a:lumMod val="50000"/>
                </a:schemeClr>
              </a:solidFill>
              <a:round/>
              <a:headEnd/>
              <a:tailEnd/>
            </a:ln>
          </p:spPr>
          <p:txBody>
            <a:bodyPr wrap="none" anchor="ctr"/>
            <a:lstStyle/>
            <a:p>
              <a:endParaRPr lang="zh-CN" altLang="en-US">
                <a:ea typeface="宋体" pitchFamily="2" charset="-122"/>
              </a:endParaRPr>
            </a:p>
          </p:txBody>
        </p:sp>
        <p:grpSp>
          <p:nvGrpSpPr>
            <p:cNvPr id="12" name="Group 7"/>
            <p:cNvGrpSpPr>
              <a:grpSpLocks/>
            </p:cNvGrpSpPr>
            <p:nvPr/>
          </p:nvGrpSpPr>
          <p:grpSpPr bwMode="auto">
            <a:xfrm>
              <a:off x="2553791" y="2794595"/>
              <a:ext cx="339725" cy="339725"/>
              <a:chOff x="2928" y="2208"/>
              <a:chExt cx="262" cy="262"/>
            </a:xfrm>
          </p:grpSpPr>
          <p:sp>
            <p:nvSpPr>
              <p:cNvPr id="13" name="Oval 27"/>
              <p:cNvSpPr>
                <a:spLocks noChangeArrowheads="1"/>
              </p:cNvSpPr>
              <p:nvPr/>
            </p:nvSpPr>
            <p:spPr bwMode="gray">
              <a:xfrm>
                <a:off x="2928" y="2208"/>
                <a:ext cx="262" cy="262"/>
              </a:xfrm>
              <a:prstGeom prst="ellipse">
                <a:avLst/>
              </a:prstGeom>
              <a:gradFill rotWithShape="1">
                <a:gsLst>
                  <a:gs pos="0">
                    <a:srgbClr val="D6E3F7"/>
                  </a:gs>
                  <a:gs pos="100000">
                    <a:srgbClr val="709EE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ea typeface="宋体" pitchFamily="2" charset="-122"/>
                </a:endParaRPr>
              </a:p>
            </p:txBody>
          </p:sp>
          <p:sp>
            <p:nvSpPr>
              <p:cNvPr id="14" name="Oval 28"/>
              <p:cNvSpPr>
                <a:spLocks noChangeArrowheads="1"/>
              </p:cNvSpPr>
              <p:nvPr/>
            </p:nvSpPr>
            <p:spPr bwMode="gray">
              <a:xfrm>
                <a:off x="2949" y="2230"/>
                <a:ext cx="218" cy="218"/>
              </a:xfrm>
              <a:prstGeom prst="ellipse">
                <a:avLst/>
              </a:prstGeom>
              <a:gradFill rotWithShape="1">
                <a:gsLst>
                  <a:gs pos="0">
                    <a:srgbClr val="709EE2">
                      <a:alpha val="89998"/>
                    </a:srgbClr>
                  </a:gs>
                  <a:gs pos="100000">
                    <a:srgbClr val="DBE6F8"/>
                  </a:gs>
                </a:gsLst>
                <a:lin ang="2700000" scaled="1"/>
              </a:gradFill>
              <a:ln w="12700">
                <a:noFill/>
                <a:round/>
                <a:headEnd/>
                <a:tailEnd/>
              </a:ln>
            </p:spPr>
            <p:txBody>
              <a:bodyPr wrap="none" anchor="ctr"/>
              <a:lstStyle/>
              <a:p>
                <a:endParaRPr lang="zh-CN" altLang="en-US">
                  <a:ea typeface="宋体" pitchFamily="2" charset="-122"/>
                </a:endParaRPr>
              </a:p>
            </p:txBody>
          </p:sp>
        </p:grpSp>
        <p:grpSp>
          <p:nvGrpSpPr>
            <p:cNvPr id="15" name="Group 8"/>
            <p:cNvGrpSpPr>
              <a:grpSpLocks/>
            </p:cNvGrpSpPr>
            <p:nvPr/>
          </p:nvGrpSpPr>
          <p:grpSpPr bwMode="auto">
            <a:xfrm>
              <a:off x="3245941" y="3464520"/>
              <a:ext cx="339725" cy="339725"/>
              <a:chOff x="2928" y="2208"/>
              <a:chExt cx="262" cy="262"/>
            </a:xfrm>
          </p:grpSpPr>
          <p:sp>
            <p:nvSpPr>
              <p:cNvPr id="16" name="Oval 25"/>
              <p:cNvSpPr>
                <a:spLocks noChangeArrowheads="1"/>
              </p:cNvSpPr>
              <p:nvPr/>
            </p:nvSpPr>
            <p:spPr bwMode="gray">
              <a:xfrm>
                <a:off x="2928" y="2208"/>
                <a:ext cx="262" cy="262"/>
              </a:xfrm>
              <a:prstGeom prst="ellipse">
                <a:avLst/>
              </a:prstGeom>
              <a:gradFill rotWithShape="1">
                <a:gsLst>
                  <a:gs pos="0">
                    <a:srgbClr val="D6E3F7"/>
                  </a:gs>
                  <a:gs pos="100000">
                    <a:srgbClr val="709EE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ea typeface="宋体" pitchFamily="2" charset="-122"/>
                </a:endParaRPr>
              </a:p>
            </p:txBody>
          </p:sp>
          <p:sp>
            <p:nvSpPr>
              <p:cNvPr id="17" name="Oval 26"/>
              <p:cNvSpPr>
                <a:spLocks noChangeArrowheads="1"/>
              </p:cNvSpPr>
              <p:nvPr/>
            </p:nvSpPr>
            <p:spPr bwMode="gray">
              <a:xfrm>
                <a:off x="2949" y="2230"/>
                <a:ext cx="218" cy="218"/>
              </a:xfrm>
              <a:prstGeom prst="ellipse">
                <a:avLst/>
              </a:prstGeom>
              <a:gradFill rotWithShape="1">
                <a:gsLst>
                  <a:gs pos="0">
                    <a:srgbClr val="709EE2">
                      <a:alpha val="89998"/>
                    </a:srgbClr>
                  </a:gs>
                  <a:gs pos="100000">
                    <a:srgbClr val="DBE6F8"/>
                  </a:gs>
                </a:gsLst>
                <a:lin ang="2700000" scaled="1"/>
              </a:gradFill>
              <a:ln w="12700">
                <a:noFill/>
                <a:round/>
                <a:headEnd/>
                <a:tailEnd/>
              </a:ln>
            </p:spPr>
            <p:txBody>
              <a:bodyPr wrap="none" anchor="ctr"/>
              <a:lstStyle/>
              <a:p>
                <a:endParaRPr lang="zh-CN" altLang="en-US">
                  <a:ea typeface="宋体" pitchFamily="2" charset="-122"/>
                </a:endParaRPr>
              </a:p>
            </p:txBody>
          </p:sp>
        </p:grpSp>
        <p:grpSp>
          <p:nvGrpSpPr>
            <p:cNvPr id="18" name="Group 9"/>
            <p:cNvGrpSpPr>
              <a:grpSpLocks/>
            </p:cNvGrpSpPr>
            <p:nvPr/>
          </p:nvGrpSpPr>
          <p:grpSpPr bwMode="auto">
            <a:xfrm>
              <a:off x="3465016" y="4247158"/>
              <a:ext cx="339725" cy="339725"/>
              <a:chOff x="2928" y="2208"/>
              <a:chExt cx="262" cy="262"/>
            </a:xfrm>
          </p:grpSpPr>
          <p:sp>
            <p:nvSpPr>
              <p:cNvPr id="19" name="Oval 23"/>
              <p:cNvSpPr>
                <a:spLocks noChangeArrowheads="1"/>
              </p:cNvSpPr>
              <p:nvPr/>
            </p:nvSpPr>
            <p:spPr bwMode="gray">
              <a:xfrm>
                <a:off x="2928" y="2208"/>
                <a:ext cx="262" cy="262"/>
              </a:xfrm>
              <a:prstGeom prst="ellipse">
                <a:avLst/>
              </a:prstGeom>
              <a:gradFill rotWithShape="1">
                <a:gsLst>
                  <a:gs pos="0">
                    <a:srgbClr val="D6E3F7"/>
                  </a:gs>
                  <a:gs pos="100000">
                    <a:srgbClr val="709EE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ea typeface="宋体" pitchFamily="2" charset="-122"/>
                </a:endParaRPr>
              </a:p>
            </p:txBody>
          </p:sp>
          <p:sp>
            <p:nvSpPr>
              <p:cNvPr id="20" name="Oval 24"/>
              <p:cNvSpPr>
                <a:spLocks noChangeArrowheads="1"/>
              </p:cNvSpPr>
              <p:nvPr/>
            </p:nvSpPr>
            <p:spPr bwMode="gray">
              <a:xfrm>
                <a:off x="2949" y="2230"/>
                <a:ext cx="218" cy="218"/>
              </a:xfrm>
              <a:prstGeom prst="ellipse">
                <a:avLst/>
              </a:prstGeom>
              <a:gradFill rotWithShape="1">
                <a:gsLst>
                  <a:gs pos="0">
                    <a:srgbClr val="709EE2">
                      <a:alpha val="89998"/>
                    </a:srgbClr>
                  </a:gs>
                  <a:gs pos="100000">
                    <a:srgbClr val="DBE6F8"/>
                  </a:gs>
                </a:gsLst>
                <a:lin ang="2700000" scaled="1"/>
              </a:gradFill>
              <a:ln w="12700">
                <a:noFill/>
                <a:round/>
                <a:headEnd/>
                <a:tailEnd/>
              </a:ln>
            </p:spPr>
            <p:txBody>
              <a:bodyPr wrap="none" anchor="ctr"/>
              <a:lstStyle/>
              <a:p>
                <a:endParaRPr lang="zh-CN" altLang="en-US">
                  <a:ea typeface="宋体" pitchFamily="2" charset="-122"/>
                </a:endParaRPr>
              </a:p>
            </p:txBody>
          </p:sp>
        </p:grpSp>
        <p:grpSp>
          <p:nvGrpSpPr>
            <p:cNvPr id="21" name="Group 10"/>
            <p:cNvGrpSpPr>
              <a:grpSpLocks/>
            </p:cNvGrpSpPr>
            <p:nvPr/>
          </p:nvGrpSpPr>
          <p:grpSpPr bwMode="auto">
            <a:xfrm>
              <a:off x="3225303" y="5085358"/>
              <a:ext cx="339725" cy="339725"/>
              <a:chOff x="2928" y="2208"/>
              <a:chExt cx="262" cy="262"/>
            </a:xfrm>
          </p:grpSpPr>
          <p:sp>
            <p:nvSpPr>
              <p:cNvPr id="22" name="Oval 21"/>
              <p:cNvSpPr>
                <a:spLocks noChangeArrowheads="1"/>
              </p:cNvSpPr>
              <p:nvPr/>
            </p:nvSpPr>
            <p:spPr bwMode="gray">
              <a:xfrm>
                <a:off x="2928" y="2208"/>
                <a:ext cx="262" cy="262"/>
              </a:xfrm>
              <a:prstGeom prst="ellipse">
                <a:avLst/>
              </a:prstGeom>
              <a:gradFill rotWithShape="1">
                <a:gsLst>
                  <a:gs pos="0">
                    <a:srgbClr val="D6E3F7"/>
                  </a:gs>
                  <a:gs pos="100000">
                    <a:srgbClr val="709EE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ea typeface="宋体" pitchFamily="2" charset="-122"/>
                </a:endParaRPr>
              </a:p>
            </p:txBody>
          </p:sp>
          <p:sp>
            <p:nvSpPr>
              <p:cNvPr id="23" name="Oval 22"/>
              <p:cNvSpPr>
                <a:spLocks noChangeArrowheads="1"/>
              </p:cNvSpPr>
              <p:nvPr/>
            </p:nvSpPr>
            <p:spPr bwMode="gray">
              <a:xfrm>
                <a:off x="2949" y="2230"/>
                <a:ext cx="218" cy="218"/>
              </a:xfrm>
              <a:prstGeom prst="ellipse">
                <a:avLst/>
              </a:prstGeom>
              <a:gradFill rotWithShape="1">
                <a:gsLst>
                  <a:gs pos="0">
                    <a:srgbClr val="709EE2">
                      <a:alpha val="89998"/>
                    </a:srgbClr>
                  </a:gs>
                  <a:gs pos="100000">
                    <a:srgbClr val="DBE6F8"/>
                  </a:gs>
                </a:gsLst>
                <a:lin ang="2700000" scaled="1"/>
              </a:gradFill>
              <a:ln w="12700">
                <a:noFill/>
                <a:round/>
                <a:headEnd/>
                <a:tailEnd/>
              </a:ln>
            </p:spPr>
            <p:txBody>
              <a:bodyPr wrap="none" anchor="ctr"/>
              <a:lstStyle/>
              <a:p>
                <a:endParaRPr lang="zh-CN" altLang="en-US">
                  <a:ea typeface="宋体" pitchFamily="2" charset="-122"/>
                </a:endParaRPr>
              </a:p>
            </p:txBody>
          </p:sp>
        </p:grpSp>
        <p:grpSp>
          <p:nvGrpSpPr>
            <p:cNvPr id="24" name="Group 11"/>
            <p:cNvGrpSpPr>
              <a:grpSpLocks/>
            </p:cNvGrpSpPr>
            <p:nvPr/>
          </p:nvGrpSpPr>
          <p:grpSpPr bwMode="auto">
            <a:xfrm>
              <a:off x="2595066" y="5701308"/>
              <a:ext cx="339725" cy="339725"/>
              <a:chOff x="2928" y="2208"/>
              <a:chExt cx="262" cy="262"/>
            </a:xfrm>
          </p:grpSpPr>
          <p:sp>
            <p:nvSpPr>
              <p:cNvPr id="25" name="Oval 19"/>
              <p:cNvSpPr>
                <a:spLocks noChangeArrowheads="1"/>
              </p:cNvSpPr>
              <p:nvPr/>
            </p:nvSpPr>
            <p:spPr bwMode="gray">
              <a:xfrm>
                <a:off x="2928" y="2208"/>
                <a:ext cx="262" cy="262"/>
              </a:xfrm>
              <a:prstGeom prst="ellipse">
                <a:avLst/>
              </a:prstGeom>
              <a:gradFill rotWithShape="1">
                <a:gsLst>
                  <a:gs pos="0">
                    <a:srgbClr val="D6E3F7"/>
                  </a:gs>
                  <a:gs pos="100000">
                    <a:srgbClr val="709EE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zh-CN" altLang="en-US">
                  <a:ea typeface="宋体" pitchFamily="2" charset="-122"/>
                </a:endParaRPr>
              </a:p>
            </p:txBody>
          </p:sp>
          <p:sp>
            <p:nvSpPr>
              <p:cNvPr id="26" name="Oval 20"/>
              <p:cNvSpPr>
                <a:spLocks noChangeArrowheads="1"/>
              </p:cNvSpPr>
              <p:nvPr/>
            </p:nvSpPr>
            <p:spPr bwMode="gray">
              <a:xfrm>
                <a:off x="2949" y="2230"/>
                <a:ext cx="218" cy="218"/>
              </a:xfrm>
              <a:prstGeom prst="ellipse">
                <a:avLst/>
              </a:prstGeom>
              <a:gradFill rotWithShape="1">
                <a:gsLst>
                  <a:gs pos="0">
                    <a:srgbClr val="709EE2">
                      <a:alpha val="89998"/>
                    </a:srgbClr>
                  </a:gs>
                  <a:gs pos="100000">
                    <a:srgbClr val="DBE6F8"/>
                  </a:gs>
                </a:gsLst>
                <a:lin ang="2700000" scaled="1"/>
              </a:gradFill>
              <a:ln w="12700">
                <a:noFill/>
                <a:round/>
                <a:headEnd/>
                <a:tailEnd/>
              </a:ln>
            </p:spPr>
            <p:txBody>
              <a:bodyPr wrap="none" anchor="ctr"/>
              <a:lstStyle/>
              <a:p>
                <a:endParaRPr lang="zh-CN" altLang="en-US">
                  <a:ea typeface="宋体" pitchFamily="2" charset="-122"/>
                </a:endParaRPr>
              </a:p>
            </p:txBody>
          </p:sp>
        </p:grpSp>
        <p:sp>
          <p:nvSpPr>
            <p:cNvPr id="27" name="Rectangle 13"/>
            <p:cNvSpPr>
              <a:spLocks noChangeArrowheads="1"/>
            </p:cNvSpPr>
            <p:nvPr/>
          </p:nvSpPr>
          <p:spPr bwMode="auto">
            <a:xfrm>
              <a:off x="3041153" y="2664420"/>
              <a:ext cx="2969083" cy="461665"/>
            </a:xfrm>
            <a:prstGeom prst="rect">
              <a:avLst/>
            </a:prstGeom>
            <a:noFill/>
            <a:ln w="9525">
              <a:noFill/>
              <a:miter lim="800000"/>
              <a:headEnd/>
              <a:tailEnd/>
            </a:ln>
          </p:spPr>
          <p:txBody>
            <a:bodyPr wrap="none">
              <a:spAutoFit/>
            </a:bodyPr>
            <a:lstStyle/>
            <a:p>
              <a:r>
                <a:rPr lang="zh-CN" altLang="zh-CN" sz="2400" dirty="0">
                  <a:latin typeface="+mj-ea"/>
                  <a:ea typeface="+mj-ea"/>
                </a:rPr>
                <a:t>“铃声不过三</a:t>
              </a:r>
              <a:r>
                <a:rPr lang="en-US" altLang="zh-CN" sz="2400" dirty="0">
                  <a:latin typeface="+mj-ea"/>
                  <a:ea typeface="+mj-ea"/>
                </a:rPr>
                <a:t>”</a:t>
              </a:r>
              <a:r>
                <a:rPr lang="zh-CN" altLang="zh-CN" sz="2400" dirty="0">
                  <a:latin typeface="+mj-ea"/>
                  <a:ea typeface="+mj-ea"/>
                </a:rPr>
                <a:t>原则</a:t>
              </a:r>
              <a:endParaRPr lang="zh-CN" altLang="en-US" sz="2400" dirty="0">
                <a:solidFill>
                  <a:srgbClr val="E7E1F8"/>
                </a:solidFill>
                <a:latin typeface="+mj-ea"/>
                <a:ea typeface="+mj-ea"/>
              </a:endParaRPr>
            </a:p>
          </p:txBody>
        </p:sp>
        <p:sp>
          <p:nvSpPr>
            <p:cNvPr id="28" name="Rectangle 14"/>
            <p:cNvSpPr>
              <a:spLocks noChangeArrowheads="1"/>
            </p:cNvSpPr>
            <p:nvPr/>
          </p:nvSpPr>
          <p:spPr bwMode="auto">
            <a:xfrm>
              <a:off x="3726953" y="3350220"/>
              <a:ext cx="2040943" cy="461665"/>
            </a:xfrm>
            <a:prstGeom prst="rect">
              <a:avLst/>
            </a:prstGeom>
            <a:noFill/>
            <a:ln w="9525">
              <a:noFill/>
              <a:miter lim="800000"/>
              <a:headEnd/>
              <a:tailEnd/>
            </a:ln>
          </p:spPr>
          <p:txBody>
            <a:bodyPr wrap="none">
              <a:spAutoFit/>
            </a:bodyPr>
            <a:lstStyle/>
            <a:p>
              <a:r>
                <a:rPr lang="zh-CN" altLang="zh-CN" sz="2400" dirty="0">
                  <a:latin typeface="+mj-ea"/>
                  <a:ea typeface="+mj-ea"/>
                </a:rPr>
                <a:t>规范的问候语</a:t>
              </a:r>
              <a:endParaRPr lang="zh-CN" altLang="en-US" sz="2400" dirty="0">
                <a:solidFill>
                  <a:srgbClr val="E7E1F8"/>
                </a:solidFill>
                <a:latin typeface="+mj-ea"/>
                <a:ea typeface="+mj-ea"/>
              </a:endParaRPr>
            </a:p>
          </p:txBody>
        </p:sp>
        <p:sp>
          <p:nvSpPr>
            <p:cNvPr id="29" name="Rectangle 15"/>
            <p:cNvSpPr>
              <a:spLocks noChangeArrowheads="1"/>
            </p:cNvSpPr>
            <p:nvPr/>
          </p:nvSpPr>
          <p:spPr bwMode="auto">
            <a:xfrm>
              <a:off x="3803153" y="4112220"/>
              <a:ext cx="4515980" cy="461665"/>
            </a:xfrm>
            <a:prstGeom prst="rect">
              <a:avLst/>
            </a:prstGeom>
            <a:noFill/>
            <a:ln w="9525">
              <a:noFill/>
              <a:miter lim="800000"/>
              <a:headEnd/>
              <a:tailEnd/>
            </a:ln>
          </p:spPr>
          <p:txBody>
            <a:bodyPr wrap="none">
              <a:spAutoFit/>
            </a:bodyPr>
            <a:lstStyle/>
            <a:p>
              <a:r>
                <a:rPr lang="zh-CN" altLang="zh-CN" sz="2400" dirty="0">
                  <a:latin typeface="+mj-ea"/>
                  <a:ea typeface="+mj-ea"/>
                </a:rPr>
                <a:t>接到错误的电话也应该礼貌应对</a:t>
              </a:r>
              <a:endParaRPr lang="zh-CN" altLang="en-US" sz="2400" dirty="0">
                <a:solidFill>
                  <a:srgbClr val="E7E1F8"/>
                </a:solidFill>
                <a:latin typeface="+mj-ea"/>
                <a:ea typeface="+mj-ea"/>
              </a:endParaRPr>
            </a:p>
          </p:txBody>
        </p:sp>
        <p:sp>
          <p:nvSpPr>
            <p:cNvPr id="30" name="Rectangle 16"/>
            <p:cNvSpPr>
              <a:spLocks noChangeArrowheads="1"/>
            </p:cNvSpPr>
            <p:nvPr/>
          </p:nvSpPr>
          <p:spPr bwMode="auto">
            <a:xfrm>
              <a:off x="3650753" y="4950420"/>
              <a:ext cx="4206601" cy="461665"/>
            </a:xfrm>
            <a:prstGeom prst="rect">
              <a:avLst/>
            </a:prstGeom>
            <a:noFill/>
            <a:ln w="9525">
              <a:noFill/>
              <a:miter lim="800000"/>
              <a:headEnd/>
              <a:tailEnd/>
            </a:ln>
          </p:spPr>
          <p:txBody>
            <a:bodyPr wrap="none">
              <a:spAutoFit/>
            </a:bodyPr>
            <a:lstStyle/>
            <a:p>
              <a:r>
                <a:rPr lang="zh-CN" altLang="zh-CN" sz="2400" dirty="0">
                  <a:latin typeface="+mj-ea"/>
                  <a:ea typeface="+mj-ea"/>
                </a:rPr>
                <a:t>要学会记录并引用对方的名字</a:t>
              </a:r>
              <a:endParaRPr lang="zh-CN" altLang="en-US" sz="2400" dirty="0">
                <a:solidFill>
                  <a:srgbClr val="E7E1F8"/>
                </a:solidFill>
                <a:latin typeface="+mj-ea"/>
                <a:ea typeface="+mj-ea"/>
              </a:endParaRPr>
            </a:p>
          </p:txBody>
        </p:sp>
        <p:sp>
          <p:nvSpPr>
            <p:cNvPr id="31" name="Rectangle 17"/>
            <p:cNvSpPr>
              <a:spLocks noChangeArrowheads="1"/>
            </p:cNvSpPr>
            <p:nvPr/>
          </p:nvSpPr>
          <p:spPr bwMode="auto">
            <a:xfrm>
              <a:off x="3117353" y="5712420"/>
              <a:ext cx="3897221" cy="461665"/>
            </a:xfrm>
            <a:prstGeom prst="rect">
              <a:avLst/>
            </a:prstGeom>
            <a:noFill/>
            <a:ln w="9525">
              <a:noFill/>
              <a:miter lim="800000"/>
              <a:headEnd/>
              <a:tailEnd/>
            </a:ln>
          </p:spPr>
          <p:txBody>
            <a:bodyPr wrap="none">
              <a:spAutoFit/>
            </a:bodyPr>
            <a:lstStyle/>
            <a:p>
              <a:r>
                <a:rPr lang="zh-CN" altLang="zh-CN" sz="2400" dirty="0">
                  <a:latin typeface="+mj-ea"/>
                  <a:ea typeface="+mj-ea"/>
                </a:rPr>
                <a:t>应在对方挂电话后再挂电话</a:t>
              </a:r>
              <a:endParaRPr lang="zh-CN" altLang="en-US" sz="2400" dirty="0">
                <a:solidFill>
                  <a:srgbClr val="E7E1F8"/>
                </a:solidFill>
                <a:latin typeface="+mj-ea"/>
                <a:ea typeface="+mj-ea"/>
              </a:endParaRPr>
            </a:p>
          </p:txBody>
        </p:sp>
        <p:pic>
          <p:nvPicPr>
            <p:cNvPr id="32" name="Picture 5"/>
            <p:cNvPicPr>
              <a:picLocks noChangeAspect="1" noChangeArrowheads="1"/>
            </p:cNvPicPr>
            <p:nvPr/>
          </p:nvPicPr>
          <p:blipFill>
            <a:blip r:embed="rId2" cstate="print"/>
            <a:srcRect/>
            <a:stretch>
              <a:fillRect/>
            </a:stretch>
          </p:blipFill>
          <p:spPr bwMode="auto">
            <a:xfrm>
              <a:off x="1075828" y="3597870"/>
              <a:ext cx="1908175" cy="1743075"/>
            </a:xfrm>
            <a:prstGeom prst="rect">
              <a:avLst/>
            </a:prstGeom>
            <a:noFill/>
          </p:spPr>
        </p:pic>
      </p:grpSp>
      <p:sp>
        <p:nvSpPr>
          <p:cNvPr id="34"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客户服务中的礼仪</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56792"/>
            <a:ext cx="8267700" cy="4648200"/>
          </a:xfrm>
        </p:spPr>
        <p:txBody>
          <a:bodyPr/>
          <a:lstStyle/>
          <a:p>
            <a:r>
              <a:rPr lang="zh-CN" altLang="en-US" sz="2800" b="1" dirty="0" smtClean="0">
                <a:latin typeface="+mj-ea"/>
                <a:ea typeface="+mj-ea"/>
              </a:rPr>
              <a:t>（二）</a:t>
            </a:r>
            <a:r>
              <a:rPr lang="zh-CN" altLang="zh-CN" sz="2800" b="1" dirty="0" smtClean="0">
                <a:latin typeface="+mj-ea"/>
                <a:ea typeface="+mj-ea"/>
              </a:rPr>
              <a:t>打电话的礼仪</a:t>
            </a:r>
            <a:endParaRPr lang="zh-CN" altLang="zh-CN" sz="2800" dirty="0" smtClean="0">
              <a:latin typeface="+mj-ea"/>
              <a:ea typeface="+mj-ea"/>
            </a:endParaRPr>
          </a:p>
          <a:p>
            <a:r>
              <a:rPr lang="en-US" altLang="zh-CN" sz="2800" dirty="0" smtClean="0">
                <a:latin typeface="+mj-ea"/>
                <a:ea typeface="+mj-ea"/>
              </a:rPr>
              <a:t>1.</a:t>
            </a:r>
            <a:r>
              <a:rPr lang="zh-CN" altLang="zh-CN" sz="2800" dirty="0" smtClean="0">
                <a:latin typeface="+mj-ea"/>
                <a:ea typeface="+mj-ea"/>
              </a:rPr>
              <a:t>选择适当的时间</a:t>
            </a:r>
          </a:p>
          <a:p>
            <a:r>
              <a:rPr lang="en-US" altLang="zh-CN" sz="2800" dirty="0" smtClean="0">
                <a:latin typeface="+mj-ea"/>
                <a:ea typeface="+mj-ea"/>
              </a:rPr>
              <a:t>2.</a:t>
            </a:r>
            <a:r>
              <a:rPr lang="zh-CN" altLang="zh-CN" sz="2800" dirty="0" smtClean="0">
                <a:latin typeface="+mj-ea"/>
                <a:ea typeface="+mj-ea"/>
              </a:rPr>
              <a:t>开头很重要</a:t>
            </a:r>
          </a:p>
          <a:p>
            <a:r>
              <a:rPr lang="en-US" altLang="zh-CN" sz="2800" dirty="0" smtClean="0">
                <a:latin typeface="+mj-ea"/>
                <a:ea typeface="+mj-ea"/>
              </a:rPr>
              <a:t>3.</a:t>
            </a:r>
            <a:r>
              <a:rPr lang="zh-CN" altLang="zh-CN" sz="2800" dirty="0" smtClean="0">
                <a:latin typeface="+mj-ea"/>
                <a:ea typeface="+mj-ea"/>
              </a:rPr>
              <a:t>电话用语应文明、礼貌，电话内容要简明、扼要</a:t>
            </a:r>
          </a:p>
          <a:p>
            <a:r>
              <a:rPr lang="en-US" altLang="zh-CN" sz="2800" dirty="0" smtClean="0">
                <a:latin typeface="+mj-ea"/>
                <a:ea typeface="+mj-ea"/>
              </a:rPr>
              <a:t>4.</a:t>
            </a:r>
            <a:r>
              <a:rPr lang="zh-CN" altLang="zh-CN" sz="2800" dirty="0" smtClean="0">
                <a:latin typeface="+mj-ea"/>
                <a:ea typeface="+mj-ea"/>
              </a:rPr>
              <a:t>对方不在时的处理 </a:t>
            </a:r>
          </a:p>
          <a:p>
            <a:r>
              <a:rPr lang="zh-CN" altLang="en-US" sz="2800" dirty="0" smtClean="0">
                <a:latin typeface="+mj-ea"/>
                <a:ea typeface="+mj-ea"/>
              </a:rPr>
              <a:t>（</a:t>
            </a:r>
            <a:r>
              <a:rPr lang="en-US" altLang="zh-CN" sz="2800" dirty="0" smtClean="0">
                <a:latin typeface="+mj-ea"/>
                <a:ea typeface="+mj-ea"/>
              </a:rPr>
              <a:t>1</a:t>
            </a:r>
            <a:r>
              <a:rPr lang="zh-CN" altLang="en-US" sz="2800" dirty="0" smtClean="0">
                <a:latin typeface="+mj-ea"/>
                <a:ea typeface="+mj-ea"/>
              </a:rPr>
              <a:t>）</a:t>
            </a:r>
            <a:r>
              <a:rPr lang="zh-CN" altLang="zh-CN" sz="2800" dirty="0" smtClean="0">
                <a:latin typeface="+mj-ea"/>
                <a:ea typeface="+mj-ea"/>
              </a:rPr>
              <a:t>直接结束通话 </a:t>
            </a:r>
          </a:p>
          <a:p>
            <a:r>
              <a:rPr lang="zh-CN" altLang="en-US" sz="2800" dirty="0" smtClean="0">
                <a:latin typeface="+mj-ea"/>
                <a:ea typeface="+mj-ea"/>
              </a:rPr>
              <a:t>（</a:t>
            </a:r>
            <a:r>
              <a:rPr lang="en-US" altLang="zh-CN" sz="2800" dirty="0" smtClean="0">
                <a:latin typeface="+mj-ea"/>
                <a:ea typeface="+mj-ea"/>
              </a:rPr>
              <a:t>2</a:t>
            </a:r>
            <a:r>
              <a:rPr lang="zh-CN" altLang="en-US" sz="2800" dirty="0" smtClean="0">
                <a:latin typeface="+mj-ea"/>
                <a:ea typeface="+mj-ea"/>
              </a:rPr>
              <a:t>）</a:t>
            </a:r>
            <a:r>
              <a:rPr lang="zh-CN" altLang="zh-CN" sz="2800" dirty="0" smtClean="0">
                <a:latin typeface="+mj-ea"/>
                <a:ea typeface="+mj-ea"/>
              </a:rPr>
              <a:t>请教对方联系的时间或其他可能联系的方式 </a:t>
            </a:r>
          </a:p>
          <a:p>
            <a:r>
              <a:rPr lang="zh-CN" altLang="en-US" sz="2800" dirty="0" smtClean="0">
                <a:latin typeface="+mj-ea"/>
                <a:ea typeface="+mj-ea"/>
              </a:rPr>
              <a:t>（</a:t>
            </a:r>
            <a:r>
              <a:rPr lang="en-US" altLang="zh-CN" sz="2800" dirty="0" smtClean="0">
                <a:latin typeface="+mj-ea"/>
                <a:ea typeface="+mj-ea"/>
              </a:rPr>
              <a:t>3</a:t>
            </a:r>
            <a:r>
              <a:rPr lang="zh-CN" altLang="en-US" sz="2800" dirty="0" smtClean="0">
                <a:latin typeface="+mj-ea"/>
                <a:ea typeface="+mj-ea"/>
              </a:rPr>
              <a:t>）</a:t>
            </a:r>
            <a:r>
              <a:rPr lang="zh-CN" altLang="zh-CN" sz="2800" dirty="0" smtClean="0">
                <a:latin typeface="+mj-ea"/>
                <a:ea typeface="+mj-ea"/>
              </a:rPr>
              <a:t>请求留言 </a:t>
            </a:r>
          </a:p>
          <a:p>
            <a:r>
              <a:rPr lang="en-US" altLang="zh-CN" sz="2800" dirty="0" smtClean="0">
                <a:latin typeface="+mj-ea"/>
                <a:ea typeface="+mj-ea"/>
              </a:rPr>
              <a:t>4.</a:t>
            </a:r>
            <a:r>
              <a:rPr lang="zh-CN" altLang="zh-CN" sz="2800" dirty="0" smtClean="0">
                <a:latin typeface="+mj-ea"/>
                <a:ea typeface="+mj-ea"/>
              </a:rPr>
              <a:t>通话完毕时应道</a:t>
            </a:r>
            <a:r>
              <a:rPr lang="en-US" altLang="zh-CN" sz="2800" dirty="0" smtClean="0">
                <a:latin typeface="+mj-ea"/>
                <a:ea typeface="+mj-ea"/>
              </a:rPr>
              <a:t>“</a:t>
            </a:r>
            <a:r>
              <a:rPr lang="zh-CN" altLang="zh-CN" sz="2800" dirty="0" smtClean="0">
                <a:latin typeface="+mj-ea"/>
                <a:ea typeface="+mj-ea"/>
              </a:rPr>
              <a:t>再见</a:t>
            </a:r>
            <a:r>
              <a:rPr lang="en-US" altLang="zh-CN" sz="2800" dirty="0" smtClean="0">
                <a:latin typeface="+mj-ea"/>
                <a:ea typeface="+mj-ea"/>
              </a:rPr>
              <a:t>”</a:t>
            </a:r>
            <a:r>
              <a:rPr lang="zh-CN" altLang="zh-CN" sz="2800" dirty="0" smtClean="0">
                <a:latin typeface="+mj-ea"/>
                <a:ea typeface="+mj-ea"/>
              </a:rPr>
              <a:t>，然后轻轻放下电话</a:t>
            </a:r>
          </a:p>
          <a:p>
            <a:endParaRPr lang="zh-CN" altLang="en-US" dirty="0"/>
          </a:p>
        </p:txBody>
      </p:sp>
      <p:sp>
        <p:nvSpPr>
          <p:cNvPr id="4"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客户服务中的礼仪</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四、名片使用礼仪</a:t>
            </a:r>
            <a:endParaRPr lang="zh-CN" altLang="zh-CN" sz="2800" dirty="0" smtClean="0"/>
          </a:p>
          <a:p>
            <a:endParaRPr lang="zh-CN" altLang="en-US" sz="2000" dirty="0"/>
          </a:p>
        </p:txBody>
      </p:sp>
      <p:sp>
        <p:nvSpPr>
          <p:cNvPr id="4" name="AutoShape 4"/>
          <p:cNvSpPr>
            <a:spLocks noChangeArrowheads="1"/>
          </p:cNvSpPr>
          <p:nvPr/>
        </p:nvSpPr>
        <p:spPr bwMode="auto">
          <a:xfrm>
            <a:off x="1066800" y="2308448"/>
            <a:ext cx="7321624" cy="3928864"/>
          </a:xfrm>
          <a:prstGeom prst="roundRect">
            <a:avLst>
              <a:gd name="adj" fmla="val 16667"/>
            </a:avLst>
          </a:prstGeom>
          <a:noFill/>
          <a:ln w="38100">
            <a:solidFill>
              <a:schemeClr val="tx2">
                <a:lumMod val="75000"/>
              </a:schemeClr>
            </a:solidFill>
            <a:round/>
            <a:headEnd/>
            <a:tailEnd/>
          </a:ln>
        </p:spPr>
        <p:txBody>
          <a:bodyPr wrap="none" anchor="ctr"/>
          <a:lstStyle/>
          <a:p>
            <a:pPr algn="ctr" eaLnBrk="0" hangingPunct="0"/>
            <a:endParaRPr lang="zh-CN" altLang="en-US">
              <a:latin typeface="Verdana" pitchFamily="34" charset="0"/>
              <a:ea typeface="宋体" pitchFamily="2" charset="-122"/>
            </a:endParaRPr>
          </a:p>
        </p:txBody>
      </p:sp>
      <p:sp>
        <p:nvSpPr>
          <p:cNvPr id="5" name="TextBox 4"/>
          <p:cNvSpPr txBox="1"/>
          <p:nvPr/>
        </p:nvSpPr>
        <p:spPr>
          <a:xfrm>
            <a:off x="1115616" y="2543993"/>
            <a:ext cx="7344816" cy="3693319"/>
          </a:xfrm>
          <a:prstGeom prst="rect">
            <a:avLst/>
          </a:prstGeom>
          <a:noFill/>
        </p:spPr>
        <p:txBody>
          <a:bodyPr wrap="square" rtlCol="0">
            <a:spAutoFit/>
          </a:bodyPr>
          <a:lstStyle/>
          <a:p>
            <a:pPr>
              <a:buClr>
                <a:schemeClr val="tx2">
                  <a:lumMod val="50000"/>
                </a:schemeClr>
              </a:buClr>
              <a:buFont typeface="Wingdings" pitchFamily="2" charset="2"/>
              <a:buChar char="ü"/>
            </a:pPr>
            <a:r>
              <a:rPr lang="zh-CN" altLang="zh-CN" dirty="0" smtClean="0"/>
              <a:t>递接名片是最好用双手，名片的正面应朝着对方；接对方的名片后应致谢。一般不要伸手向别人讨名片，必须讨名片时应以请求的口气。</a:t>
            </a:r>
          </a:p>
          <a:p>
            <a:pPr>
              <a:buClr>
                <a:schemeClr val="tx2">
                  <a:lumMod val="50000"/>
                </a:schemeClr>
              </a:buClr>
              <a:buFont typeface="Wingdings" pitchFamily="2" charset="2"/>
              <a:buChar char="ü"/>
            </a:pPr>
            <a:r>
              <a:rPr lang="zh-CN" altLang="zh-CN" dirty="0" smtClean="0"/>
              <a:t>初次见到顾客，首先要以亲切的态度打招呼，并报上自己的公司名称，然后将名片递给对方，名片夹应放在西装的内袋里，不应从裤子口袋里掏出。递接名片时最好用左手，名片的正面应向着对方，最好拿名片的下端，让顾客易于接受。如果是事先约好才去的，顾客已对你有一定了解，或者有人介绍，就可以在打招呼后直接面谈，在面谈过程中或临别时，再拿出名片递给对方，以加深印象，并表示保持联络的诚意。</a:t>
            </a:r>
          </a:p>
          <a:p>
            <a:pPr>
              <a:buClr>
                <a:schemeClr val="tx2">
                  <a:lumMod val="50000"/>
                </a:schemeClr>
              </a:buClr>
              <a:buFont typeface="Wingdings" pitchFamily="2" charset="2"/>
              <a:buChar char="ü"/>
            </a:pPr>
            <a:r>
              <a:rPr lang="zh-CN" altLang="zh-CN" dirty="0" smtClean="0"/>
              <a:t>对方递给你名片时，应该用左手接，然后右手立刻伸出来，两手一起拿着名片。接过后要点头致谢，不要立即收起来，也不应随意玩弄和摆放，而是认真读一遍，要注意对方的姓名、职务、职称，并轻读不要出声，以示尊重。然后将名片放入自己口袋或者手提包、名片夹中。</a:t>
            </a:r>
          </a:p>
          <a:p>
            <a:endParaRPr lang="zh-CN" altLang="en-US" dirty="0"/>
          </a:p>
        </p:txBody>
      </p:sp>
      <p:sp>
        <p:nvSpPr>
          <p:cNvPr id="6" name="标题 1"/>
          <p:cNvSpPr>
            <a:spLocks noGrp="1"/>
          </p:cNvSpPr>
          <p:nvPr>
            <p:ph type="title"/>
          </p:nvPr>
        </p:nvSpPr>
        <p:spPr>
          <a:xfrm>
            <a:off x="609600" y="1141437"/>
            <a:ext cx="7467600" cy="487363"/>
          </a:xfrm>
        </p:spPr>
        <p:txBody>
          <a:bodyPr/>
          <a:lstStyle/>
          <a:p>
            <a:r>
              <a:rPr lang="zh-CN" altLang="zh-CN" sz="4000" dirty="0" smtClean="0">
                <a:latin typeface="+mj-ea"/>
              </a:rPr>
              <a:t>第二节</a:t>
            </a:r>
            <a:r>
              <a:rPr lang="en-US" altLang="zh-CN" sz="4000" dirty="0" smtClean="0">
                <a:latin typeface="+mj-ea"/>
              </a:rPr>
              <a:t>  </a:t>
            </a:r>
            <a:r>
              <a:rPr lang="zh-CN" altLang="zh-CN" sz="4000" dirty="0" smtClean="0">
                <a:latin typeface="+mj-ea"/>
              </a:rPr>
              <a:t>客户服务中的礼仪</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141437"/>
            <a:ext cx="7467600" cy="487363"/>
          </a:xfrm>
        </p:spPr>
        <p:txBody>
          <a:bodyPr/>
          <a:lstStyle/>
          <a:p>
            <a:r>
              <a:rPr lang="zh-CN" altLang="zh-CN" sz="4000" dirty="0" smtClean="0">
                <a:latin typeface="+mj-ea"/>
              </a:rPr>
              <a:t>第三节</a:t>
            </a:r>
            <a:r>
              <a:rPr lang="en-US" altLang="zh-CN" sz="4000" dirty="0" smtClean="0">
                <a:latin typeface="+mj-ea"/>
              </a:rPr>
              <a:t>  </a:t>
            </a:r>
            <a:r>
              <a:rPr lang="zh-CN" altLang="zh-CN" sz="4000" dirty="0" smtClean="0">
                <a:latin typeface="+mj-ea"/>
              </a:rPr>
              <a:t>客户投诉的处理</a:t>
            </a:r>
            <a:r>
              <a:rPr lang="zh-CN" altLang="zh-CN" dirty="0" smtClean="0"/>
              <a:t/>
            </a:r>
            <a:br>
              <a:rPr lang="zh-CN" altLang="zh-CN" dirty="0" smtClean="0"/>
            </a:br>
            <a:endParaRPr lang="zh-CN" altLang="en-US" dirty="0"/>
          </a:p>
        </p:txBody>
      </p:sp>
      <p:sp>
        <p:nvSpPr>
          <p:cNvPr id="3" name="内容占位符 2"/>
          <p:cNvSpPr>
            <a:spLocks noGrp="1"/>
          </p:cNvSpPr>
          <p:nvPr>
            <p:ph idx="1"/>
          </p:nvPr>
        </p:nvSpPr>
        <p:spPr/>
        <p:txBody>
          <a:bodyPr/>
          <a:lstStyle/>
          <a:p>
            <a:pPr lvl="0">
              <a:buNone/>
            </a:pPr>
            <a:r>
              <a:rPr lang="zh-CN" altLang="en-US" sz="2800" b="1" dirty="0" smtClean="0">
                <a:latin typeface="+mj-ea"/>
                <a:ea typeface="+mj-ea"/>
              </a:rPr>
              <a:t>一、</a:t>
            </a:r>
            <a:r>
              <a:rPr lang="zh-CN" altLang="zh-CN" sz="2800" b="1" dirty="0" smtClean="0">
                <a:latin typeface="+mj-ea"/>
                <a:ea typeface="+mj-ea"/>
              </a:rPr>
              <a:t>客户投诉的含义</a:t>
            </a:r>
            <a:endParaRPr lang="en-US" altLang="zh-CN" sz="2800" b="1" dirty="0" smtClean="0">
              <a:latin typeface="+mj-ea"/>
              <a:ea typeface="+mj-ea"/>
            </a:endParaRPr>
          </a:p>
          <a:p>
            <a:pPr lvl="0"/>
            <a:r>
              <a:rPr lang="zh-CN" altLang="zh-CN" sz="2800" dirty="0" smtClean="0">
                <a:latin typeface="+mn-ea"/>
              </a:rPr>
              <a:t>从狭义而言</a:t>
            </a:r>
            <a:r>
              <a:rPr lang="en-US" altLang="zh-CN" sz="2800" dirty="0" smtClean="0">
                <a:latin typeface="+mn-ea"/>
              </a:rPr>
              <a:t>,</a:t>
            </a:r>
            <a:r>
              <a:rPr lang="zh-CN" altLang="zh-CN" sz="2800" dirty="0" smtClean="0">
                <a:latin typeface="+mn-ea"/>
              </a:rPr>
              <a:t>指受到损害方找到第三方进行倾诉、控告的行为称为投诉。</a:t>
            </a:r>
            <a:endParaRPr lang="en-US" altLang="zh-CN" sz="2800" dirty="0" smtClean="0">
              <a:latin typeface="+mn-ea"/>
            </a:endParaRPr>
          </a:p>
          <a:p>
            <a:pPr lvl="0"/>
            <a:r>
              <a:rPr lang="zh-CN" altLang="zh-CN" sz="2800" dirty="0" smtClean="0">
                <a:latin typeface="+mn-ea"/>
              </a:rPr>
              <a:t>从广义上讲是指当客户购买产品时</a:t>
            </a:r>
            <a:r>
              <a:rPr lang="en-US" altLang="zh-CN" sz="2800" dirty="0" smtClean="0">
                <a:latin typeface="+mn-ea"/>
              </a:rPr>
              <a:t>,</a:t>
            </a:r>
            <a:r>
              <a:rPr lang="zh-CN" altLang="zh-CN" sz="2800" dirty="0" smtClean="0">
                <a:latin typeface="+mn-ea"/>
              </a:rPr>
              <a:t>对产品本身和企业的服务都抱有良好的愿望和期盼值</a:t>
            </a:r>
            <a:r>
              <a:rPr lang="en-US" altLang="zh-CN" sz="2800" dirty="0" smtClean="0">
                <a:latin typeface="+mn-ea"/>
              </a:rPr>
              <a:t>,</a:t>
            </a:r>
            <a:r>
              <a:rPr lang="zh-CN" altLang="zh-CN" sz="2800" dirty="0" smtClean="0">
                <a:latin typeface="+mn-ea"/>
              </a:rPr>
              <a:t>如果这些愿望和要求得不到满足</a:t>
            </a:r>
            <a:r>
              <a:rPr lang="en-US" altLang="zh-CN" sz="2800" dirty="0" smtClean="0">
                <a:latin typeface="+mn-ea"/>
              </a:rPr>
              <a:t>,</a:t>
            </a:r>
            <a:r>
              <a:rPr lang="zh-CN" altLang="zh-CN" sz="2800" dirty="0" smtClean="0">
                <a:latin typeface="+mn-ea"/>
              </a:rPr>
              <a:t>就会失去心理平衡</a:t>
            </a:r>
            <a:r>
              <a:rPr lang="en-US" altLang="zh-CN" sz="2800" dirty="0" smtClean="0">
                <a:latin typeface="+mn-ea"/>
              </a:rPr>
              <a:t>,</a:t>
            </a:r>
            <a:r>
              <a:rPr lang="zh-CN" altLang="zh-CN" sz="2800" dirty="0" smtClean="0">
                <a:latin typeface="+mn-ea"/>
              </a:rPr>
              <a:t>由此产生的抱怨或申诉行为</a:t>
            </a:r>
            <a:r>
              <a:rPr lang="en-US" altLang="zh-CN" sz="2800" dirty="0" smtClean="0">
                <a:latin typeface="+mn-ea"/>
              </a:rPr>
              <a:t>,</a:t>
            </a:r>
            <a:r>
              <a:rPr lang="zh-CN" altLang="zh-CN" sz="2800" dirty="0" smtClean="0">
                <a:latin typeface="+mn-ea"/>
              </a:rPr>
              <a:t>这就是客户的投诉。</a:t>
            </a:r>
          </a:p>
          <a:p>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03648" y="2132856"/>
            <a:ext cx="6277495" cy="3581401"/>
            <a:chOff x="1966913" y="2151856"/>
            <a:chExt cx="6277495" cy="3581401"/>
          </a:xfrm>
        </p:grpSpPr>
        <p:sp>
          <p:nvSpPr>
            <p:cNvPr id="5" name="Line 27"/>
            <p:cNvSpPr>
              <a:spLocks noChangeShapeType="1"/>
            </p:cNvSpPr>
            <p:nvPr/>
          </p:nvSpPr>
          <p:spPr bwMode="auto">
            <a:xfrm>
              <a:off x="2209800" y="2605880"/>
              <a:ext cx="6034608" cy="31031"/>
            </a:xfrm>
            <a:prstGeom prst="line">
              <a:avLst/>
            </a:prstGeom>
            <a:noFill/>
            <a:ln w="25400">
              <a:solidFill>
                <a:schemeClr val="tx2">
                  <a:lumMod val="75000"/>
                </a:schemeClr>
              </a:solidFill>
              <a:prstDash val="sysDot"/>
              <a:round/>
              <a:headEnd/>
              <a:tailEnd type="oval" w="med" len="med"/>
            </a:ln>
          </p:spPr>
          <p:txBody>
            <a:bodyPr wrap="none" anchor="ctr"/>
            <a:lstStyle/>
            <a:p>
              <a:endParaRPr lang="zh-CN" altLang="en-US"/>
            </a:p>
          </p:txBody>
        </p:sp>
        <p:grpSp>
          <p:nvGrpSpPr>
            <p:cNvPr id="6" name="Group 28"/>
            <p:cNvGrpSpPr>
              <a:grpSpLocks/>
            </p:cNvGrpSpPr>
            <p:nvPr/>
          </p:nvGrpSpPr>
          <p:grpSpPr bwMode="auto">
            <a:xfrm>
              <a:off x="1966913" y="2499519"/>
              <a:ext cx="182562" cy="182563"/>
              <a:chOff x="912" y="2400"/>
              <a:chExt cx="288" cy="288"/>
            </a:xfrm>
          </p:grpSpPr>
          <p:sp>
            <p:nvSpPr>
              <p:cNvPr id="28" name="AutoShape 30"/>
              <p:cNvSpPr>
                <a:spLocks noChangeArrowheads="1"/>
              </p:cNvSpPr>
              <p:nvPr/>
            </p:nvSpPr>
            <p:spPr bwMode="blackGray">
              <a:xfrm rot="2700000">
                <a:off x="912" y="2400"/>
                <a:ext cx="288" cy="288"/>
              </a:xfrm>
              <a:prstGeom prst="rtTriangle">
                <a:avLst/>
              </a:prstGeom>
              <a:solidFill>
                <a:srgbClr val="FFFFFF"/>
              </a:solidFill>
              <a:ln w="9525">
                <a:noFill/>
                <a:miter lim="800000"/>
                <a:headEnd/>
                <a:tailEnd/>
              </a:ln>
            </p:spPr>
            <p:txBody>
              <a:bodyPr/>
              <a:lstStyle/>
              <a:p>
                <a:endParaRPr lang="zh-CN" altLang="en-US"/>
              </a:p>
            </p:txBody>
          </p:sp>
          <p:sp>
            <p:nvSpPr>
              <p:cNvPr id="29" name="AutoShape 31"/>
              <p:cNvSpPr>
                <a:spLocks noChangeArrowheads="1"/>
              </p:cNvSpPr>
              <p:nvPr/>
            </p:nvSpPr>
            <p:spPr bwMode="blackGray">
              <a:xfrm rot="18900000" flipH="1">
                <a:off x="912" y="2400"/>
                <a:ext cx="288" cy="288"/>
              </a:xfrm>
              <a:prstGeom prst="rtTriangle">
                <a:avLst/>
              </a:prstGeom>
              <a:solidFill>
                <a:srgbClr val="33CCCC"/>
              </a:solidFill>
              <a:ln w="9525">
                <a:noFill/>
                <a:miter lim="800000"/>
                <a:headEnd/>
                <a:tailEnd/>
              </a:ln>
            </p:spPr>
            <p:txBody>
              <a:bodyPr/>
              <a:lstStyle/>
              <a:p>
                <a:endParaRPr lang="zh-CN" altLang="en-US"/>
              </a:p>
            </p:txBody>
          </p:sp>
        </p:grpSp>
        <p:sp>
          <p:nvSpPr>
            <p:cNvPr id="7" name="Text Box 29"/>
            <p:cNvSpPr txBox="1">
              <a:spLocks noChangeArrowheads="1"/>
            </p:cNvSpPr>
            <p:nvPr/>
          </p:nvSpPr>
          <p:spPr bwMode="auto">
            <a:xfrm>
              <a:off x="3371439" y="2151856"/>
              <a:ext cx="4323620" cy="461665"/>
            </a:xfrm>
            <a:prstGeom prst="rect">
              <a:avLst/>
            </a:prstGeom>
            <a:noFill/>
            <a:ln w="9525">
              <a:noFill/>
              <a:miter lim="800000"/>
              <a:headEnd/>
              <a:tailEnd/>
            </a:ln>
          </p:spPr>
          <p:txBody>
            <a:bodyPr wrap="none">
              <a:spAutoFit/>
            </a:bodyPr>
            <a:lstStyle/>
            <a:p>
              <a:r>
                <a:rPr lang="zh-CN" altLang="zh-CN" sz="2400" dirty="0" smtClean="0"/>
                <a:t>第一节  客户服务中的沟通技能</a:t>
              </a:r>
              <a:endParaRPr lang="zh-CN" altLang="en-US" sz="2400" dirty="0">
                <a:solidFill>
                  <a:srgbClr val="FFFFFF"/>
                </a:solidFill>
              </a:endParaRPr>
            </a:p>
          </p:txBody>
        </p:sp>
        <p:sp>
          <p:nvSpPr>
            <p:cNvPr id="8" name="Line 22"/>
            <p:cNvSpPr>
              <a:spLocks noChangeShapeType="1"/>
            </p:cNvSpPr>
            <p:nvPr/>
          </p:nvSpPr>
          <p:spPr bwMode="auto">
            <a:xfrm flipV="1">
              <a:off x="2209800" y="3356992"/>
              <a:ext cx="6034608" cy="10889"/>
            </a:xfrm>
            <a:prstGeom prst="line">
              <a:avLst/>
            </a:prstGeom>
            <a:noFill/>
            <a:ln w="25400">
              <a:solidFill>
                <a:schemeClr val="tx2">
                  <a:lumMod val="75000"/>
                </a:schemeClr>
              </a:solidFill>
              <a:prstDash val="sysDot"/>
              <a:round/>
              <a:headEnd/>
              <a:tailEnd type="oval" w="med" len="med"/>
            </a:ln>
          </p:spPr>
          <p:txBody>
            <a:bodyPr wrap="none" anchor="ctr"/>
            <a:lstStyle/>
            <a:p>
              <a:endParaRPr lang="zh-CN" altLang="en-US"/>
            </a:p>
          </p:txBody>
        </p:sp>
        <p:grpSp>
          <p:nvGrpSpPr>
            <p:cNvPr id="9" name="Group 23"/>
            <p:cNvGrpSpPr>
              <a:grpSpLocks/>
            </p:cNvGrpSpPr>
            <p:nvPr/>
          </p:nvGrpSpPr>
          <p:grpSpPr bwMode="auto">
            <a:xfrm>
              <a:off x="1966913" y="3261519"/>
              <a:ext cx="182562" cy="182563"/>
              <a:chOff x="912" y="2400"/>
              <a:chExt cx="288" cy="288"/>
            </a:xfrm>
          </p:grpSpPr>
          <p:sp>
            <p:nvSpPr>
              <p:cNvPr id="26" name="AutoShape 25"/>
              <p:cNvSpPr>
                <a:spLocks noChangeArrowheads="1"/>
              </p:cNvSpPr>
              <p:nvPr/>
            </p:nvSpPr>
            <p:spPr bwMode="blackGray">
              <a:xfrm rot="2700000">
                <a:off x="912" y="2400"/>
                <a:ext cx="288" cy="288"/>
              </a:xfrm>
              <a:prstGeom prst="rtTriangle">
                <a:avLst/>
              </a:prstGeom>
              <a:solidFill>
                <a:srgbClr val="FFFFFF"/>
              </a:solidFill>
              <a:ln w="9525">
                <a:noFill/>
                <a:miter lim="800000"/>
                <a:headEnd/>
                <a:tailEnd/>
              </a:ln>
            </p:spPr>
            <p:txBody>
              <a:bodyPr/>
              <a:lstStyle/>
              <a:p>
                <a:endParaRPr lang="zh-CN" altLang="en-US"/>
              </a:p>
            </p:txBody>
          </p:sp>
          <p:sp>
            <p:nvSpPr>
              <p:cNvPr id="27" name="AutoShape 26"/>
              <p:cNvSpPr>
                <a:spLocks noChangeArrowheads="1"/>
              </p:cNvSpPr>
              <p:nvPr/>
            </p:nvSpPr>
            <p:spPr bwMode="blackGray">
              <a:xfrm rot="18900000" flipH="1">
                <a:off x="912" y="2400"/>
                <a:ext cx="288" cy="288"/>
              </a:xfrm>
              <a:prstGeom prst="rtTriangle">
                <a:avLst/>
              </a:prstGeom>
              <a:solidFill>
                <a:srgbClr val="33CCCC"/>
              </a:solidFill>
              <a:ln w="9525">
                <a:noFill/>
                <a:miter lim="800000"/>
                <a:headEnd/>
                <a:tailEnd/>
              </a:ln>
            </p:spPr>
            <p:txBody>
              <a:bodyPr/>
              <a:lstStyle/>
              <a:p>
                <a:endParaRPr lang="zh-CN" altLang="en-US"/>
              </a:p>
            </p:txBody>
          </p:sp>
        </p:grpSp>
        <p:sp>
          <p:nvSpPr>
            <p:cNvPr id="10" name="Text Box 24"/>
            <p:cNvSpPr txBox="1">
              <a:spLocks noChangeArrowheads="1"/>
            </p:cNvSpPr>
            <p:nvPr/>
          </p:nvSpPr>
          <p:spPr bwMode="auto">
            <a:xfrm>
              <a:off x="3351695" y="2913856"/>
              <a:ext cx="3708066" cy="424732"/>
            </a:xfrm>
            <a:prstGeom prst="rect">
              <a:avLst/>
            </a:prstGeom>
            <a:noFill/>
            <a:ln w="9525">
              <a:noFill/>
              <a:miter lim="800000"/>
              <a:headEnd/>
              <a:tailEnd/>
            </a:ln>
          </p:spPr>
          <p:txBody>
            <a:bodyPr wrap="none">
              <a:spAutoFit/>
            </a:bodyPr>
            <a:lstStyle/>
            <a:p>
              <a:pPr>
                <a:lnSpc>
                  <a:spcPct val="90000"/>
                </a:lnSpc>
              </a:pPr>
              <a:r>
                <a:rPr lang="zh-CN" altLang="zh-CN" sz="2400" dirty="0" smtClean="0"/>
                <a:t>第二节  客户服务中的礼仪</a:t>
              </a:r>
              <a:endParaRPr lang="zh-CN" altLang="en-US" sz="2400" b="1" dirty="0">
                <a:hlinkClick r:id="" action="ppaction://hlinkshowjump?jump=nextslide"/>
              </a:endParaRPr>
            </a:p>
          </p:txBody>
        </p:sp>
        <p:sp>
          <p:nvSpPr>
            <p:cNvPr id="11" name="Line 17"/>
            <p:cNvSpPr>
              <a:spLocks noChangeShapeType="1"/>
            </p:cNvSpPr>
            <p:nvPr/>
          </p:nvSpPr>
          <p:spPr bwMode="auto">
            <a:xfrm>
              <a:off x="2209800" y="4129880"/>
              <a:ext cx="6034608" cy="19199"/>
            </a:xfrm>
            <a:prstGeom prst="line">
              <a:avLst/>
            </a:prstGeom>
            <a:noFill/>
            <a:ln w="25400">
              <a:solidFill>
                <a:schemeClr val="tx2">
                  <a:lumMod val="75000"/>
                </a:schemeClr>
              </a:solidFill>
              <a:prstDash val="sysDot"/>
              <a:round/>
              <a:headEnd/>
              <a:tailEnd type="oval" w="med" len="med"/>
            </a:ln>
          </p:spPr>
          <p:txBody>
            <a:bodyPr wrap="none" anchor="ctr"/>
            <a:lstStyle/>
            <a:p>
              <a:endParaRPr lang="zh-CN" altLang="en-US"/>
            </a:p>
          </p:txBody>
        </p:sp>
        <p:grpSp>
          <p:nvGrpSpPr>
            <p:cNvPr id="12" name="Group 18"/>
            <p:cNvGrpSpPr>
              <a:grpSpLocks/>
            </p:cNvGrpSpPr>
            <p:nvPr/>
          </p:nvGrpSpPr>
          <p:grpSpPr bwMode="auto">
            <a:xfrm>
              <a:off x="1966913" y="4023519"/>
              <a:ext cx="182562" cy="182563"/>
              <a:chOff x="912" y="2400"/>
              <a:chExt cx="288" cy="288"/>
            </a:xfrm>
          </p:grpSpPr>
          <p:sp>
            <p:nvSpPr>
              <p:cNvPr id="24" name="AutoShape 20"/>
              <p:cNvSpPr>
                <a:spLocks noChangeArrowheads="1"/>
              </p:cNvSpPr>
              <p:nvPr/>
            </p:nvSpPr>
            <p:spPr bwMode="blackGray">
              <a:xfrm rot="2700000">
                <a:off x="912" y="2400"/>
                <a:ext cx="288" cy="288"/>
              </a:xfrm>
              <a:prstGeom prst="rtTriangle">
                <a:avLst/>
              </a:prstGeom>
              <a:solidFill>
                <a:srgbClr val="FFFFFF"/>
              </a:solidFill>
              <a:ln w="9525">
                <a:noFill/>
                <a:miter lim="800000"/>
                <a:headEnd/>
                <a:tailEnd/>
              </a:ln>
            </p:spPr>
            <p:txBody>
              <a:bodyPr/>
              <a:lstStyle/>
              <a:p>
                <a:endParaRPr lang="zh-CN" altLang="en-US"/>
              </a:p>
            </p:txBody>
          </p:sp>
          <p:sp>
            <p:nvSpPr>
              <p:cNvPr id="25" name="AutoShape 21"/>
              <p:cNvSpPr>
                <a:spLocks noChangeArrowheads="1"/>
              </p:cNvSpPr>
              <p:nvPr/>
            </p:nvSpPr>
            <p:spPr bwMode="blackGray">
              <a:xfrm rot="18900000" flipH="1">
                <a:off x="912" y="2400"/>
                <a:ext cx="288" cy="288"/>
              </a:xfrm>
              <a:prstGeom prst="rtTriangle">
                <a:avLst/>
              </a:prstGeom>
              <a:solidFill>
                <a:srgbClr val="33CCCC"/>
              </a:solidFill>
              <a:ln w="9525">
                <a:noFill/>
                <a:miter lim="800000"/>
                <a:headEnd/>
                <a:tailEnd/>
              </a:ln>
            </p:spPr>
            <p:txBody>
              <a:bodyPr/>
              <a:lstStyle/>
              <a:p>
                <a:endParaRPr lang="zh-CN" altLang="en-US"/>
              </a:p>
            </p:txBody>
          </p:sp>
        </p:grpSp>
        <p:sp>
          <p:nvSpPr>
            <p:cNvPr id="13" name="Text Box 19"/>
            <p:cNvSpPr txBox="1">
              <a:spLocks noChangeArrowheads="1"/>
            </p:cNvSpPr>
            <p:nvPr/>
          </p:nvSpPr>
          <p:spPr bwMode="auto">
            <a:xfrm>
              <a:off x="3351695" y="3675856"/>
              <a:ext cx="3400290" cy="461665"/>
            </a:xfrm>
            <a:prstGeom prst="rect">
              <a:avLst/>
            </a:prstGeom>
            <a:noFill/>
            <a:ln w="9525">
              <a:noFill/>
              <a:miter lim="800000"/>
              <a:headEnd/>
              <a:tailEnd/>
            </a:ln>
          </p:spPr>
          <p:txBody>
            <a:bodyPr wrap="none">
              <a:spAutoFit/>
            </a:bodyPr>
            <a:lstStyle/>
            <a:p>
              <a:r>
                <a:rPr lang="zh-CN" altLang="zh-CN" sz="2400" dirty="0" smtClean="0"/>
                <a:t>第三节  客户投诉的处理</a:t>
              </a:r>
              <a:endParaRPr lang="zh-CN" altLang="en-US" sz="2400" b="1" dirty="0">
                <a:hlinkClick r:id="" action="ppaction://hlinkshowjump?jump=nextslide"/>
              </a:endParaRPr>
            </a:p>
          </p:txBody>
        </p:sp>
        <p:sp>
          <p:nvSpPr>
            <p:cNvPr id="14" name="Line 12"/>
            <p:cNvSpPr>
              <a:spLocks noChangeShapeType="1"/>
            </p:cNvSpPr>
            <p:nvPr/>
          </p:nvSpPr>
          <p:spPr bwMode="auto">
            <a:xfrm flipV="1">
              <a:off x="2209800" y="4869159"/>
              <a:ext cx="6034608" cy="22721"/>
            </a:xfrm>
            <a:prstGeom prst="line">
              <a:avLst/>
            </a:prstGeom>
            <a:noFill/>
            <a:ln w="25400">
              <a:solidFill>
                <a:schemeClr val="tx2">
                  <a:lumMod val="75000"/>
                </a:schemeClr>
              </a:solidFill>
              <a:prstDash val="sysDot"/>
              <a:round/>
              <a:headEnd/>
              <a:tailEnd type="oval" w="med" len="med"/>
            </a:ln>
          </p:spPr>
          <p:txBody>
            <a:bodyPr wrap="none" anchor="ctr"/>
            <a:lstStyle/>
            <a:p>
              <a:endParaRPr lang="zh-CN" altLang="en-US"/>
            </a:p>
          </p:txBody>
        </p:sp>
        <p:grpSp>
          <p:nvGrpSpPr>
            <p:cNvPr id="15" name="Group 13"/>
            <p:cNvGrpSpPr>
              <a:grpSpLocks/>
            </p:cNvGrpSpPr>
            <p:nvPr/>
          </p:nvGrpSpPr>
          <p:grpSpPr bwMode="auto">
            <a:xfrm>
              <a:off x="1966913" y="4785519"/>
              <a:ext cx="182562" cy="182563"/>
              <a:chOff x="912" y="2400"/>
              <a:chExt cx="288" cy="288"/>
            </a:xfrm>
          </p:grpSpPr>
          <p:sp>
            <p:nvSpPr>
              <p:cNvPr id="22" name="AutoShape 15"/>
              <p:cNvSpPr>
                <a:spLocks noChangeArrowheads="1"/>
              </p:cNvSpPr>
              <p:nvPr/>
            </p:nvSpPr>
            <p:spPr bwMode="blackGray">
              <a:xfrm rot="2700000">
                <a:off x="912" y="2400"/>
                <a:ext cx="288" cy="288"/>
              </a:xfrm>
              <a:prstGeom prst="rtTriangle">
                <a:avLst/>
              </a:prstGeom>
              <a:solidFill>
                <a:srgbClr val="FFFFFF"/>
              </a:solidFill>
              <a:ln w="9525">
                <a:noFill/>
                <a:miter lim="800000"/>
                <a:headEnd/>
                <a:tailEnd/>
              </a:ln>
            </p:spPr>
            <p:txBody>
              <a:bodyPr/>
              <a:lstStyle/>
              <a:p>
                <a:endParaRPr lang="zh-CN" altLang="en-US"/>
              </a:p>
            </p:txBody>
          </p:sp>
          <p:sp>
            <p:nvSpPr>
              <p:cNvPr id="23" name="AutoShape 16"/>
              <p:cNvSpPr>
                <a:spLocks noChangeArrowheads="1"/>
              </p:cNvSpPr>
              <p:nvPr/>
            </p:nvSpPr>
            <p:spPr bwMode="blackGray">
              <a:xfrm rot="18900000" flipH="1">
                <a:off x="912" y="2400"/>
                <a:ext cx="288" cy="288"/>
              </a:xfrm>
              <a:prstGeom prst="rtTriangle">
                <a:avLst/>
              </a:prstGeom>
              <a:solidFill>
                <a:srgbClr val="33CCCC"/>
              </a:solidFill>
              <a:ln w="9525">
                <a:noFill/>
                <a:miter lim="800000"/>
                <a:headEnd/>
                <a:tailEnd/>
              </a:ln>
            </p:spPr>
            <p:txBody>
              <a:bodyPr/>
              <a:lstStyle/>
              <a:p>
                <a:endParaRPr lang="zh-CN" altLang="en-US"/>
              </a:p>
            </p:txBody>
          </p:sp>
        </p:grpSp>
        <p:sp>
          <p:nvSpPr>
            <p:cNvPr id="16" name="Text Box 14"/>
            <p:cNvSpPr txBox="1">
              <a:spLocks noChangeArrowheads="1"/>
            </p:cNvSpPr>
            <p:nvPr/>
          </p:nvSpPr>
          <p:spPr bwMode="auto">
            <a:xfrm>
              <a:off x="3099235" y="4407495"/>
              <a:ext cx="4700326" cy="461665"/>
            </a:xfrm>
            <a:prstGeom prst="rect">
              <a:avLst/>
            </a:prstGeom>
            <a:noFill/>
            <a:ln w="9525">
              <a:noFill/>
              <a:miter lim="800000"/>
              <a:headEnd/>
              <a:tailEnd/>
            </a:ln>
          </p:spPr>
          <p:txBody>
            <a:bodyPr wrap="none">
              <a:spAutoFit/>
            </a:bodyPr>
            <a:lstStyle/>
            <a:p>
              <a:r>
                <a:rPr lang="zh-CN" altLang="en-US" sz="2400" dirty="0" smtClean="0"/>
                <a:t>第四节   </a:t>
              </a:r>
              <a:r>
                <a:rPr lang="zh-CN" altLang="zh-CN" sz="2400" dirty="0" smtClean="0"/>
                <a:t>不同类型客户的服务技巧</a:t>
              </a:r>
              <a:endParaRPr lang="zh-CN" altLang="en-US" sz="2400" b="1" dirty="0">
                <a:hlinkClick r:id="" action="ppaction://hlinkshowjump?jump=nextslide"/>
              </a:endParaRPr>
            </a:p>
          </p:txBody>
        </p:sp>
        <p:sp>
          <p:nvSpPr>
            <p:cNvPr id="17" name="Line 7"/>
            <p:cNvSpPr>
              <a:spLocks noChangeShapeType="1"/>
            </p:cNvSpPr>
            <p:nvPr/>
          </p:nvSpPr>
          <p:spPr bwMode="auto">
            <a:xfrm>
              <a:off x="2224088" y="5657056"/>
              <a:ext cx="6020320" cy="4192"/>
            </a:xfrm>
            <a:prstGeom prst="line">
              <a:avLst/>
            </a:prstGeom>
            <a:noFill/>
            <a:ln w="25400">
              <a:solidFill>
                <a:schemeClr val="tx2">
                  <a:lumMod val="75000"/>
                </a:schemeClr>
              </a:solidFill>
              <a:prstDash val="sysDot"/>
              <a:round/>
              <a:headEnd/>
              <a:tailEnd type="oval" w="med" len="med"/>
            </a:ln>
          </p:spPr>
          <p:txBody>
            <a:bodyPr wrap="none" anchor="ctr"/>
            <a:lstStyle/>
            <a:p>
              <a:endParaRPr lang="zh-CN" altLang="en-US"/>
            </a:p>
          </p:txBody>
        </p:sp>
        <p:grpSp>
          <p:nvGrpSpPr>
            <p:cNvPr id="18" name="Group 8"/>
            <p:cNvGrpSpPr>
              <a:grpSpLocks/>
            </p:cNvGrpSpPr>
            <p:nvPr/>
          </p:nvGrpSpPr>
          <p:grpSpPr bwMode="auto">
            <a:xfrm>
              <a:off x="1981200" y="5550694"/>
              <a:ext cx="182563" cy="182563"/>
              <a:chOff x="912" y="2400"/>
              <a:chExt cx="288" cy="288"/>
            </a:xfrm>
          </p:grpSpPr>
          <p:sp>
            <p:nvSpPr>
              <p:cNvPr id="20" name="AutoShape 10"/>
              <p:cNvSpPr>
                <a:spLocks noChangeArrowheads="1"/>
              </p:cNvSpPr>
              <p:nvPr/>
            </p:nvSpPr>
            <p:spPr bwMode="blackGray">
              <a:xfrm rot="2700000">
                <a:off x="912" y="2400"/>
                <a:ext cx="288" cy="288"/>
              </a:xfrm>
              <a:prstGeom prst="rtTriangle">
                <a:avLst/>
              </a:prstGeom>
              <a:solidFill>
                <a:srgbClr val="FFFFFF"/>
              </a:solidFill>
              <a:ln w="9525">
                <a:noFill/>
                <a:miter lim="800000"/>
                <a:headEnd/>
                <a:tailEnd/>
              </a:ln>
            </p:spPr>
            <p:txBody>
              <a:bodyPr/>
              <a:lstStyle/>
              <a:p>
                <a:endParaRPr lang="zh-CN" altLang="en-US"/>
              </a:p>
            </p:txBody>
          </p:sp>
          <p:sp>
            <p:nvSpPr>
              <p:cNvPr id="21" name="AutoShape 11"/>
              <p:cNvSpPr>
                <a:spLocks noChangeArrowheads="1"/>
              </p:cNvSpPr>
              <p:nvPr/>
            </p:nvSpPr>
            <p:spPr bwMode="blackGray">
              <a:xfrm rot="18900000" flipH="1">
                <a:off x="912" y="2400"/>
                <a:ext cx="288" cy="288"/>
              </a:xfrm>
              <a:prstGeom prst="rtTriangle">
                <a:avLst/>
              </a:prstGeom>
              <a:solidFill>
                <a:srgbClr val="33CCCC"/>
              </a:solidFill>
              <a:ln w="9525">
                <a:noFill/>
                <a:miter lim="800000"/>
                <a:headEnd/>
                <a:tailEnd/>
              </a:ln>
            </p:spPr>
            <p:txBody>
              <a:bodyPr/>
              <a:lstStyle/>
              <a:p>
                <a:endParaRPr lang="zh-CN" altLang="en-US"/>
              </a:p>
            </p:txBody>
          </p:sp>
        </p:grpSp>
        <p:sp>
          <p:nvSpPr>
            <p:cNvPr id="19" name="Text Box 9"/>
            <p:cNvSpPr txBox="1">
              <a:spLocks noChangeArrowheads="1"/>
            </p:cNvSpPr>
            <p:nvPr/>
          </p:nvSpPr>
          <p:spPr bwMode="auto">
            <a:xfrm>
              <a:off x="3679216" y="5157192"/>
              <a:ext cx="2476960" cy="461665"/>
            </a:xfrm>
            <a:prstGeom prst="rect">
              <a:avLst/>
            </a:prstGeom>
            <a:noFill/>
            <a:ln w="9525">
              <a:noFill/>
              <a:miter lim="800000"/>
              <a:headEnd/>
              <a:tailEnd/>
            </a:ln>
          </p:spPr>
          <p:txBody>
            <a:bodyPr wrap="none">
              <a:spAutoFit/>
            </a:bodyPr>
            <a:lstStyle/>
            <a:p>
              <a:r>
                <a:rPr lang="zh-CN" altLang="zh-CN" sz="2400" dirty="0" smtClean="0"/>
                <a:t>第五节</a:t>
              </a:r>
              <a:r>
                <a:rPr lang="en-US" altLang="zh-CN" sz="2400" dirty="0" smtClean="0"/>
                <a:t>  </a:t>
              </a:r>
              <a:r>
                <a:rPr lang="zh-CN" altLang="zh-CN" sz="2400" dirty="0" smtClean="0"/>
                <a:t>实践指导</a:t>
              </a:r>
              <a:endParaRPr lang="zh-CN" altLang="en-US" sz="2400" b="1" dirty="0">
                <a:hlinkClick r:id="" action="ppaction://hlinkshowjump?jump=nextslide"/>
              </a:endParaRPr>
            </a:p>
          </p:txBody>
        </p:sp>
      </p:grpSp>
      <p:sp>
        <p:nvSpPr>
          <p:cNvPr id="30" name="标题 1"/>
          <p:cNvSpPr>
            <a:spLocks noGrp="1"/>
          </p:cNvSpPr>
          <p:nvPr>
            <p:ph type="title"/>
          </p:nvPr>
        </p:nvSpPr>
        <p:spPr>
          <a:xfrm>
            <a:off x="609600" y="1141437"/>
            <a:ext cx="7467600" cy="487363"/>
          </a:xfrm>
        </p:spPr>
        <p:txBody>
          <a:bodyPr/>
          <a:lstStyle/>
          <a:p>
            <a:r>
              <a:rPr lang="zh-CN" altLang="zh-CN" sz="4000" dirty="0" smtClean="0">
                <a:latin typeface="+mj-ea"/>
              </a:rPr>
              <a:t>第六章</a:t>
            </a:r>
            <a:r>
              <a:rPr lang="en-US" altLang="zh-CN" sz="4000" dirty="0" smtClean="0">
                <a:latin typeface="+mj-ea"/>
              </a:rPr>
              <a:t>  </a:t>
            </a:r>
            <a:r>
              <a:rPr lang="zh-CN" altLang="zh-CN" sz="4000" dirty="0" smtClean="0">
                <a:latin typeface="+mj-ea"/>
              </a:rPr>
              <a:t>客户关系管理技能</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buNone/>
            </a:pPr>
            <a:r>
              <a:rPr lang="zh-CN" altLang="en-US" sz="2800" b="1" dirty="0" smtClean="0">
                <a:latin typeface="+mj-ea"/>
                <a:ea typeface="+mj-ea"/>
              </a:rPr>
              <a:t>二、</a:t>
            </a:r>
            <a:r>
              <a:rPr lang="zh-CN" altLang="zh-CN" sz="2800" b="1" dirty="0" smtClean="0">
                <a:latin typeface="+mj-ea"/>
                <a:ea typeface="+mj-ea"/>
              </a:rPr>
              <a:t>阻碍客户投诉的因素</a:t>
            </a:r>
            <a:endParaRPr lang="zh-CN" altLang="zh-CN" sz="2800" dirty="0" smtClean="0">
              <a:latin typeface="+mj-ea"/>
              <a:ea typeface="+mj-ea"/>
            </a:endParaRPr>
          </a:p>
          <a:p>
            <a:endParaRPr lang="zh-CN" altLang="en-US" dirty="0"/>
          </a:p>
        </p:txBody>
      </p:sp>
      <p:grpSp>
        <p:nvGrpSpPr>
          <p:cNvPr id="4" name="Group 3"/>
          <p:cNvGrpSpPr>
            <a:grpSpLocks/>
          </p:cNvGrpSpPr>
          <p:nvPr/>
        </p:nvGrpSpPr>
        <p:grpSpPr bwMode="auto">
          <a:xfrm>
            <a:off x="1285875" y="2390229"/>
            <a:ext cx="6526485" cy="3775075"/>
            <a:chOff x="1235075" y="1939925"/>
            <a:chExt cx="6526485" cy="3775075"/>
          </a:xfrm>
        </p:grpSpPr>
        <p:grpSp>
          <p:nvGrpSpPr>
            <p:cNvPr id="5" name="Group 4"/>
            <p:cNvGrpSpPr>
              <a:grpSpLocks/>
            </p:cNvGrpSpPr>
            <p:nvPr/>
          </p:nvGrpSpPr>
          <p:grpSpPr bwMode="auto">
            <a:xfrm>
              <a:off x="1463675" y="2168525"/>
              <a:ext cx="6248400" cy="990600"/>
              <a:chOff x="720" y="1392"/>
              <a:chExt cx="4058" cy="480"/>
            </a:xfrm>
          </p:grpSpPr>
          <p:sp>
            <p:nvSpPr>
              <p:cNvPr id="43" name="AutoShape 42"/>
              <p:cNvSpPr>
                <a:spLocks noChangeArrowheads="1"/>
              </p:cNvSpPr>
              <p:nvPr/>
            </p:nvSpPr>
            <p:spPr bwMode="gray">
              <a:xfrm>
                <a:off x="720" y="1392"/>
                <a:ext cx="4058" cy="480"/>
              </a:xfrm>
              <a:prstGeom prst="roundRect">
                <a:avLst>
                  <a:gd name="adj" fmla="val 17509"/>
                </a:avLst>
              </a:prstGeom>
              <a:gradFill rotWithShape="1">
                <a:gsLst>
                  <a:gs pos="0">
                    <a:srgbClr val="81A551"/>
                  </a:gs>
                  <a:gs pos="50000">
                    <a:srgbClr val="77984B"/>
                  </a:gs>
                  <a:gs pos="100000">
                    <a:srgbClr val="81A551"/>
                  </a:gs>
                </a:gsLst>
                <a:lin ang="5400000" scaled="1"/>
              </a:gradFill>
              <a:ln w="9525">
                <a:noFill/>
                <a:round/>
                <a:headEnd/>
                <a:tailEnd/>
              </a:ln>
            </p:spPr>
            <p:txBody>
              <a:bodyPr wrap="none" anchor="ctr"/>
              <a:lstStyle/>
              <a:p>
                <a:endParaRPr lang="zh-CN" altLang="en-US"/>
              </a:p>
            </p:txBody>
          </p:sp>
          <p:grpSp>
            <p:nvGrpSpPr>
              <p:cNvPr id="44" name="Group 43"/>
              <p:cNvGrpSpPr>
                <a:grpSpLocks/>
              </p:cNvGrpSpPr>
              <p:nvPr/>
            </p:nvGrpSpPr>
            <p:grpSpPr bwMode="auto">
              <a:xfrm>
                <a:off x="730" y="1407"/>
                <a:ext cx="4043" cy="445"/>
                <a:chOff x="744" y="1407"/>
                <a:chExt cx="3988" cy="445"/>
              </a:xfrm>
            </p:grpSpPr>
            <p:sp>
              <p:nvSpPr>
                <p:cNvPr id="45" name="AutoShape 44"/>
                <p:cNvSpPr>
                  <a:spLocks noChangeArrowheads="1"/>
                </p:cNvSpPr>
                <p:nvPr/>
              </p:nvSpPr>
              <p:spPr bwMode="gray">
                <a:xfrm>
                  <a:off x="744" y="1737"/>
                  <a:ext cx="3988" cy="115"/>
                </a:xfrm>
                <a:prstGeom prst="roundRect">
                  <a:avLst>
                    <a:gd name="adj" fmla="val 50000"/>
                  </a:avLst>
                </a:prstGeom>
                <a:gradFill rotWithShape="1">
                  <a:gsLst>
                    <a:gs pos="0">
                      <a:srgbClr val="81A551">
                        <a:alpha val="0"/>
                      </a:srgbClr>
                    </a:gs>
                    <a:gs pos="100000">
                      <a:srgbClr val="CBDAB7"/>
                    </a:gs>
                  </a:gsLst>
                  <a:lin ang="5400000" scaled="1"/>
                </a:gradFill>
                <a:ln w="9525">
                  <a:noFill/>
                  <a:round/>
                  <a:headEnd/>
                  <a:tailEnd/>
                </a:ln>
              </p:spPr>
              <p:txBody>
                <a:bodyPr wrap="none" anchor="ctr"/>
                <a:lstStyle/>
                <a:p>
                  <a:endParaRPr lang="zh-CN" altLang="en-US"/>
                </a:p>
              </p:txBody>
            </p:sp>
            <p:sp>
              <p:nvSpPr>
                <p:cNvPr id="46" name="AutoShape 45"/>
                <p:cNvSpPr>
                  <a:spLocks noChangeArrowheads="1"/>
                </p:cNvSpPr>
                <p:nvPr/>
              </p:nvSpPr>
              <p:spPr bwMode="gray">
                <a:xfrm>
                  <a:off x="744" y="1407"/>
                  <a:ext cx="3988" cy="115"/>
                </a:xfrm>
                <a:prstGeom prst="roundRect">
                  <a:avLst>
                    <a:gd name="adj" fmla="val 50000"/>
                  </a:avLst>
                </a:prstGeom>
                <a:gradFill rotWithShape="1">
                  <a:gsLst>
                    <a:gs pos="0">
                      <a:srgbClr val="D5E1C5"/>
                    </a:gs>
                    <a:gs pos="100000">
                      <a:srgbClr val="81A551">
                        <a:alpha val="0"/>
                      </a:srgbClr>
                    </a:gs>
                  </a:gsLst>
                  <a:lin ang="5400000" scaled="1"/>
                </a:gradFill>
                <a:ln w="9525">
                  <a:noFill/>
                  <a:round/>
                  <a:headEnd/>
                  <a:tailEnd/>
                </a:ln>
              </p:spPr>
              <p:txBody>
                <a:bodyPr wrap="none" anchor="ctr"/>
                <a:lstStyle/>
                <a:p>
                  <a:endParaRPr lang="zh-CN" altLang="en-US"/>
                </a:p>
              </p:txBody>
            </p:sp>
          </p:grpSp>
        </p:grpSp>
        <p:grpSp>
          <p:nvGrpSpPr>
            <p:cNvPr id="6" name="Group 5"/>
            <p:cNvGrpSpPr>
              <a:grpSpLocks/>
            </p:cNvGrpSpPr>
            <p:nvPr/>
          </p:nvGrpSpPr>
          <p:grpSpPr bwMode="auto">
            <a:xfrm>
              <a:off x="1235075" y="1939925"/>
              <a:ext cx="611188" cy="608013"/>
              <a:chOff x="579" y="1386"/>
              <a:chExt cx="385" cy="383"/>
            </a:xfrm>
          </p:grpSpPr>
          <p:sp>
            <p:nvSpPr>
              <p:cNvPr id="37" name="Oval 36"/>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endParaRPr lang="zh-CN" altLang="en-US"/>
              </a:p>
            </p:txBody>
          </p:sp>
          <p:grpSp>
            <p:nvGrpSpPr>
              <p:cNvPr id="38" name="Group 37"/>
              <p:cNvGrpSpPr>
                <a:grpSpLocks/>
              </p:cNvGrpSpPr>
              <p:nvPr/>
            </p:nvGrpSpPr>
            <p:grpSpPr bwMode="auto">
              <a:xfrm>
                <a:off x="587" y="1392"/>
                <a:ext cx="369" cy="369"/>
                <a:chOff x="587" y="1392"/>
                <a:chExt cx="369" cy="369"/>
              </a:xfrm>
            </p:grpSpPr>
            <p:sp>
              <p:nvSpPr>
                <p:cNvPr id="39" name="Oval 38"/>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40" name="Oval 39"/>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41" name="Oval 40"/>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42" name="Oval 41"/>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p>
              </p:txBody>
            </p:sp>
          </p:grpSp>
        </p:grpSp>
        <p:sp>
          <p:nvSpPr>
            <p:cNvPr id="7" name="Text Box 6"/>
            <p:cNvSpPr txBox="1">
              <a:spLocks noChangeArrowheads="1"/>
            </p:cNvSpPr>
            <p:nvPr/>
          </p:nvSpPr>
          <p:spPr bwMode="gray">
            <a:xfrm>
              <a:off x="1343025" y="2009775"/>
              <a:ext cx="381000" cy="457200"/>
            </a:xfrm>
            <a:prstGeom prst="rect">
              <a:avLst/>
            </a:prstGeom>
            <a:noFill/>
            <a:ln w="9525">
              <a:noFill/>
              <a:miter lim="800000"/>
              <a:headEnd/>
              <a:tailEnd/>
            </a:ln>
          </p:spPr>
          <p:txBody>
            <a:bodyPr>
              <a:spAutoFit/>
            </a:bodyPr>
            <a:lstStyle/>
            <a:p>
              <a:pPr algn="ctr">
                <a:spcBef>
                  <a:spcPct val="50000"/>
                </a:spcBef>
              </a:pPr>
              <a:r>
                <a:rPr lang="en-US" altLang="zh-CN" sz="2400">
                  <a:solidFill>
                    <a:srgbClr val="080808"/>
                  </a:solidFill>
                </a:rPr>
                <a:t>1</a:t>
              </a:r>
            </a:p>
          </p:txBody>
        </p:sp>
        <p:grpSp>
          <p:nvGrpSpPr>
            <p:cNvPr id="8" name="Group 7"/>
            <p:cNvGrpSpPr>
              <a:grpSpLocks/>
            </p:cNvGrpSpPr>
            <p:nvPr/>
          </p:nvGrpSpPr>
          <p:grpSpPr bwMode="auto">
            <a:xfrm>
              <a:off x="1463675" y="3413125"/>
              <a:ext cx="6248400" cy="990600"/>
              <a:chOff x="720" y="1392"/>
              <a:chExt cx="4058" cy="480"/>
            </a:xfrm>
          </p:grpSpPr>
          <p:sp>
            <p:nvSpPr>
              <p:cNvPr id="33" name="AutoShape 32"/>
              <p:cNvSpPr>
                <a:spLocks noChangeArrowheads="1"/>
              </p:cNvSpPr>
              <p:nvPr/>
            </p:nvSpPr>
            <p:spPr bwMode="gray">
              <a:xfrm>
                <a:off x="720" y="1392"/>
                <a:ext cx="4058" cy="480"/>
              </a:xfrm>
              <a:prstGeom prst="roundRect">
                <a:avLst>
                  <a:gd name="adj" fmla="val 17509"/>
                </a:avLst>
              </a:prstGeom>
              <a:gradFill rotWithShape="1">
                <a:gsLst>
                  <a:gs pos="0">
                    <a:srgbClr val="F1B50D"/>
                  </a:gs>
                  <a:gs pos="50000">
                    <a:srgbClr val="D7A10C"/>
                  </a:gs>
                  <a:gs pos="100000">
                    <a:srgbClr val="F1B50D"/>
                  </a:gs>
                </a:gsLst>
                <a:lin ang="5400000" scaled="1"/>
              </a:gradFill>
              <a:ln w="9525">
                <a:noFill/>
                <a:round/>
                <a:headEnd/>
                <a:tailEnd/>
              </a:ln>
            </p:spPr>
            <p:txBody>
              <a:bodyPr wrap="none" anchor="ctr"/>
              <a:lstStyle/>
              <a:p>
                <a:endParaRPr lang="zh-CN" altLang="en-US"/>
              </a:p>
            </p:txBody>
          </p:sp>
          <p:grpSp>
            <p:nvGrpSpPr>
              <p:cNvPr id="34" name="Group 33"/>
              <p:cNvGrpSpPr>
                <a:grpSpLocks/>
              </p:cNvGrpSpPr>
              <p:nvPr/>
            </p:nvGrpSpPr>
            <p:grpSpPr bwMode="auto">
              <a:xfrm>
                <a:off x="730" y="1407"/>
                <a:ext cx="4043" cy="445"/>
                <a:chOff x="744" y="1407"/>
                <a:chExt cx="3988" cy="445"/>
              </a:xfrm>
            </p:grpSpPr>
            <p:sp>
              <p:nvSpPr>
                <p:cNvPr id="35" name="AutoShape 34"/>
                <p:cNvSpPr>
                  <a:spLocks noChangeArrowheads="1"/>
                </p:cNvSpPr>
                <p:nvPr/>
              </p:nvSpPr>
              <p:spPr bwMode="gray">
                <a:xfrm>
                  <a:off x="744" y="1737"/>
                  <a:ext cx="3988" cy="115"/>
                </a:xfrm>
                <a:prstGeom prst="roundRect">
                  <a:avLst>
                    <a:gd name="adj" fmla="val 50000"/>
                  </a:avLst>
                </a:prstGeom>
                <a:gradFill rotWithShape="1">
                  <a:gsLst>
                    <a:gs pos="0">
                      <a:srgbClr val="F1B50D">
                        <a:alpha val="0"/>
                      </a:srgbClr>
                    </a:gs>
                    <a:gs pos="100000">
                      <a:srgbClr val="F9E19B"/>
                    </a:gs>
                  </a:gsLst>
                  <a:lin ang="5400000" scaled="1"/>
                </a:gradFill>
                <a:ln w="9525">
                  <a:noFill/>
                  <a:round/>
                  <a:headEnd/>
                  <a:tailEnd/>
                </a:ln>
              </p:spPr>
              <p:txBody>
                <a:bodyPr wrap="none" anchor="ctr"/>
                <a:lstStyle/>
                <a:p>
                  <a:endParaRPr lang="zh-CN" altLang="en-US"/>
                </a:p>
              </p:txBody>
            </p:sp>
            <p:sp>
              <p:nvSpPr>
                <p:cNvPr id="36" name="AutoShape 35"/>
                <p:cNvSpPr>
                  <a:spLocks noChangeArrowheads="1"/>
                </p:cNvSpPr>
                <p:nvPr/>
              </p:nvSpPr>
              <p:spPr bwMode="gray">
                <a:xfrm>
                  <a:off x="744" y="1407"/>
                  <a:ext cx="3988" cy="115"/>
                </a:xfrm>
                <a:prstGeom prst="roundRect">
                  <a:avLst>
                    <a:gd name="adj" fmla="val 50000"/>
                  </a:avLst>
                </a:prstGeom>
                <a:gradFill rotWithShape="1">
                  <a:gsLst>
                    <a:gs pos="0">
                      <a:srgbClr val="FAE6AE"/>
                    </a:gs>
                    <a:gs pos="100000">
                      <a:srgbClr val="F1B50D">
                        <a:alpha val="0"/>
                      </a:srgbClr>
                    </a:gs>
                  </a:gsLst>
                  <a:lin ang="5400000" scaled="1"/>
                </a:gradFill>
                <a:ln w="9525">
                  <a:noFill/>
                  <a:round/>
                  <a:headEnd/>
                  <a:tailEnd/>
                </a:ln>
              </p:spPr>
              <p:txBody>
                <a:bodyPr wrap="none" anchor="ctr"/>
                <a:lstStyle/>
                <a:p>
                  <a:endParaRPr lang="zh-CN" altLang="en-US"/>
                </a:p>
              </p:txBody>
            </p:sp>
          </p:grpSp>
        </p:grpSp>
        <p:grpSp>
          <p:nvGrpSpPr>
            <p:cNvPr id="9" name="Group 8"/>
            <p:cNvGrpSpPr>
              <a:grpSpLocks/>
            </p:cNvGrpSpPr>
            <p:nvPr/>
          </p:nvGrpSpPr>
          <p:grpSpPr bwMode="auto">
            <a:xfrm>
              <a:off x="1235075" y="3184525"/>
              <a:ext cx="611188" cy="608013"/>
              <a:chOff x="579" y="1386"/>
              <a:chExt cx="385" cy="383"/>
            </a:xfrm>
          </p:grpSpPr>
          <p:sp>
            <p:nvSpPr>
              <p:cNvPr id="27" name="Oval 26"/>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endParaRPr lang="zh-CN" altLang="en-US"/>
              </a:p>
            </p:txBody>
          </p:sp>
          <p:grpSp>
            <p:nvGrpSpPr>
              <p:cNvPr id="28" name="Group 27"/>
              <p:cNvGrpSpPr>
                <a:grpSpLocks/>
              </p:cNvGrpSpPr>
              <p:nvPr/>
            </p:nvGrpSpPr>
            <p:grpSpPr bwMode="auto">
              <a:xfrm>
                <a:off x="587" y="1392"/>
                <a:ext cx="369" cy="369"/>
                <a:chOff x="587" y="1392"/>
                <a:chExt cx="369" cy="369"/>
              </a:xfrm>
            </p:grpSpPr>
            <p:sp>
              <p:nvSpPr>
                <p:cNvPr id="29" name="Oval 28"/>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30" name="Oval 29"/>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31" name="Oval 30"/>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32" name="Oval 31"/>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p>
              </p:txBody>
            </p:sp>
          </p:grpSp>
        </p:grpSp>
        <p:sp>
          <p:nvSpPr>
            <p:cNvPr id="10" name="Text Box 9"/>
            <p:cNvSpPr txBox="1">
              <a:spLocks noChangeArrowheads="1"/>
            </p:cNvSpPr>
            <p:nvPr/>
          </p:nvSpPr>
          <p:spPr bwMode="gray">
            <a:xfrm>
              <a:off x="1343025" y="3254375"/>
              <a:ext cx="381000" cy="457200"/>
            </a:xfrm>
            <a:prstGeom prst="rect">
              <a:avLst/>
            </a:prstGeom>
            <a:noFill/>
            <a:ln w="9525">
              <a:noFill/>
              <a:miter lim="800000"/>
              <a:headEnd/>
              <a:tailEnd/>
            </a:ln>
          </p:spPr>
          <p:txBody>
            <a:bodyPr>
              <a:spAutoFit/>
            </a:bodyPr>
            <a:lstStyle/>
            <a:p>
              <a:pPr algn="ctr">
                <a:spcBef>
                  <a:spcPct val="50000"/>
                </a:spcBef>
              </a:pPr>
              <a:r>
                <a:rPr lang="en-US" altLang="zh-CN" sz="2400">
                  <a:solidFill>
                    <a:srgbClr val="080808"/>
                  </a:solidFill>
                </a:rPr>
                <a:t>2</a:t>
              </a:r>
            </a:p>
          </p:txBody>
        </p:sp>
        <p:grpSp>
          <p:nvGrpSpPr>
            <p:cNvPr id="11" name="Group 10"/>
            <p:cNvGrpSpPr>
              <a:grpSpLocks/>
            </p:cNvGrpSpPr>
            <p:nvPr/>
          </p:nvGrpSpPr>
          <p:grpSpPr bwMode="auto">
            <a:xfrm>
              <a:off x="1463675" y="4724400"/>
              <a:ext cx="6248400" cy="990600"/>
              <a:chOff x="720" y="1392"/>
              <a:chExt cx="4058" cy="480"/>
            </a:xfrm>
          </p:grpSpPr>
          <p:sp>
            <p:nvSpPr>
              <p:cNvPr id="23" name="AutoShape 22"/>
              <p:cNvSpPr>
                <a:spLocks noChangeArrowheads="1"/>
              </p:cNvSpPr>
              <p:nvPr/>
            </p:nvSpPr>
            <p:spPr bwMode="gray">
              <a:xfrm>
                <a:off x="720" y="1392"/>
                <a:ext cx="4058" cy="480"/>
              </a:xfrm>
              <a:prstGeom prst="roundRect">
                <a:avLst>
                  <a:gd name="adj" fmla="val 17509"/>
                </a:avLst>
              </a:prstGeom>
              <a:gradFill rotWithShape="1">
                <a:gsLst>
                  <a:gs pos="0">
                    <a:srgbClr val="3CC2B5"/>
                  </a:gs>
                  <a:gs pos="50000">
                    <a:srgbClr val="37B3A7"/>
                  </a:gs>
                  <a:gs pos="100000">
                    <a:srgbClr val="3CC2B5"/>
                  </a:gs>
                </a:gsLst>
                <a:lin ang="5400000" scaled="1"/>
              </a:gradFill>
              <a:ln w="9525">
                <a:noFill/>
                <a:round/>
                <a:headEnd/>
                <a:tailEnd/>
              </a:ln>
            </p:spPr>
            <p:txBody>
              <a:bodyPr wrap="none" anchor="ctr"/>
              <a:lstStyle/>
              <a:p>
                <a:endParaRPr lang="zh-CN" altLang="en-US"/>
              </a:p>
            </p:txBody>
          </p:sp>
          <p:grpSp>
            <p:nvGrpSpPr>
              <p:cNvPr id="24" name="Group 23"/>
              <p:cNvGrpSpPr>
                <a:grpSpLocks/>
              </p:cNvGrpSpPr>
              <p:nvPr/>
            </p:nvGrpSpPr>
            <p:grpSpPr bwMode="auto">
              <a:xfrm>
                <a:off x="730" y="1407"/>
                <a:ext cx="4043" cy="445"/>
                <a:chOff x="744" y="1407"/>
                <a:chExt cx="3988" cy="445"/>
              </a:xfrm>
            </p:grpSpPr>
            <p:sp>
              <p:nvSpPr>
                <p:cNvPr id="25" name="AutoShape 24"/>
                <p:cNvSpPr>
                  <a:spLocks noChangeArrowheads="1"/>
                </p:cNvSpPr>
                <p:nvPr/>
              </p:nvSpPr>
              <p:spPr bwMode="gray">
                <a:xfrm>
                  <a:off x="744" y="1737"/>
                  <a:ext cx="3988" cy="115"/>
                </a:xfrm>
                <a:prstGeom prst="roundRect">
                  <a:avLst>
                    <a:gd name="adj" fmla="val 50000"/>
                  </a:avLst>
                </a:prstGeom>
                <a:gradFill rotWithShape="1">
                  <a:gsLst>
                    <a:gs pos="0">
                      <a:srgbClr val="3CC2B5">
                        <a:alpha val="0"/>
                      </a:srgbClr>
                    </a:gs>
                    <a:gs pos="100000">
                      <a:srgbClr val="AFE6E1"/>
                    </a:gs>
                  </a:gsLst>
                  <a:lin ang="5400000" scaled="1"/>
                </a:gradFill>
                <a:ln w="9525">
                  <a:noFill/>
                  <a:round/>
                  <a:headEnd/>
                  <a:tailEnd/>
                </a:ln>
              </p:spPr>
              <p:txBody>
                <a:bodyPr wrap="none" anchor="ctr"/>
                <a:lstStyle/>
                <a:p>
                  <a:endParaRPr lang="zh-CN" altLang="en-US"/>
                </a:p>
              </p:txBody>
            </p:sp>
            <p:sp>
              <p:nvSpPr>
                <p:cNvPr id="26" name="AutoShape 25"/>
                <p:cNvSpPr>
                  <a:spLocks noChangeArrowheads="1"/>
                </p:cNvSpPr>
                <p:nvPr/>
              </p:nvSpPr>
              <p:spPr bwMode="gray">
                <a:xfrm>
                  <a:off x="744" y="1407"/>
                  <a:ext cx="3988" cy="115"/>
                </a:xfrm>
                <a:prstGeom prst="roundRect">
                  <a:avLst>
                    <a:gd name="adj" fmla="val 50000"/>
                  </a:avLst>
                </a:prstGeom>
                <a:gradFill rotWithShape="1">
                  <a:gsLst>
                    <a:gs pos="0">
                      <a:srgbClr val="BEEBE6"/>
                    </a:gs>
                    <a:gs pos="100000">
                      <a:srgbClr val="3CC2B5">
                        <a:alpha val="0"/>
                      </a:srgbClr>
                    </a:gs>
                  </a:gsLst>
                  <a:lin ang="5400000" scaled="1"/>
                </a:gradFill>
                <a:ln w="9525">
                  <a:noFill/>
                  <a:round/>
                  <a:headEnd/>
                  <a:tailEnd/>
                </a:ln>
              </p:spPr>
              <p:txBody>
                <a:bodyPr wrap="none" anchor="ctr"/>
                <a:lstStyle/>
                <a:p>
                  <a:endParaRPr lang="zh-CN" altLang="en-US"/>
                </a:p>
              </p:txBody>
            </p:sp>
          </p:grpSp>
        </p:grpSp>
        <p:grpSp>
          <p:nvGrpSpPr>
            <p:cNvPr id="12" name="Group 11"/>
            <p:cNvGrpSpPr>
              <a:grpSpLocks/>
            </p:cNvGrpSpPr>
            <p:nvPr/>
          </p:nvGrpSpPr>
          <p:grpSpPr bwMode="auto">
            <a:xfrm>
              <a:off x="1235075" y="4495800"/>
              <a:ext cx="611188" cy="608013"/>
              <a:chOff x="579" y="1386"/>
              <a:chExt cx="385" cy="383"/>
            </a:xfrm>
          </p:grpSpPr>
          <p:sp>
            <p:nvSpPr>
              <p:cNvPr id="17" name="Oval 16"/>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endParaRPr lang="zh-CN" altLang="en-US"/>
              </a:p>
            </p:txBody>
          </p:sp>
          <p:grpSp>
            <p:nvGrpSpPr>
              <p:cNvPr id="18" name="Group 17"/>
              <p:cNvGrpSpPr>
                <a:grpSpLocks/>
              </p:cNvGrpSpPr>
              <p:nvPr/>
            </p:nvGrpSpPr>
            <p:grpSpPr bwMode="auto">
              <a:xfrm>
                <a:off x="587" y="1392"/>
                <a:ext cx="369" cy="369"/>
                <a:chOff x="587" y="1392"/>
                <a:chExt cx="369" cy="369"/>
              </a:xfrm>
            </p:grpSpPr>
            <p:sp>
              <p:nvSpPr>
                <p:cNvPr id="19" name="Oval 18"/>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p>
              </p:txBody>
            </p:sp>
            <p:sp>
              <p:nvSpPr>
                <p:cNvPr id="20" name="Oval 19"/>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p>
              </p:txBody>
            </p:sp>
            <p:sp>
              <p:nvSpPr>
                <p:cNvPr id="21" name="Oval 20"/>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p>
              </p:txBody>
            </p:sp>
            <p:sp>
              <p:nvSpPr>
                <p:cNvPr id="22" name="Oval 21"/>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p>
              </p:txBody>
            </p:sp>
          </p:grpSp>
        </p:grpSp>
        <p:sp>
          <p:nvSpPr>
            <p:cNvPr id="13" name="Text Box 12"/>
            <p:cNvSpPr txBox="1">
              <a:spLocks noChangeArrowheads="1"/>
            </p:cNvSpPr>
            <p:nvPr/>
          </p:nvSpPr>
          <p:spPr bwMode="gray">
            <a:xfrm>
              <a:off x="1343025" y="4565650"/>
              <a:ext cx="381000" cy="457200"/>
            </a:xfrm>
            <a:prstGeom prst="rect">
              <a:avLst/>
            </a:prstGeom>
            <a:noFill/>
            <a:ln w="9525">
              <a:noFill/>
              <a:miter lim="800000"/>
              <a:headEnd/>
              <a:tailEnd/>
            </a:ln>
          </p:spPr>
          <p:txBody>
            <a:bodyPr>
              <a:spAutoFit/>
            </a:bodyPr>
            <a:lstStyle/>
            <a:p>
              <a:pPr algn="ctr">
                <a:spcBef>
                  <a:spcPct val="50000"/>
                </a:spcBef>
              </a:pPr>
              <a:r>
                <a:rPr lang="en-US" altLang="zh-CN" sz="2400">
                  <a:solidFill>
                    <a:srgbClr val="080808"/>
                  </a:solidFill>
                </a:rPr>
                <a:t>3</a:t>
              </a:r>
            </a:p>
          </p:txBody>
        </p:sp>
        <p:sp>
          <p:nvSpPr>
            <p:cNvPr id="14" name="Text Box 13"/>
            <p:cNvSpPr txBox="1">
              <a:spLocks noChangeArrowheads="1"/>
            </p:cNvSpPr>
            <p:nvPr/>
          </p:nvSpPr>
          <p:spPr bwMode="white">
            <a:xfrm>
              <a:off x="1784896" y="2346325"/>
              <a:ext cx="5976664" cy="523220"/>
            </a:xfrm>
            <a:prstGeom prst="rect">
              <a:avLst/>
            </a:prstGeom>
            <a:noFill/>
            <a:ln w="9525">
              <a:noFill/>
              <a:miter lim="800000"/>
              <a:headEnd/>
              <a:tailEnd/>
            </a:ln>
          </p:spPr>
          <p:txBody>
            <a:bodyPr wrap="square">
              <a:spAutoFit/>
            </a:bodyPr>
            <a:lstStyle/>
            <a:p>
              <a:pPr eaLnBrk="0" hangingPunct="0"/>
              <a:r>
                <a:rPr lang="zh-CN" altLang="zh-CN" sz="2800" dirty="0">
                  <a:solidFill>
                    <a:schemeClr val="tx1">
                      <a:lumMod val="95000"/>
                      <a:lumOff val="5000"/>
                    </a:schemeClr>
                  </a:solidFill>
                </a:rPr>
                <a:t>企业没有为客户提供适当的投诉渠道</a:t>
              </a:r>
              <a:endParaRPr lang="zh-CN" altLang="en-US" sz="2800" dirty="0">
                <a:solidFill>
                  <a:schemeClr val="tx1">
                    <a:lumMod val="95000"/>
                    <a:lumOff val="5000"/>
                  </a:schemeClr>
                </a:solidFill>
              </a:endParaRPr>
            </a:p>
          </p:txBody>
        </p:sp>
        <p:sp>
          <p:nvSpPr>
            <p:cNvPr id="15" name="Text Box 14"/>
            <p:cNvSpPr txBox="1">
              <a:spLocks noChangeArrowheads="1"/>
            </p:cNvSpPr>
            <p:nvPr/>
          </p:nvSpPr>
          <p:spPr bwMode="white">
            <a:xfrm>
              <a:off x="1663703" y="3582999"/>
              <a:ext cx="5638800" cy="523220"/>
            </a:xfrm>
            <a:prstGeom prst="rect">
              <a:avLst/>
            </a:prstGeom>
            <a:noFill/>
            <a:ln w="9525">
              <a:noFill/>
              <a:miter lim="800000"/>
              <a:headEnd/>
              <a:tailEnd/>
            </a:ln>
          </p:spPr>
          <p:txBody>
            <a:bodyPr>
              <a:spAutoFit/>
            </a:bodyPr>
            <a:lstStyle/>
            <a:p>
              <a:pPr algn="ctr" eaLnBrk="0" hangingPunct="0"/>
              <a:r>
                <a:rPr lang="zh-CN" altLang="zh-CN" sz="2800" dirty="0">
                  <a:solidFill>
                    <a:schemeClr val="tx1">
                      <a:lumMod val="95000"/>
                      <a:lumOff val="5000"/>
                    </a:schemeClr>
                  </a:solidFill>
                </a:rPr>
                <a:t>客户心理上存在障碍</a:t>
              </a:r>
              <a:endParaRPr lang="zh-CN" altLang="en-US" sz="2800" dirty="0">
                <a:solidFill>
                  <a:schemeClr val="tx1">
                    <a:lumMod val="95000"/>
                    <a:lumOff val="5000"/>
                  </a:schemeClr>
                </a:solidFill>
              </a:endParaRPr>
            </a:p>
          </p:txBody>
        </p:sp>
        <p:sp>
          <p:nvSpPr>
            <p:cNvPr id="16" name="Text Box 15"/>
            <p:cNvSpPr txBox="1">
              <a:spLocks noChangeArrowheads="1"/>
            </p:cNvSpPr>
            <p:nvPr/>
          </p:nvSpPr>
          <p:spPr bwMode="white">
            <a:xfrm>
              <a:off x="3009032" y="4922838"/>
              <a:ext cx="3984352" cy="523220"/>
            </a:xfrm>
            <a:prstGeom prst="rect">
              <a:avLst/>
            </a:prstGeom>
            <a:noFill/>
            <a:ln w="9525">
              <a:noFill/>
              <a:miter lim="800000"/>
              <a:headEnd/>
              <a:tailEnd/>
            </a:ln>
          </p:spPr>
          <p:txBody>
            <a:bodyPr wrap="square">
              <a:spAutoFit/>
            </a:bodyPr>
            <a:lstStyle/>
            <a:p>
              <a:r>
                <a:rPr lang="zh-CN" altLang="zh-CN" sz="2800" dirty="0">
                  <a:solidFill>
                    <a:schemeClr val="tx1">
                      <a:lumMod val="95000"/>
                      <a:lumOff val="5000"/>
                    </a:schemeClr>
                  </a:solidFill>
                </a:rPr>
                <a:t>客户认为投诉不值</a:t>
              </a:r>
            </a:p>
          </p:txBody>
        </p:sp>
      </p:grpSp>
      <p:sp>
        <p:nvSpPr>
          <p:cNvPr id="47" name="标题 1"/>
          <p:cNvSpPr>
            <a:spLocks noGrp="1"/>
          </p:cNvSpPr>
          <p:nvPr>
            <p:ph type="title"/>
          </p:nvPr>
        </p:nvSpPr>
        <p:spPr>
          <a:xfrm>
            <a:off x="609600" y="1141437"/>
            <a:ext cx="7467600" cy="487363"/>
          </a:xfrm>
        </p:spPr>
        <p:txBody>
          <a:bodyPr/>
          <a:lstStyle/>
          <a:p>
            <a:r>
              <a:rPr lang="zh-CN" altLang="zh-CN" sz="4000" dirty="0" smtClean="0">
                <a:latin typeface="+mj-ea"/>
              </a:rPr>
              <a:t>第三节</a:t>
            </a:r>
            <a:r>
              <a:rPr lang="en-US" altLang="zh-CN" sz="4000" dirty="0" smtClean="0">
                <a:latin typeface="+mj-ea"/>
              </a:rPr>
              <a:t>  </a:t>
            </a:r>
            <a:r>
              <a:rPr lang="zh-CN" altLang="zh-CN" sz="4000" dirty="0" smtClean="0">
                <a:latin typeface="+mj-ea"/>
              </a:rPr>
              <a:t>客户投诉的处理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buNone/>
            </a:pPr>
            <a:r>
              <a:rPr lang="zh-CN" altLang="en-US" sz="2800" b="1" dirty="0" smtClean="0">
                <a:latin typeface="+mj-ea"/>
                <a:ea typeface="+mj-ea"/>
              </a:rPr>
              <a:t>三、</a:t>
            </a:r>
            <a:r>
              <a:rPr lang="zh-CN" altLang="zh-CN" sz="2800" b="1" dirty="0" smtClean="0">
                <a:latin typeface="+mj-ea"/>
                <a:ea typeface="+mj-ea"/>
              </a:rPr>
              <a:t>扫除客户投诉的障碍</a:t>
            </a:r>
            <a:endParaRPr lang="zh-CN" altLang="zh-CN" sz="2800" dirty="0" smtClean="0">
              <a:latin typeface="+mj-ea"/>
              <a:ea typeface="+mj-ea"/>
            </a:endParaRPr>
          </a:p>
          <a:p>
            <a:endParaRPr lang="zh-CN" altLang="en-US" dirty="0"/>
          </a:p>
        </p:txBody>
      </p:sp>
      <p:grpSp>
        <p:nvGrpSpPr>
          <p:cNvPr id="4" name="Group 2"/>
          <p:cNvGrpSpPr>
            <a:grpSpLocks/>
          </p:cNvGrpSpPr>
          <p:nvPr/>
        </p:nvGrpSpPr>
        <p:grpSpPr bwMode="auto">
          <a:xfrm>
            <a:off x="1331640" y="2348880"/>
            <a:ext cx="5357812" cy="3249612"/>
            <a:chOff x="457199" y="1601468"/>
            <a:chExt cx="4688118" cy="3249932"/>
          </a:xfrm>
        </p:grpSpPr>
        <p:sp>
          <p:nvSpPr>
            <p:cNvPr id="5" name="AutoShape 3"/>
            <p:cNvSpPr>
              <a:spLocks noChangeArrowheads="1"/>
            </p:cNvSpPr>
            <p:nvPr/>
          </p:nvSpPr>
          <p:spPr bwMode="gray">
            <a:xfrm>
              <a:off x="487759" y="3097040"/>
              <a:ext cx="4595051" cy="603309"/>
            </a:xfrm>
            <a:prstGeom prst="roundRect">
              <a:avLst>
                <a:gd name="adj" fmla="val 50000"/>
              </a:avLst>
            </a:prstGeom>
            <a:gradFill rotWithShape="1">
              <a:gsLst>
                <a:gs pos="0">
                  <a:srgbClr val="D3A911"/>
                </a:gs>
                <a:gs pos="100000">
                  <a:srgbClr val="F1E4B3"/>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endParaRPr lang="zh-CN" altLang="en-US">
                <a:ea typeface="宋体" pitchFamily="2" charset="-122"/>
              </a:endParaRPr>
            </a:p>
          </p:txBody>
        </p:sp>
        <p:sp>
          <p:nvSpPr>
            <p:cNvPr id="6" name="AutoShape 4"/>
            <p:cNvSpPr>
              <a:spLocks noChangeArrowheads="1"/>
            </p:cNvSpPr>
            <p:nvPr/>
          </p:nvSpPr>
          <p:spPr bwMode="gray">
            <a:xfrm>
              <a:off x="487759" y="4248091"/>
              <a:ext cx="4595051" cy="603309"/>
            </a:xfrm>
            <a:prstGeom prst="roundRect">
              <a:avLst>
                <a:gd name="adj" fmla="val 50000"/>
              </a:avLst>
            </a:prstGeom>
            <a:gradFill rotWithShape="1">
              <a:gsLst>
                <a:gs pos="0">
                  <a:srgbClr val="EB6743"/>
                </a:gs>
                <a:gs pos="100000">
                  <a:srgbClr val="F9CFC3"/>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endParaRPr lang="zh-CN" altLang="en-US">
                <a:ea typeface="宋体" pitchFamily="2" charset="-122"/>
              </a:endParaRPr>
            </a:p>
          </p:txBody>
        </p:sp>
        <p:sp>
          <p:nvSpPr>
            <p:cNvPr id="7" name="AutoShape 5"/>
            <p:cNvSpPr>
              <a:spLocks noChangeArrowheads="1"/>
            </p:cNvSpPr>
            <p:nvPr/>
          </p:nvSpPr>
          <p:spPr bwMode="gray">
            <a:xfrm>
              <a:off x="487759" y="1857080"/>
              <a:ext cx="4657558" cy="603309"/>
            </a:xfrm>
            <a:prstGeom prst="roundRect">
              <a:avLst>
                <a:gd name="adj" fmla="val 50000"/>
              </a:avLst>
            </a:prstGeom>
            <a:solidFill>
              <a:srgbClr val="FBE1D9"/>
            </a:solidFill>
            <a:ln w="19050">
              <a:solidFill>
                <a:srgbClr val="FFFFFF"/>
              </a:solidFill>
              <a:round/>
              <a:headEnd/>
              <a:tailEnd/>
            </a:ln>
            <a:effectLst>
              <a:outerShdw dist="91581" dir="3378596" algn="ctr" rotWithShape="0">
                <a:srgbClr val="333333">
                  <a:alpha val="50000"/>
                </a:srgbClr>
              </a:outerShdw>
            </a:effectLst>
          </p:spPr>
          <p:txBody>
            <a:bodyPr wrap="none" anchor="ctr"/>
            <a:lstStyle/>
            <a:p>
              <a:endParaRPr lang="zh-CN" altLang="en-US">
                <a:ea typeface="宋体" pitchFamily="2" charset="-122"/>
              </a:endParaRPr>
            </a:p>
          </p:txBody>
        </p:sp>
        <p:sp>
          <p:nvSpPr>
            <p:cNvPr id="8" name="Text Box 6"/>
            <p:cNvSpPr txBox="1">
              <a:spLocks noChangeArrowheads="1"/>
            </p:cNvSpPr>
            <p:nvPr/>
          </p:nvSpPr>
          <p:spPr bwMode="gray">
            <a:xfrm>
              <a:off x="1332314" y="1958658"/>
              <a:ext cx="3463826" cy="461710"/>
            </a:xfrm>
            <a:prstGeom prst="rect">
              <a:avLst/>
            </a:prstGeom>
            <a:noFill/>
            <a:ln w="9525">
              <a:noFill/>
              <a:miter lim="800000"/>
              <a:headEnd/>
              <a:tailEnd/>
            </a:ln>
          </p:spPr>
          <p:txBody>
            <a:bodyPr>
              <a:spAutoFit/>
            </a:bodyPr>
            <a:lstStyle/>
            <a:p>
              <a:pPr marL="533400" indent="-533400">
                <a:spcBef>
                  <a:spcPct val="20000"/>
                </a:spcBef>
              </a:pPr>
              <a:r>
                <a:rPr lang="zh-CN" altLang="zh-CN" sz="2400" dirty="0"/>
                <a:t>鼓励客户评价与投诉</a:t>
              </a:r>
              <a:endParaRPr lang="zh-CN" altLang="en-US" sz="2400" dirty="0">
                <a:latin typeface="宋体" pitchFamily="2" charset="-122"/>
                <a:ea typeface="宋体" pitchFamily="2" charset="-122"/>
              </a:endParaRPr>
            </a:p>
          </p:txBody>
        </p:sp>
        <p:sp>
          <p:nvSpPr>
            <p:cNvPr id="9" name="Text Box 7"/>
            <p:cNvSpPr txBox="1">
              <a:spLocks noChangeArrowheads="1"/>
            </p:cNvSpPr>
            <p:nvPr/>
          </p:nvSpPr>
          <p:spPr bwMode="gray">
            <a:xfrm>
              <a:off x="1650347" y="4316112"/>
              <a:ext cx="2335269" cy="461710"/>
            </a:xfrm>
            <a:prstGeom prst="rect">
              <a:avLst/>
            </a:prstGeom>
            <a:noFill/>
            <a:ln w="9525">
              <a:noFill/>
              <a:miter lim="800000"/>
              <a:headEnd/>
              <a:tailEnd/>
            </a:ln>
          </p:spPr>
          <p:txBody>
            <a:bodyPr wrap="square">
              <a:spAutoFit/>
            </a:bodyPr>
            <a:lstStyle/>
            <a:p>
              <a:pPr marL="533400" indent="-533400">
                <a:spcBef>
                  <a:spcPct val="20000"/>
                </a:spcBef>
              </a:pPr>
              <a:r>
                <a:rPr lang="zh-CN" altLang="zh-CN" sz="2400" dirty="0"/>
                <a:t>方便客户投诉</a:t>
              </a:r>
              <a:endParaRPr lang="zh-CN" altLang="en-US" sz="2400" dirty="0">
                <a:latin typeface="宋体" pitchFamily="2" charset="-122"/>
                <a:ea typeface="宋体" pitchFamily="2" charset="-122"/>
              </a:endParaRPr>
            </a:p>
          </p:txBody>
        </p:sp>
        <p:sp>
          <p:nvSpPr>
            <p:cNvPr id="10" name="Text Box 8"/>
            <p:cNvSpPr txBox="1">
              <a:spLocks noChangeArrowheads="1"/>
            </p:cNvSpPr>
            <p:nvPr/>
          </p:nvSpPr>
          <p:spPr bwMode="gray">
            <a:xfrm>
              <a:off x="1648350" y="3173104"/>
              <a:ext cx="2589295" cy="461710"/>
            </a:xfrm>
            <a:prstGeom prst="rect">
              <a:avLst/>
            </a:prstGeom>
            <a:noFill/>
            <a:ln w="9525">
              <a:noFill/>
              <a:miter lim="800000"/>
              <a:headEnd/>
              <a:tailEnd/>
            </a:ln>
          </p:spPr>
          <p:txBody>
            <a:bodyPr wrap="square">
              <a:spAutoFit/>
            </a:bodyPr>
            <a:lstStyle/>
            <a:p>
              <a:pPr marL="533400" indent="-533400">
                <a:spcBef>
                  <a:spcPct val="20000"/>
                </a:spcBef>
              </a:pPr>
              <a:r>
                <a:rPr lang="zh-CN" altLang="zh-CN" sz="2400" dirty="0"/>
                <a:t>培训客户投诉</a:t>
              </a:r>
              <a:endParaRPr lang="zh-CN" altLang="en-US" sz="2400" dirty="0">
                <a:latin typeface="宋体" pitchFamily="2" charset="-122"/>
                <a:ea typeface="宋体" pitchFamily="2" charset="-122"/>
              </a:endParaRPr>
            </a:p>
          </p:txBody>
        </p:sp>
        <p:grpSp>
          <p:nvGrpSpPr>
            <p:cNvPr id="11" name="Group 9"/>
            <p:cNvGrpSpPr>
              <a:grpSpLocks/>
            </p:cNvGrpSpPr>
            <p:nvPr/>
          </p:nvGrpSpPr>
          <p:grpSpPr bwMode="auto">
            <a:xfrm>
              <a:off x="457199" y="2800031"/>
              <a:ext cx="551599" cy="624208"/>
              <a:chOff x="480" y="1200"/>
              <a:chExt cx="1042" cy="1019"/>
            </a:xfrm>
          </p:grpSpPr>
          <p:grpSp>
            <p:nvGrpSpPr>
              <p:cNvPr id="25" name="Group 23"/>
              <p:cNvGrpSpPr>
                <a:grpSpLocks/>
              </p:cNvGrpSpPr>
              <p:nvPr/>
            </p:nvGrpSpPr>
            <p:grpSpPr bwMode="auto">
              <a:xfrm>
                <a:off x="480" y="1200"/>
                <a:ext cx="1042" cy="1019"/>
                <a:chOff x="480" y="1200"/>
                <a:chExt cx="1042" cy="1019"/>
              </a:xfrm>
            </p:grpSpPr>
            <p:pic>
              <p:nvPicPr>
                <p:cNvPr id="27" name="Picture 20"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28" name="Oval 26"/>
                <p:cNvSpPr>
                  <a:spLocks noChangeArrowheads="1"/>
                </p:cNvSpPr>
                <p:nvPr/>
              </p:nvSpPr>
              <p:spPr bwMode="gray">
                <a:xfrm>
                  <a:off x="480" y="1200"/>
                  <a:ext cx="1034" cy="1019"/>
                </a:xfrm>
                <a:prstGeom prst="ellipse">
                  <a:avLst/>
                </a:prstGeom>
                <a:gradFill rotWithShape="1">
                  <a:gsLst>
                    <a:gs pos="0">
                      <a:srgbClr val="D3A911">
                        <a:alpha val="54999"/>
                      </a:srgbClr>
                    </a:gs>
                    <a:gs pos="50000">
                      <a:srgbClr val="624E08">
                        <a:alpha val="89998"/>
                      </a:srgbClr>
                    </a:gs>
                    <a:gs pos="100000">
                      <a:srgbClr val="D3A911">
                        <a:alpha val="54999"/>
                      </a:srgbClr>
                    </a:gs>
                  </a:gsLst>
                  <a:lin ang="5400000" scaled="1"/>
                </a:gradFill>
                <a:ln w="9525">
                  <a:round/>
                  <a:headEnd/>
                  <a:tailEnd/>
                </a:ln>
                <a:scene3d>
                  <a:camera prst="legacyPerspectiveBottom"/>
                  <a:lightRig rig="legacyFlat3" dir="b"/>
                </a:scene3d>
                <a:sp3d extrusionH="1801800" prstMaterial="legacyMatte">
                  <a:bevelT w="13500" h="13500" prst="angle"/>
                  <a:bevelB w="13500" h="13500" prst="angle"/>
                  <a:extrusionClr>
                    <a:srgbClr val="D3A911"/>
                  </a:extrusionClr>
                </a:sp3d>
              </p:spPr>
              <p:txBody>
                <a:bodyPr wrap="none" anchor="ctr">
                  <a:flatTx/>
                </a:bodyPr>
                <a:lstStyle/>
                <a:p>
                  <a:endParaRPr lang="zh-CN" altLang="en-US">
                    <a:ea typeface="宋体" pitchFamily="2" charset="-122"/>
                  </a:endParaRPr>
                </a:p>
              </p:txBody>
            </p:sp>
          </p:grpSp>
          <p:pic>
            <p:nvPicPr>
              <p:cNvPr id="26" name="Picture 22"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grpSp>
          <p:nvGrpSpPr>
            <p:cNvPr id="12" name="Group 10"/>
            <p:cNvGrpSpPr>
              <a:grpSpLocks/>
            </p:cNvGrpSpPr>
            <p:nvPr/>
          </p:nvGrpSpPr>
          <p:grpSpPr bwMode="auto">
            <a:xfrm>
              <a:off x="459844" y="3997006"/>
              <a:ext cx="552128" cy="624208"/>
              <a:chOff x="479" y="1200"/>
              <a:chExt cx="1043" cy="1019"/>
            </a:xfrm>
          </p:grpSpPr>
          <p:grpSp>
            <p:nvGrpSpPr>
              <p:cNvPr id="21" name="Group 19"/>
              <p:cNvGrpSpPr>
                <a:grpSpLocks/>
              </p:cNvGrpSpPr>
              <p:nvPr/>
            </p:nvGrpSpPr>
            <p:grpSpPr bwMode="auto">
              <a:xfrm>
                <a:off x="479" y="1200"/>
                <a:ext cx="1043" cy="1019"/>
                <a:chOff x="479" y="1200"/>
                <a:chExt cx="1043" cy="1019"/>
              </a:xfrm>
            </p:grpSpPr>
            <p:pic>
              <p:nvPicPr>
                <p:cNvPr id="23" name="Picture 25"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24" name="Oval 22"/>
                <p:cNvSpPr>
                  <a:spLocks noChangeArrowheads="1"/>
                </p:cNvSpPr>
                <p:nvPr/>
              </p:nvSpPr>
              <p:spPr bwMode="gray">
                <a:xfrm>
                  <a:off x="479" y="1200"/>
                  <a:ext cx="1034" cy="1019"/>
                </a:xfrm>
                <a:prstGeom prst="ellipse">
                  <a:avLst/>
                </a:prstGeom>
                <a:gradFill rotWithShape="1">
                  <a:gsLst>
                    <a:gs pos="0">
                      <a:srgbClr val="EB6743">
                        <a:alpha val="54999"/>
                      </a:srgbClr>
                    </a:gs>
                    <a:gs pos="50000">
                      <a:srgbClr val="6D301F">
                        <a:alpha val="89998"/>
                      </a:srgbClr>
                    </a:gs>
                    <a:gs pos="100000">
                      <a:srgbClr val="EB6743">
                        <a:alpha val="54999"/>
                      </a:srgbClr>
                    </a:gs>
                  </a:gsLst>
                  <a:lin ang="5400000" scaled="1"/>
                </a:gradFill>
                <a:ln w="9525">
                  <a:round/>
                  <a:headEnd/>
                  <a:tailEnd/>
                </a:ln>
                <a:scene3d>
                  <a:camera prst="legacyPerspectiveBottom"/>
                  <a:lightRig rig="legacyFlat3" dir="b"/>
                </a:scene3d>
                <a:sp3d extrusionH="1801800" prstMaterial="legacyMatte">
                  <a:bevelT w="13500" h="13500" prst="angle"/>
                  <a:bevelB w="13500" h="13500" prst="angle"/>
                  <a:extrusionClr>
                    <a:srgbClr val="EB6743"/>
                  </a:extrusionClr>
                </a:sp3d>
              </p:spPr>
              <p:txBody>
                <a:bodyPr wrap="none" anchor="ctr">
                  <a:flatTx/>
                </a:bodyPr>
                <a:lstStyle/>
                <a:p>
                  <a:endParaRPr lang="zh-CN" altLang="en-US">
                    <a:ea typeface="宋体" pitchFamily="2" charset="-122"/>
                  </a:endParaRPr>
                </a:p>
              </p:txBody>
            </p:sp>
          </p:grpSp>
          <p:pic>
            <p:nvPicPr>
              <p:cNvPr id="22" name="Picture 27"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grpSp>
          <p:nvGrpSpPr>
            <p:cNvPr id="13" name="Group 11"/>
            <p:cNvGrpSpPr>
              <a:grpSpLocks/>
            </p:cNvGrpSpPr>
            <p:nvPr/>
          </p:nvGrpSpPr>
          <p:grpSpPr bwMode="auto">
            <a:xfrm>
              <a:off x="457199" y="1601468"/>
              <a:ext cx="551599" cy="624208"/>
              <a:chOff x="480" y="1200"/>
              <a:chExt cx="1042" cy="1019"/>
            </a:xfrm>
          </p:grpSpPr>
          <p:grpSp>
            <p:nvGrpSpPr>
              <p:cNvPr id="17" name="Group 15"/>
              <p:cNvGrpSpPr>
                <a:grpSpLocks/>
              </p:cNvGrpSpPr>
              <p:nvPr/>
            </p:nvGrpSpPr>
            <p:grpSpPr bwMode="auto">
              <a:xfrm>
                <a:off x="480" y="1200"/>
                <a:ext cx="1042" cy="1019"/>
                <a:chOff x="480" y="1200"/>
                <a:chExt cx="1042" cy="1019"/>
              </a:xfrm>
            </p:grpSpPr>
            <p:pic>
              <p:nvPicPr>
                <p:cNvPr id="19" name="Picture 35" descr="circuler_1"/>
                <p:cNvPicPr>
                  <a:picLocks noChangeAspect="1" noChangeArrowheads="1"/>
                </p:cNvPicPr>
                <p:nvPr/>
              </p:nvPicPr>
              <p:blipFill>
                <a:blip r:embed="rId2" cstate="print"/>
                <a:srcRect/>
                <a:stretch>
                  <a:fillRect/>
                </a:stretch>
              </p:blipFill>
              <p:spPr bwMode="gray">
                <a:xfrm>
                  <a:off x="480" y="1200"/>
                  <a:ext cx="1042" cy="1016"/>
                </a:xfrm>
                <a:prstGeom prst="rect">
                  <a:avLst/>
                </a:prstGeom>
                <a:noFill/>
              </p:spPr>
            </p:pic>
            <p:sp>
              <p:nvSpPr>
                <p:cNvPr id="20" name="Oval 18"/>
                <p:cNvSpPr>
                  <a:spLocks noChangeArrowheads="1"/>
                </p:cNvSpPr>
                <p:nvPr/>
              </p:nvSpPr>
              <p:spPr bwMode="gray">
                <a:xfrm>
                  <a:off x="480" y="1200"/>
                  <a:ext cx="1034" cy="1019"/>
                </a:xfrm>
                <a:prstGeom prst="ellipse">
                  <a:avLst/>
                </a:prstGeom>
                <a:gradFill rotWithShape="1">
                  <a:gsLst>
                    <a:gs pos="0">
                      <a:srgbClr val="38A3B2">
                        <a:alpha val="54999"/>
                      </a:srgbClr>
                    </a:gs>
                    <a:gs pos="50000">
                      <a:srgbClr val="1A4B52">
                        <a:alpha val="89998"/>
                      </a:srgbClr>
                    </a:gs>
                    <a:gs pos="100000">
                      <a:srgbClr val="38A3B2">
                        <a:alpha val="54999"/>
                      </a:srgbClr>
                    </a:gs>
                  </a:gsLst>
                  <a:lin ang="5400000" scaled="1"/>
                </a:gradFill>
                <a:ln w="9525">
                  <a:round/>
                  <a:headEnd/>
                  <a:tailEnd/>
                </a:ln>
                <a:scene3d>
                  <a:camera prst="legacyPerspectiveBottom"/>
                  <a:lightRig rig="legacyHarsh4" dir="t"/>
                </a:scene3d>
                <a:sp3d extrusionH="1801800" prstMaterial="legacyMetal">
                  <a:bevelT w="13500" h="13500" prst="angle"/>
                  <a:bevelB w="13500" h="13500" prst="angle"/>
                  <a:extrusionClr>
                    <a:srgbClr val="38A3B2"/>
                  </a:extrusionClr>
                </a:sp3d>
              </p:spPr>
              <p:txBody>
                <a:bodyPr wrap="none" anchor="ctr">
                  <a:flatTx/>
                </a:bodyPr>
                <a:lstStyle/>
                <a:p>
                  <a:endParaRPr lang="zh-CN" altLang="en-US">
                    <a:ea typeface="宋体" pitchFamily="2" charset="-122"/>
                  </a:endParaRPr>
                </a:p>
              </p:txBody>
            </p:sp>
          </p:grpSp>
          <p:pic>
            <p:nvPicPr>
              <p:cNvPr id="18" name="Picture 37" descr="Picture2"/>
              <p:cNvPicPr>
                <a:picLocks noChangeAspect="1" noChangeArrowheads="1"/>
              </p:cNvPicPr>
              <p:nvPr/>
            </p:nvPicPr>
            <p:blipFill>
              <a:blip r:embed="rId3" cstate="print"/>
              <a:srcRect/>
              <a:stretch>
                <a:fillRect/>
              </a:stretch>
            </p:blipFill>
            <p:spPr bwMode="gray">
              <a:xfrm>
                <a:off x="584" y="1210"/>
                <a:ext cx="823" cy="360"/>
              </a:xfrm>
              <a:prstGeom prst="rect">
                <a:avLst/>
              </a:prstGeom>
              <a:noFill/>
            </p:spPr>
          </p:pic>
        </p:grpSp>
        <p:sp>
          <p:nvSpPr>
            <p:cNvPr id="14" name="Text Box 12"/>
            <p:cNvSpPr txBox="1">
              <a:spLocks noChangeArrowheads="1"/>
            </p:cNvSpPr>
            <p:nvPr/>
          </p:nvSpPr>
          <p:spPr bwMode="gray">
            <a:xfrm>
              <a:off x="507999" y="1668785"/>
              <a:ext cx="435473" cy="369332"/>
            </a:xfrm>
            <a:prstGeom prst="rect">
              <a:avLst/>
            </a:prstGeom>
            <a:noFill/>
            <a:ln w="9525">
              <a:noFill/>
              <a:miter lim="800000"/>
              <a:headEnd/>
              <a:tailEnd/>
            </a:ln>
          </p:spPr>
          <p:txBody>
            <a:bodyPr>
              <a:spAutoFit/>
            </a:bodyPr>
            <a:lstStyle/>
            <a:p>
              <a:pPr algn="ctr">
                <a:spcBef>
                  <a:spcPct val="50000"/>
                </a:spcBef>
              </a:pPr>
              <a:r>
                <a:rPr lang="en-US" altLang="zh-CN">
                  <a:solidFill>
                    <a:srgbClr val="FFFFFF"/>
                  </a:solidFill>
                  <a:ea typeface="宋体" pitchFamily="2" charset="-122"/>
                </a:rPr>
                <a:t>1</a:t>
              </a:r>
            </a:p>
          </p:txBody>
        </p:sp>
        <p:sp>
          <p:nvSpPr>
            <p:cNvPr id="15" name="Text Box 13"/>
            <p:cNvSpPr txBox="1">
              <a:spLocks noChangeArrowheads="1"/>
            </p:cNvSpPr>
            <p:nvPr/>
          </p:nvSpPr>
          <p:spPr bwMode="gray">
            <a:xfrm>
              <a:off x="492124" y="2884810"/>
              <a:ext cx="435473" cy="369332"/>
            </a:xfrm>
            <a:prstGeom prst="rect">
              <a:avLst/>
            </a:prstGeom>
            <a:noFill/>
            <a:ln w="9525">
              <a:noFill/>
              <a:miter lim="800000"/>
              <a:headEnd/>
              <a:tailEnd/>
            </a:ln>
          </p:spPr>
          <p:txBody>
            <a:bodyPr>
              <a:spAutoFit/>
            </a:bodyPr>
            <a:lstStyle/>
            <a:p>
              <a:pPr algn="ctr">
                <a:spcBef>
                  <a:spcPct val="50000"/>
                </a:spcBef>
              </a:pPr>
              <a:r>
                <a:rPr lang="en-US" altLang="zh-CN">
                  <a:solidFill>
                    <a:srgbClr val="FFFFFF"/>
                  </a:solidFill>
                  <a:ea typeface="宋体" pitchFamily="2" charset="-122"/>
                </a:rPr>
                <a:t>2</a:t>
              </a:r>
            </a:p>
          </p:txBody>
        </p:sp>
        <p:sp>
          <p:nvSpPr>
            <p:cNvPr id="16" name="Text Box 14"/>
            <p:cNvSpPr txBox="1">
              <a:spLocks noChangeArrowheads="1"/>
            </p:cNvSpPr>
            <p:nvPr/>
          </p:nvSpPr>
          <p:spPr bwMode="gray">
            <a:xfrm>
              <a:off x="506412" y="4084960"/>
              <a:ext cx="435473" cy="369332"/>
            </a:xfrm>
            <a:prstGeom prst="rect">
              <a:avLst/>
            </a:prstGeom>
            <a:noFill/>
            <a:ln w="9525">
              <a:noFill/>
              <a:miter lim="800000"/>
              <a:headEnd/>
              <a:tailEnd/>
            </a:ln>
          </p:spPr>
          <p:txBody>
            <a:bodyPr>
              <a:spAutoFit/>
            </a:bodyPr>
            <a:lstStyle/>
            <a:p>
              <a:pPr algn="ctr">
                <a:spcBef>
                  <a:spcPct val="50000"/>
                </a:spcBef>
              </a:pPr>
              <a:r>
                <a:rPr lang="en-US" altLang="zh-CN">
                  <a:solidFill>
                    <a:srgbClr val="FFFFFF"/>
                  </a:solidFill>
                  <a:ea typeface="宋体" pitchFamily="2" charset="-122"/>
                </a:rPr>
                <a:t>3</a:t>
              </a:r>
            </a:p>
          </p:txBody>
        </p:sp>
      </p:grpSp>
      <p:sp>
        <p:nvSpPr>
          <p:cNvPr id="29" name="标题 1"/>
          <p:cNvSpPr>
            <a:spLocks noGrp="1"/>
          </p:cNvSpPr>
          <p:nvPr>
            <p:ph type="title"/>
          </p:nvPr>
        </p:nvSpPr>
        <p:spPr>
          <a:xfrm>
            <a:off x="609600" y="1141437"/>
            <a:ext cx="7467600" cy="487363"/>
          </a:xfrm>
        </p:spPr>
        <p:txBody>
          <a:bodyPr/>
          <a:lstStyle/>
          <a:p>
            <a:r>
              <a:rPr lang="zh-CN" altLang="zh-CN" sz="4000" dirty="0" smtClean="0">
                <a:latin typeface="+mj-ea"/>
              </a:rPr>
              <a:t>第三节</a:t>
            </a:r>
            <a:r>
              <a:rPr lang="en-US" altLang="zh-CN" sz="4000" dirty="0" smtClean="0">
                <a:latin typeface="+mj-ea"/>
              </a:rPr>
              <a:t>  </a:t>
            </a:r>
            <a:r>
              <a:rPr lang="zh-CN" altLang="zh-CN" sz="4000" dirty="0" smtClean="0">
                <a:latin typeface="+mj-ea"/>
              </a:rPr>
              <a:t>客户投诉的处理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四、客户投诉时的心理</a:t>
            </a:r>
            <a:endParaRPr lang="zh-CN" altLang="zh-CN" sz="2800" dirty="0" smtClean="0">
              <a:latin typeface="+mj-ea"/>
              <a:ea typeface="+mj-ea"/>
            </a:endParaRPr>
          </a:p>
          <a:p>
            <a:endParaRPr lang="zh-CN" altLang="en-US" dirty="0"/>
          </a:p>
        </p:txBody>
      </p:sp>
      <p:grpSp>
        <p:nvGrpSpPr>
          <p:cNvPr id="4" name="组合 3"/>
          <p:cNvGrpSpPr/>
          <p:nvPr/>
        </p:nvGrpSpPr>
        <p:grpSpPr>
          <a:xfrm>
            <a:off x="0" y="2852936"/>
            <a:ext cx="9144000" cy="1785938"/>
            <a:chOff x="0" y="3143250"/>
            <a:chExt cx="9144000" cy="1785938"/>
          </a:xfrm>
        </p:grpSpPr>
        <p:grpSp>
          <p:nvGrpSpPr>
            <p:cNvPr id="5" name="Group 3"/>
            <p:cNvGrpSpPr>
              <a:grpSpLocks/>
            </p:cNvGrpSpPr>
            <p:nvPr/>
          </p:nvGrpSpPr>
          <p:grpSpPr bwMode="auto">
            <a:xfrm>
              <a:off x="0" y="3929063"/>
              <a:ext cx="9144000" cy="142875"/>
              <a:chOff x="0" y="1824"/>
              <a:chExt cx="5760" cy="90"/>
            </a:xfrm>
          </p:grpSpPr>
          <p:sp>
            <p:nvSpPr>
              <p:cNvPr id="42" name="Rectangle 42"/>
              <p:cNvSpPr>
                <a:spLocks noChangeArrowheads="1"/>
              </p:cNvSpPr>
              <p:nvPr/>
            </p:nvSpPr>
            <p:spPr bwMode="gray">
              <a:xfrm>
                <a:off x="0" y="1824"/>
                <a:ext cx="5760" cy="90"/>
              </a:xfrm>
              <a:prstGeom prst="rect">
                <a:avLst/>
              </a:prstGeom>
              <a:gradFill rotWithShape="1">
                <a:gsLst>
                  <a:gs pos="0">
                    <a:srgbClr val="5F5F5F"/>
                  </a:gs>
                  <a:gs pos="50000">
                    <a:srgbClr val="B6B6B6"/>
                  </a:gs>
                  <a:gs pos="100000">
                    <a:srgbClr val="5F5F5F"/>
                  </a:gs>
                </a:gsLst>
                <a:lin ang="5400000" scaled="1"/>
              </a:gradFill>
              <a:ln w="9525">
                <a:noFill/>
                <a:miter lim="800000"/>
                <a:headEnd/>
                <a:tailEnd/>
              </a:ln>
            </p:spPr>
            <p:txBody>
              <a:bodyPr wrap="none" anchor="ctr"/>
              <a:lstStyle/>
              <a:p>
                <a:endParaRPr lang="zh-CN" altLang="en-US">
                  <a:ea typeface="宋体" pitchFamily="2" charset="-122"/>
                </a:endParaRPr>
              </a:p>
            </p:txBody>
          </p:sp>
          <p:sp>
            <p:nvSpPr>
              <p:cNvPr id="43" name="Rectangle 43"/>
              <p:cNvSpPr>
                <a:spLocks noChangeArrowheads="1"/>
              </p:cNvSpPr>
              <p:nvPr/>
            </p:nvSpPr>
            <p:spPr bwMode="gray">
              <a:xfrm>
                <a:off x="0" y="1872"/>
                <a:ext cx="5760" cy="34"/>
              </a:xfrm>
              <a:prstGeom prst="rect">
                <a:avLst/>
              </a:prstGeom>
              <a:gradFill rotWithShape="1">
                <a:gsLst>
                  <a:gs pos="0">
                    <a:srgbClr val="D9D9D9"/>
                  </a:gs>
                  <a:gs pos="100000">
                    <a:srgbClr val="808080"/>
                  </a:gs>
                </a:gsLst>
                <a:lin ang="5400000" scaled="1"/>
              </a:gradFill>
              <a:ln w="9525">
                <a:noFill/>
                <a:miter lim="800000"/>
                <a:headEnd/>
                <a:tailEnd/>
              </a:ln>
            </p:spPr>
            <p:txBody>
              <a:bodyPr wrap="none" anchor="ctr"/>
              <a:lstStyle/>
              <a:p>
                <a:endParaRPr lang="zh-CN" altLang="en-US">
                  <a:ea typeface="宋体" pitchFamily="2" charset="-122"/>
                </a:endParaRPr>
              </a:p>
            </p:txBody>
          </p:sp>
        </p:grpSp>
        <p:grpSp>
          <p:nvGrpSpPr>
            <p:cNvPr id="6" name="Group 4"/>
            <p:cNvGrpSpPr>
              <a:grpSpLocks/>
            </p:cNvGrpSpPr>
            <p:nvPr/>
          </p:nvGrpSpPr>
          <p:grpSpPr bwMode="auto">
            <a:xfrm>
              <a:off x="5857875" y="3143250"/>
              <a:ext cx="1809750" cy="1714500"/>
              <a:chOff x="2789" y="1625"/>
              <a:chExt cx="907" cy="907"/>
            </a:xfrm>
          </p:grpSpPr>
          <p:sp>
            <p:nvSpPr>
              <p:cNvPr id="32" name="Oval 32"/>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noFill/>
                <a:round/>
                <a:headEnd/>
                <a:tailEnd/>
              </a:ln>
            </p:spPr>
            <p:txBody>
              <a:bodyPr wrap="none" anchor="ctr">
                <a:spAutoFit/>
              </a:bodyPr>
              <a:lstStyle/>
              <a:p>
                <a:endParaRPr lang="zh-CN" altLang="en-US">
                  <a:ea typeface="宋体" pitchFamily="2" charset="-122"/>
                </a:endParaRPr>
              </a:p>
            </p:txBody>
          </p:sp>
          <p:sp>
            <p:nvSpPr>
              <p:cNvPr id="33" name="Oval 33"/>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noFill/>
                <a:round/>
                <a:headEnd/>
                <a:tailEnd/>
              </a:ln>
            </p:spPr>
            <p:txBody>
              <a:bodyPr wrap="none" anchor="ctr">
                <a:spAutoFit/>
              </a:bodyPr>
              <a:lstStyle/>
              <a:p>
                <a:endParaRPr lang="zh-CN" altLang="en-US">
                  <a:ea typeface="宋体" pitchFamily="2" charset="-122"/>
                </a:endParaRPr>
              </a:p>
            </p:txBody>
          </p:sp>
          <p:sp>
            <p:nvSpPr>
              <p:cNvPr id="34" name="Oval 34"/>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noFill/>
                <a:round/>
                <a:headEnd/>
                <a:tailEnd/>
              </a:ln>
            </p:spPr>
            <p:txBody>
              <a:bodyPr anchor="ctr">
                <a:spAutoFit/>
              </a:bodyPr>
              <a:lstStyle/>
              <a:p>
                <a:endParaRPr lang="zh-CN" altLang="en-US">
                  <a:ea typeface="宋体" pitchFamily="2" charset="-122"/>
                </a:endParaRPr>
              </a:p>
            </p:txBody>
          </p:sp>
          <p:sp>
            <p:nvSpPr>
              <p:cNvPr id="35" name="Oval 35"/>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w="38100">
                <a:noFill/>
                <a:round/>
                <a:headEnd/>
                <a:tailEnd/>
              </a:ln>
            </p:spPr>
            <p:txBody>
              <a:bodyPr anchor="ctr">
                <a:spAutoFit/>
              </a:bodyPr>
              <a:lstStyle/>
              <a:p>
                <a:endParaRPr lang="zh-CN" altLang="en-US">
                  <a:ea typeface="宋体" pitchFamily="2" charset="-122"/>
                </a:endParaRPr>
              </a:p>
            </p:txBody>
          </p:sp>
          <p:sp>
            <p:nvSpPr>
              <p:cNvPr id="36" name="Oval 36"/>
              <p:cNvSpPr>
                <a:spLocks noChangeArrowheads="1"/>
              </p:cNvSpPr>
              <p:nvPr/>
            </p:nvSpPr>
            <p:spPr bwMode="gray">
              <a:xfrm>
                <a:off x="2888" y="1724"/>
                <a:ext cx="709" cy="709"/>
              </a:xfrm>
              <a:prstGeom prst="ellipse">
                <a:avLst/>
              </a:prstGeom>
              <a:solidFill>
                <a:srgbClr val="000000"/>
              </a:solidFill>
              <a:ln w="38100">
                <a:noFill/>
                <a:round/>
                <a:headEnd/>
                <a:tailEnd/>
              </a:ln>
            </p:spPr>
            <p:txBody>
              <a:bodyPr anchor="ctr">
                <a:spAutoFit/>
              </a:bodyPr>
              <a:lstStyle/>
              <a:p>
                <a:endParaRPr lang="zh-CN" altLang="en-US">
                  <a:ea typeface="宋体" pitchFamily="2" charset="-122"/>
                </a:endParaRPr>
              </a:p>
            </p:txBody>
          </p:sp>
          <p:grpSp>
            <p:nvGrpSpPr>
              <p:cNvPr id="37" name="Group 37"/>
              <p:cNvGrpSpPr>
                <a:grpSpLocks/>
              </p:cNvGrpSpPr>
              <p:nvPr/>
            </p:nvGrpSpPr>
            <p:grpSpPr bwMode="auto">
              <a:xfrm>
                <a:off x="2899" y="1735"/>
                <a:ext cx="687" cy="688"/>
                <a:chOff x="4166" y="1706"/>
                <a:chExt cx="1252" cy="1252"/>
              </a:xfrm>
            </p:grpSpPr>
            <p:sp>
              <p:nvSpPr>
                <p:cNvPr id="38" name="Oval 38"/>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ea typeface="宋体" pitchFamily="2" charset="-122"/>
                  </a:endParaRPr>
                </a:p>
              </p:txBody>
            </p:sp>
            <p:sp>
              <p:nvSpPr>
                <p:cNvPr id="39" name="Oval 39"/>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ea typeface="宋体" pitchFamily="2" charset="-122"/>
                  </a:endParaRPr>
                </a:p>
              </p:txBody>
            </p:sp>
            <p:sp>
              <p:nvSpPr>
                <p:cNvPr id="40" name="Oval 40"/>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ea typeface="宋体" pitchFamily="2" charset="-122"/>
                  </a:endParaRPr>
                </a:p>
              </p:txBody>
            </p:sp>
            <p:sp>
              <p:nvSpPr>
                <p:cNvPr id="41" name="Oval 41"/>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ea typeface="宋体" pitchFamily="2" charset="-122"/>
                  </a:endParaRPr>
                </a:p>
              </p:txBody>
            </p:sp>
          </p:grpSp>
        </p:grpSp>
        <p:grpSp>
          <p:nvGrpSpPr>
            <p:cNvPr id="7" name="Group 5"/>
            <p:cNvGrpSpPr>
              <a:grpSpLocks/>
            </p:cNvGrpSpPr>
            <p:nvPr/>
          </p:nvGrpSpPr>
          <p:grpSpPr bwMode="auto">
            <a:xfrm>
              <a:off x="3643313" y="3214688"/>
              <a:ext cx="1811337" cy="1714500"/>
              <a:chOff x="2789" y="1625"/>
              <a:chExt cx="907" cy="907"/>
            </a:xfrm>
          </p:grpSpPr>
          <p:sp>
            <p:nvSpPr>
              <p:cNvPr id="22" name="Oval 22"/>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noFill/>
                <a:round/>
                <a:headEnd/>
                <a:tailEnd/>
              </a:ln>
            </p:spPr>
            <p:txBody>
              <a:bodyPr wrap="none" anchor="ctr">
                <a:spAutoFit/>
              </a:bodyPr>
              <a:lstStyle/>
              <a:p>
                <a:endParaRPr lang="zh-CN" altLang="en-US">
                  <a:ea typeface="宋体" pitchFamily="2" charset="-122"/>
                </a:endParaRPr>
              </a:p>
            </p:txBody>
          </p:sp>
          <p:sp>
            <p:nvSpPr>
              <p:cNvPr id="23" name="Oval 23"/>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noFill/>
                <a:round/>
                <a:headEnd/>
                <a:tailEnd/>
              </a:ln>
            </p:spPr>
            <p:txBody>
              <a:bodyPr wrap="none" anchor="ctr">
                <a:spAutoFit/>
              </a:bodyPr>
              <a:lstStyle/>
              <a:p>
                <a:endParaRPr lang="zh-CN" altLang="en-US">
                  <a:ea typeface="宋体" pitchFamily="2" charset="-122"/>
                </a:endParaRPr>
              </a:p>
            </p:txBody>
          </p:sp>
          <p:sp>
            <p:nvSpPr>
              <p:cNvPr id="24" name="Oval 24"/>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noFill/>
                <a:round/>
                <a:headEnd/>
                <a:tailEnd/>
              </a:ln>
            </p:spPr>
            <p:txBody>
              <a:bodyPr anchor="ctr">
                <a:spAutoFit/>
              </a:bodyPr>
              <a:lstStyle/>
              <a:p>
                <a:endParaRPr lang="zh-CN" altLang="en-US">
                  <a:ea typeface="宋体" pitchFamily="2" charset="-122"/>
                </a:endParaRPr>
              </a:p>
            </p:txBody>
          </p:sp>
          <p:sp>
            <p:nvSpPr>
              <p:cNvPr id="25" name="Oval 25"/>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w="38100">
                <a:noFill/>
                <a:round/>
                <a:headEnd/>
                <a:tailEnd/>
              </a:ln>
            </p:spPr>
            <p:txBody>
              <a:bodyPr anchor="ctr">
                <a:spAutoFit/>
              </a:bodyPr>
              <a:lstStyle/>
              <a:p>
                <a:endParaRPr lang="zh-CN" altLang="en-US">
                  <a:ea typeface="宋体" pitchFamily="2" charset="-122"/>
                </a:endParaRPr>
              </a:p>
            </p:txBody>
          </p:sp>
          <p:sp>
            <p:nvSpPr>
              <p:cNvPr id="26" name="Oval 26"/>
              <p:cNvSpPr>
                <a:spLocks noChangeArrowheads="1"/>
              </p:cNvSpPr>
              <p:nvPr/>
            </p:nvSpPr>
            <p:spPr bwMode="gray">
              <a:xfrm>
                <a:off x="2888" y="1724"/>
                <a:ext cx="709" cy="709"/>
              </a:xfrm>
              <a:prstGeom prst="ellipse">
                <a:avLst/>
              </a:prstGeom>
              <a:solidFill>
                <a:srgbClr val="000000"/>
              </a:solidFill>
              <a:ln w="38100">
                <a:noFill/>
                <a:round/>
                <a:headEnd/>
                <a:tailEnd/>
              </a:ln>
            </p:spPr>
            <p:txBody>
              <a:bodyPr anchor="ctr">
                <a:spAutoFit/>
              </a:bodyPr>
              <a:lstStyle/>
              <a:p>
                <a:endParaRPr lang="zh-CN" altLang="en-US">
                  <a:ea typeface="宋体" pitchFamily="2" charset="-122"/>
                </a:endParaRPr>
              </a:p>
            </p:txBody>
          </p:sp>
          <p:grpSp>
            <p:nvGrpSpPr>
              <p:cNvPr id="27" name="Group 27"/>
              <p:cNvGrpSpPr>
                <a:grpSpLocks/>
              </p:cNvGrpSpPr>
              <p:nvPr/>
            </p:nvGrpSpPr>
            <p:grpSpPr bwMode="auto">
              <a:xfrm>
                <a:off x="2899" y="1735"/>
                <a:ext cx="687" cy="688"/>
                <a:chOff x="4166" y="1706"/>
                <a:chExt cx="1252" cy="1252"/>
              </a:xfrm>
            </p:grpSpPr>
            <p:sp>
              <p:nvSpPr>
                <p:cNvPr id="28" name="Oval 28"/>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ea typeface="宋体" pitchFamily="2" charset="-122"/>
                  </a:endParaRPr>
                </a:p>
              </p:txBody>
            </p:sp>
            <p:sp>
              <p:nvSpPr>
                <p:cNvPr id="29" name="Oval 29"/>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ea typeface="宋体" pitchFamily="2" charset="-122"/>
                  </a:endParaRPr>
                </a:p>
              </p:txBody>
            </p:sp>
            <p:sp>
              <p:nvSpPr>
                <p:cNvPr id="30" name="Oval 30"/>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ea typeface="宋体" pitchFamily="2" charset="-122"/>
                  </a:endParaRPr>
                </a:p>
              </p:txBody>
            </p:sp>
            <p:sp>
              <p:nvSpPr>
                <p:cNvPr id="31" name="Oval 31"/>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ea typeface="宋体" pitchFamily="2" charset="-122"/>
                  </a:endParaRPr>
                </a:p>
              </p:txBody>
            </p:sp>
          </p:grpSp>
        </p:grpSp>
        <p:grpSp>
          <p:nvGrpSpPr>
            <p:cNvPr id="8" name="Group 6"/>
            <p:cNvGrpSpPr>
              <a:grpSpLocks/>
            </p:cNvGrpSpPr>
            <p:nvPr/>
          </p:nvGrpSpPr>
          <p:grpSpPr bwMode="auto">
            <a:xfrm>
              <a:off x="1428750" y="3143250"/>
              <a:ext cx="1808163" cy="1714500"/>
              <a:chOff x="2789" y="1625"/>
              <a:chExt cx="907" cy="907"/>
            </a:xfrm>
          </p:grpSpPr>
          <p:sp>
            <p:nvSpPr>
              <p:cNvPr id="12" name="Oval 12"/>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noFill/>
                <a:round/>
                <a:headEnd/>
                <a:tailEnd/>
              </a:ln>
            </p:spPr>
            <p:txBody>
              <a:bodyPr wrap="none" anchor="ctr">
                <a:spAutoFit/>
              </a:bodyPr>
              <a:lstStyle/>
              <a:p>
                <a:endParaRPr lang="zh-CN" altLang="en-US">
                  <a:ea typeface="宋体" pitchFamily="2" charset="-122"/>
                </a:endParaRPr>
              </a:p>
            </p:txBody>
          </p:sp>
          <p:sp>
            <p:nvSpPr>
              <p:cNvPr id="13" name="Oval 13"/>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noFill/>
                <a:round/>
                <a:headEnd/>
                <a:tailEnd/>
              </a:ln>
            </p:spPr>
            <p:txBody>
              <a:bodyPr wrap="none" anchor="ctr">
                <a:spAutoFit/>
              </a:bodyPr>
              <a:lstStyle/>
              <a:p>
                <a:endParaRPr lang="zh-CN" altLang="en-US">
                  <a:ea typeface="宋体" pitchFamily="2" charset="-122"/>
                </a:endParaRPr>
              </a:p>
            </p:txBody>
          </p:sp>
          <p:sp>
            <p:nvSpPr>
              <p:cNvPr id="14" name="Oval 14"/>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noFill/>
                <a:round/>
                <a:headEnd/>
                <a:tailEnd/>
              </a:ln>
            </p:spPr>
            <p:txBody>
              <a:bodyPr anchor="ctr">
                <a:spAutoFit/>
              </a:bodyPr>
              <a:lstStyle/>
              <a:p>
                <a:endParaRPr lang="zh-CN" altLang="en-US">
                  <a:ea typeface="宋体" pitchFamily="2" charset="-122"/>
                </a:endParaRPr>
              </a:p>
            </p:txBody>
          </p:sp>
          <p:sp>
            <p:nvSpPr>
              <p:cNvPr id="15" name="Oval 15"/>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w="38100">
                <a:noFill/>
                <a:round/>
                <a:headEnd/>
                <a:tailEnd/>
              </a:ln>
            </p:spPr>
            <p:txBody>
              <a:bodyPr anchor="ctr">
                <a:spAutoFit/>
              </a:bodyPr>
              <a:lstStyle/>
              <a:p>
                <a:endParaRPr lang="zh-CN" altLang="en-US">
                  <a:ea typeface="宋体" pitchFamily="2" charset="-122"/>
                </a:endParaRPr>
              </a:p>
            </p:txBody>
          </p:sp>
          <p:sp>
            <p:nvSpPr>
              <p:cNvPr id="16" name="Oval 16"/>
              <p:cNvSpPr>
                <a:spLocks noChangeArrowheads="1"/>
              </p:cNvSpPr>
              <p:nvPr/>
            </p:nvSpPr>
            <p:spPr bwMode="gray">
              <a:xfrm>
                <a:off x="2888" y="1724"/>
                <a:ext cx="709" cy="709"/>
              </a:xfrm>
              <a:prstGeom prst="ellipse">
                <a:avLst/>
              </a:prstGeom>
              <a:solidFill>
                <a:srgbClr val="000000"/>
              </a:solidFill>
              <a:ln w="38100">
                <a:noFill/>
                <a:round/>
                <a:headEnd/>
                <a:tailEnd/>
              </a:ln>
            </p:spPr>
            <p:txBody>
              <a:bodyPr anchor="ctr">
                <a:spAutoFit/>
              </a:bodyPr>
              <a:lstStyle/>
              <a:p>
                <a:endParaRPr lang="zh-CN" altLang="en-US">
                  <a:ea typeface="宋体" pitchFamily="2" charset="-122"/>
                </a:endParaRPr>
              </a:p>
            </p:txBody>
          </p:sp>
          <p:grpSp>
            <p:nvGrpSpPr>
              <p:cNvPr id="17" name="Group 17"/>
              <p:cNvGrpSpPr>
                <a:grpSpLocks/>
              </p:cNvGrpSpPr>
              <p:nvPr/>
            </p:nvGrpSpPr>
            <p:grpSpPr bwMode="auto">
              <a:xfrm>
                <a:off x="2899" y="1735"/>
                <a:ext cx="687" cy="688"/>
                <a:chOff x="4166" y="1706"/>
                <a:chExt cx="1252" cy="1252"/>
              </a:xfrm>
            </p:grpSpPr>
            <p:sp>
              <p:nvSpPr>
                <p:cNvPr id="18" name="Oval 18"/>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noFill/>
                  <a:round/>
                  <a:headEnd/>
                  <a:tailEnd/>
                </a:ln>
              </p:spPr>
              <p:txBody>
                <a:bodyPr vert="eaVert" wrap="none" anchor="ctr"/>
                <a:lstStyle/>
                <a:p>
                  <a:endParaRPr lang="zh-CN" altLang="en-US">
                    <a:ea typeface="宋体" pitchFamily="2" charset="-122"/>
                  </a:endParaRPr>
                </a:p>
              </p:txBody>
            </p:sp>
            <p:sp>
              <p:nvSpPr>
                <p:cNvPr id="19" name="Oval 19"/>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noFill/>
                  <a:round/>
                  <a:headEnd/>
                  <a:tailEnd/>
                </a:ln>
              </p:spPr>
              <p:txBody>
                <a:bodyPr vert="eaVert" wrap="none" anchor="ctr"/>
                <a:lstStyle/>
                <a:p>
                  <a:endParaRPr lang="zh-CN" altLang="en-US">
                    <a:ea typeface="宋体" pitchFamily="2" charset="-122"/>
                  </a:endParaRPr>
                </a:p>
              </p:txBody>
            </p:sp>
            <p:sp>
              <p:nvSpPr>
                <p:cNvPr id="20" name="Oval 20"/>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noFill/>
                  <a:round/>
                  <a:headEnd/>
                  <a:tailEnd/>
                </a:ln>
              </p:spPr>
              <p:txBody>
                <a:bodyPr vert="eaVert" wrap="none" anchor="ctr"/>
                <a:lstStyle/>
                <a:p>
                  <a:endParaRPr lang="zh-CN" altLang="en-US">
                    <a:ea typeface="宋体" pitchFamily="2" charset="-122"/>
                  </a:endParaRPr>
                </a:p>
              </p:txBody>
            </p:sp>
            <p:sp>
              <p:nvSpPr>
                <p:cNvPr id="21" name="Oval 21"/>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noFill/>
                  <a:round/>
                  <a:headEnd/>
                  <a:tailEnd/>
                </a:ln>
              </p:spPr>
              <p:txBody>
                <a:bodyPr vert="eaVert" wrap="none" anchor="ctr"/>
                <a:lstStyle/>
                <a:p>
                  <a:endParaRPr lang="zh-CN" altLang="en-US">
                    <a:ea typeface="宋体" pitchFamily="2" charset="-122"/>
                  </a:endParaRPr>
                </a:p>
              </p:txBody>
            </p:sp>
          </p:grpSp>
        </p:grpSp>
        <p:sp>
          <p:nvSpPr>
            <p:cNvPr id="9" name="Rectangle 7"/>
            <p:cNvSpPr>
              <a:spLocks noChangeArrowheads="1"/>
            </p:cNvSpPr>
            <p:nvPr/>
          </p:nvSpPr>
          <p:spPr bwMode="auto">
            <a:xfrm>
              <a:off x="1642492" y="3647306"/>
              <a:ext cx="1345332" cy="830997"/>
            </a:xfrm>
            <a:prstGeom prst="rect">
              <a:avLst/>
            </a:prstGeom>
            <a:noFill/>
            <a:ln w="9525">
              <a:noFill/>
              <a:miter lim="800000"/>
              <a:headEnd/>
              <a:tailEnd/>
            </a:ln>
          </p:spPr>
          <p:txBody>
            <a:bodyPr wrap="square">
              <a:spAutoFit/>
            </a:bodyPr>
            <a:lstStyle/>
            <a:p>
              <a:pPr algn="ctr"/>
              <a:r>
                <a:rPr lang="zh-CN" altLang="zh-CN" sz="2400" b="1" dirty="0"/>
                <a:t>发泄的心理</a:t>
              </a:r>
              <a:endParaRPr lang="zh-CN" altLang="en-US" sz="2400" dirty="0">
                <a:solidFill>
                  <a:srgbClr val="001933"/>
                </a:solidFill>
                <a:ea typeface="宋体" pitchFamily="2" charset="-122"/>
              </a:endParaRPr>
            </a:p>
          </p:txBody>
        </p:sp>
        <p:sp>
          <p:nvSpPr>
            <p:cNvPr id="10" name="Rectangle 8"/>
            <p:cNvSpPr>
              <a:spLocks noChangeArrowheads="1"/>
            </p:cNvSpPr>
            <p:nvPr/>
          </p:nvSpPr>
          <p:spPr bwMode="auto">
            <a:xfrm>
              <a:off x="3857625" y="3647306"/>
              <a:ext cx="1362447" cy="830997"/>
            </a:xfrm>
            <a:prstGeom prst="rect">
              <a:avLst/>
            </a:prstGeom>
            <a:noFill/>
            <a:ln w="9525">
              <a:noFill/>
              <a:miter lim="800000"/>
              <a:headEnd/>
              <a:tailEnd/>
            </a:ln>
          </p:spPr>
          <p:txBody>
            <a:bodyPr wrap="square">
              <a:spAutoFit/>
            </a:bodyPr>
            <a:lstStyle/>
            <a:p>
              <a:pPr algn="ctr"/>
              <a:r>
                <a:rPr lang="zh-CN" altLang="zh-CN" sz="2400" b="1" dirty="0"/>
                <a:t>尊重的心理</a:t>
              </a:r>
              <a:endParaRPr lang="zh-CN" altLang="en-US" sz="2400" dirty="0">
                <a:solidFill>
                  <a:srgbClr val="001933"/>
                </a:solidFill>
                <a:ea typeface="宋体" pitchFamily="2" charset="-122"/>
              </a:endParaRPr>
            </a:p>
          </p:txBody>
        </p:sp>
        <p:sp>
          <p:nvSpPr>
            <p:cNvPr id="11" name="Rectangle 9"/>
            <p:cNvSpPr>
              <a:spLocks noChangeArrowheads="1"/>
            </p:cNvSpPr>
            <p:nvPr/>
          </p:nvSpPr>
          <p:spPr bwMode="auto">
            <a:xfrm>
              <a:off x="6084168" y="3680405"/>
              <a:ext cx="1296144" cy="830997"/>
            </a:xfrm>
            <a:prstGeom prst="rect">
              <a:avLst/>
            </a:prstGeom>
            <a:noFill/>
            <a:ln w="9525">
              <a:noFill/>
              <a:miter lim="800000"/>
              <a:headEnd/>
              <a:tailEnd/>
            </a:ln>
          </p:spPr>
          <p:txBody>
            <a:bodyPr wrap="square">
              <a:spAutoFit/>
            </a:bodyPr>
            <a:lstStyle/>
            <a:p>
              <a:pPr algn="ctr"/>
              <a:r>
                <a:rPr lang="zh-CN" altLang="zh-CN" sz="2400" b="1" dirty="0"/>
                <a:t>补救的心理</a:t>
              </a:r>
              <a:endParaRPr lang="zh-CN" altLang="zh-CN" sz="2400" dirty="0"/>
            </a:p>
          </p:txBody>
        </p:sp>
      </p:grpSp>
      <p:sp>
        <p:nvSpPr>
          <p:cNvPr id="44" name="标题 1"/>
          <p:cNvSpPr>
            <a:spLocks noGrp="1"/>
          </p:cNvSpPr>
          <p:nvPr>
            <p:ph type="title"/>
          </p:nvPr>
        </p:nvSpPr>
        <p:spPr>
          <a:xfrm>
            <a:off x="609600" y="1141437"/>
            <a:ext cx="7467600" cy="487363"/>
          </a:xfrm>
        </p:spPr>
        <p:txBody>
          <a:bodyPr/>
          <a:lstStyle/>
          <a:p>
            <a:r>
              <a:rPr lang="zh-CN" altLang="zh-CN" sz="4000" dirty="0" smtClean="0">
                <a:latin typeface="+mj-ea"/>
              </a:rPr>
              <a:t>第三节</a:t>
            </a:r>
            <a:r>
              <a:rPr lang="en-US" altLang="zh-CN" sz="4000" dirty="0" smtClean="0">
                <a:latin typeface="+mj-ea"/>
              </a:rPr>
              <a:t>  </a:t>
            </a:r>
            <a:r>
              <a:rPr lang="zh-CN" altLang="zh-CN" sz="4000" dirty="0" smtClean="0">
                <a:latin typeface="+mj-ea"/>
              </a:rPr>
              <a:t>客户投诉的处理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五、客户投诉方式与服务技巧</a:t>
            </a:r>
            <a:endParaRPr lang="zh-CN" altLang="zh-CN" sz="2800" dirty="0" smtClean="0"/>
          </a:p>
          <a:p>
            <a:endParaRPr lang="zh-CN" altLang="en-US" dirty="0"/>
          </a:p>
        </p:txBody>
      </p:sp>
      <p:grpSp>
        <p:nvGrpSpPr>
          <p:cNvPr id="107" name="组合 106"/>
          <p:cNvGrpSpPr/>
          <p:nvPr/>
        </p:nvGrpSpPr>
        <p:grpSpPr>
          <a:xfrm>
            <a:off x="195263" y="2636912"/>
            <a:ext cx="8743950" cy="2546350"/>
            <a:chOff x="195263" y="2636912"/>
            <a:chExt cx="8743950" cy="2546350"/>
          </a:xfrm>
        </p:grpSpPr>
        <p:grpSp>
          <p:nvGrpSpPr>
            <p:cNvPr id="54" name="Group 3"/>
            <p:cNvGrpSpPr>
              <a:grpSpLocks/>
            </p:cNvGrpSpPr>
            <p:nvPr/>
          </p:nvGrpSpPr>
          <p:grpSpPr bwMode="auto">
            <a:xfrm>
              <a:off x="195263" y="2636912"/>
              <a:ext cx="8743950" cy="2546350"/>
              <a:chOff x="180975" y="3829050"/>
              <a:chExt cx="8743950" cy="2546350"/>
            </a:xfrm>
          </p:grpSpPr>
          <p:sp>
            <p:nvSpPr>
              <p:cNvPr id="55" name="Rectangle 7"/>
              <p:cNvSpPr>
                <a:spLocks noChangeArrowheads="1"/>
              </p:cNvSpPr>
              <p:nvPr/>
            </p:nvSpPr>
            <p:spPr bwMode="gray">
              <a:xfrm>
                <a:off x="180975" y="6088063"/>
                <a:ext cx="8743950" cy="287337"/>
              </a:xfrm>
              <a:prstGeom prst="rect">
                <a:avLst/>
              </a:prstGeom>
              <a:solidFill>
                <a:srgbClr val="EAEAEA"/>
              </a:solidFill>
              <a:ln w="9525">
                <a:miter lim="800000"/>
                <a:headEnd/>
                <a:tailEnd/>
              </a:ln>
              <a:scene3d>
                <a:camera prst="legacyPerspectiveTop">
                  <a:rot lat="600000" lon="0" rev="0"/>
                </a:camera>
                <a:lightRig rig="legacyFlat3" dir="r"/>
              </a:scene3d>
              <a:sp3d extrusionH="3783000" prstMaterial="legacyMatte">
                <a:bevelT w="13500" h="13500" prst="angle"/>
                <a:bevelB w="13500" h="13500" prst="angle"/>
                <a:extrusionClr>
                  <a:srgbClr val="EAEAEA"/>
                </a:extrusionClr>
              </a:sp3d>
            </p:spPr>
            <p:txBody>
              <a:bodyPr wrap="none" anchor="ctr">
                <a:flatTx/>
              </a:bodyPr>
              <a:lstStyle/>
              <a:p>
                <a:pPr algn="ctr"/>
                <a:endParaRPr lang="zh-CN" altLang="en-US" sz="2800" b="1">
                  <a:latin typeface="+mn-ea"/>
                  <a:cs typeface="Arial" pitchFamily="34" charset="0"/>
                </a:endParaRPr>
              </a:p>
            </p:txBody>
          </p:sp>
          <p:pic>
            <p:nvPicPr>
              <p:cNvPr id="56" name="Picture 7" descr="light_shadow"/>
              <p:cNvPicPr>
                <a:picLocks noChangeAspect="1" noChangeArrowheads="1"/>
              </p:cNvPicPr>
              <p:nvPr/>
            </p:nvPicPr>
            <p:blipFill>
              <a:blip r:embed="rId2" cstate="print">
                <a:lum bright="-78000" contrast="-78000"/>
              </a:blip>
              <a:srcRect/>
              <a:stretch>
                <a:fillRect/>
              </a:stretch>
            </p:blipFill>
            <p:spPr bwMode="gray">
              <a:xfrm>
                <a:off x="1247775" y="5524500"/>
                <a:ext cx="1581150" cy="438150"/>
              </a:xfrm>
              <a:prstGeom prst="rect">
                <a:avLst/>
              </a:prstGeom>
              <a:noFill/>
            </p:spPr>
          </p:pic>
          <p:pic>
            <p:nvPicPr>
              <p:cNvPr id="57" name="Picture 8" descr="light_shadow"/>
              <p:cNvPicPr>
                <a:picLocks noChangeAspect="1" noChangeArrowheads="1"/>
              </p:cNvPicPr>
              <p:nvPr/>
            </p:nvPicPr>
            <p:blipFill>
              <a:blip r:embed="rId3" cstate="print">
                <a:lum bright="-90000" contrast="-48000"/>
              </a:blip>
              <a:srcRect/>
              <a:stretch>
                <a:fillRect/>
              </a:stretch>
            </p:blipFill>
            <p:spPr bwMode="gray">
              <a:xfrm>
                <a:off x="6583363" y="5534025"/>
                <a:ext cx="1463675" cy="425450"/>
              </a:xfrm>
              <a:prstGeom prst="rect">
                <a:avLst/>
              </a:prstGeom>
              <a:noFill/>
            </p:spPr>
          </p:pic>
          <p:pic>
            <p:nvPicPr>
              <p:cNvPr id="58" name="Picture 16" descr="light_shadow"/>
              <p:cNvPicPr>
                <a:picLocks noChangeAspect="1" noChangeArrowheads="1"/>
              </p:cNvPicPr>
              <p:nvPr/>
            </p:nvPicPr>
            <p:blipFill>
              <a:blip r:embed="rId2" cstate="print">
                <a:lum bright="-78000" contrast="-78000"/>
              </a:blip>
              <a:srcRect/>
              <a:stretch>
                <a:fillRect/>
              </a:stretch>
            </p:blipFill>
            <p:spPr bwMode="gray">
              <a:xfrm>
                <a:off x="3865563" y="5524500"/>
                <a:ext cx="1581150" cy="438150"/>
              </a:xfrm>
              <a:prstGeom prst="rect">
                <a:avLst/>
              </a:prstGeom>
              <a:noFill/>
            </p:spPr>
          </p:pic>
          <p:grpSp>
            <p:nvGrpSpPr>
              <p:cNvPr id="59" name="Group 11"/>
              <p:cNvGrpSpPr>
                <a:grpSpLocks/>
              </p:cNvGrpSpPr>
              <p:nvPr/>
            </p:nvGrpSpPr>
            <p:grpSpPr bwMode="auto">
              <a:xfrm>
                <a:off x="3695700" y="3829054"/>
                <a:ext cx="1905000" cy="2417765"/>
                <a:chOff x="2304" y="2496"/>
                <a:chExt cx="1200" cy="1523"/>
              </a:xfrm>
            </p:grpSpPr>
            <p:pic>
              <p:nvPicPr>
                <p:cNvPr id="90" name="Picture 21" descr="circuler_1"/>
                <p:cNvPicPr>
                  <a:picLocks noChangeAspect="1" noChangeArrowheads="1"/>
                </p:cNvPicPr>
                <p:nvPr/>
              </p:nvPicPr>
              <p:blipFill>
                <a:blip r:embed="rId4" cstate="print"/>
                <a:srcRect/>
                <a:stretch>
                  <a:fillRect/>
                </a:stretch>
              </p:blipFill>
              <p:spPr bwMode="gray">
                <a:xfrm>
                  <a:off x="2314" y="2544"/>
                  <a:ext cx="1182" cy="1196"/>
                </a:xfrm>
                <a:prstGeom prst="rect">
                  <a:avLst/>
                </a:prstGeom>
                <a:noFill/>
              </p:spPr>
            </p:pic>
            <p:sp>
              <p:nvSpPr>
                <p:cNvPr id="91" name="Oval 43"/>
                <p:cNvSpPr>
                  <a:spLocks noChangeArrowheads="1"/>
                </p:cNvSpPr>
                <p:nvPr/>
              </p:nvSpPr>
              <p:spPr bwMode="gray">
                <a:xfrm>
                  <a:off x="2314" y="2544"/>
                  <a:ext cx="1190" cy="1199"/>
                </a:xfrm>
                <a:prstGeom prst="ellipse">
                  <a:avLst/>
                </a:prstGeom>
                <a:solidFill>
                  <a:srgbClr val="C7E6FD">
                    <a:alpha val="50195"/>
                  </a:srgbClr>
                </a:solidFill>
                <a:ln w="9525">
                  <a:noFill/>
                  <a:round/>
                  <a:headEnd/>
                  <a:tailEnd/>
                </a:ln>
              </p:spPr>
              <p:txBody>
                <a:bodyPr wrap="none" anchor="ctr"/>
                <a:lstStyle/>
                <a:p>
                  <a:endParaRPr lang="zh-CN" altLang="en-US" sz="2800">
                    <a:latin typeface="+mn-ea"/>
                  </a:endParaRPr>
                </a:p>
              </p:txBody>
            </p:sp>
            <p:pic>
              <p:nvPicPr>
                <p:cNvPr id="92" name="Picture 23" descr="light_shadow1"/>
                <p:cNvPicPr>
                  <a:picLocks noChangeAspect="1" noChangeArrowheads="1"/>
                </p:cNvPicPr>
                <p:nvPr/>
              </p:nvPicPr>
              <p:blipFill>
                <a:blip r:embed="rId5" cstate="print"/>
                <a:srcRect t="14285"/>
                <a:stretch>
                  <a:fillRect/>
                </a:stretch>
              </p:blipFill>
              <p:spPr bwMode="gray">
                <a:xfrm>
                  <a:off x="2304" y="2496"/>
                  <a:ext cx="871" cy="748"/>
                </a:xfrm>
                <a:prstGeom prst="rect">
                  <a:avLst/>
                </a:prstGeom>
                <a:noFill/>
              </p:spPr>
            </p:pic>
            <p:grpSp>
              <p:nvGrpSpPr>
                <p:cNvPr id="93" name="Group 45"/>
                <p:cNvGrpSpPr>
                  <a:grpSpLocks/>
                </p:cNvGrpSpPr>
                <p:nvPr/>
              </p:nvGrpSpPr>
              <p:grpSpPr bwMode="auto">
                <a:xfrm rot="-3733502" flipH="1" flipV="1">
                  <a:off x="2667" y="3372"/>
                  <a:ext cx="1051" cy="244"/>
                  <a:chOff x="2526" y="1060"/>
                  <a:chExt cx="896" cy="236"/>
                </a:xfrm>
              </p:grpSpPr>
              <p:grpSp>
                <p:nvGrpSpPr>
                  <p:cNvPr id="94" name="Group 46"/>
                  <p:cNvGrpSpPr>
                    <a:grpSpLocks/>
                  </p:cNvGrpSpPr>
                  <p:nvPr/>
                </p:nvGrpSpPr>
                <p:grpSpPr bwMode="auto">
                  <a:xfrm>
                    <a:off x="2526" y="1060"/>
                    <a:ext cx="742" cy="186"/>
                    <a:chOff x="1565" y="2568"/>
                    <a:chExt cx="1118" cy="279"/>
                  </a:xfrm>
                </p:grpSpPr>
                <p:sp>
                  <p:nvSpPr>
                    <p:cNvPr id="100" name="AutoShape 52"/>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101" name="AutoShape 53"/>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102" name="AutoShape 54"/>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103" name="AutoShape 55"/>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grpSp>
              <p:grpSp>
                <p:nvGrpSpPr>
                  <p:cNvPr id="95" name="Group 47"/>
                  <p:cNvGrpSpPr>
                    <a:grpSpLocks/>
                  </p:cNvGrpSpPr>
                  <p:nvPr/>
                </p:nvGrpSpPr>
                <p:grpSpPr bwMode="auto">
                  <a:xfrm rot="1353540">
                    <a:off x="2680" y="1110"/>
                    <a:ext cx="742" cy="186"/>
                    <a:chOff x="1565" y="2568"/>
                    <a:chExt cx="1118" cy="279"/>
                  </a:xfrm>
                </p:grpSpPr>
                <p:sp>
                  <p:nvSpPr>
                    <p:cNvPr id="96" name="AutoShape 48"/>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97" name="AutoShape 49"/>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98" name="AutoShape 50"/>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99" name="AutoShape 51"/>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grpSp>
            </p:grpSp>
          </p:grpSp>
          <p:grpSp>
            <p:nvGrpSpPr>
              <p:cNvPr id="60" name="Group 12"/>
              <p:cNvGrpSpPr>
                <a:grpSpLocks/>
              </p:cNvGrpSpPr>
              <p:nvPr/>
            </p:nvGrpSpPr>
            <p:grpSpPr bwMode="auto">
              <a:xfrm>
                <a:off x="1111250" y="3829054"/>
                <a:ext cx="1905000" cy="2417765"/>
                <a:chOff x="2304" y="2496"/>
                <a:chExt cx="1200" cy="1523"/>
              </a:xfrm>
            </p:grpSpPr>
            <p:pic>
              <p:nvPicPr>
                <p:cNvPr id="76" name="Picture 36" descr="circuler_1"/>
                <p:cNvPicPr>
                  <a:picLocks noChangeAspect="1" noChangeArrowheads="1"/>
                </p:cNvPicPr>
                <p:nvPr/>
              </p:nvPicPr>
              <p:blipFill>
                <a:blip r:embed="rId4" cstate="print"/>
                <a:srcRect/>
                <a:stretch>
                  <a:fillRect/>
                </a:stretch>
              </p:blipFill>
              <p:spPr bwMode="gray">
                <a:xfrm>
                  <a:off x="2314" y="2544"/>
                  <a:ext cx="1182" cy="1196"/>
                </a:xfrm>
                <a:prstGeom prst="rect">
                  <a:avLst/>
                </a:prstGeom>
                <a:noFill/>
              </p:spPr>
            </p:pic>
            <p:sp>
              <p:nvSpPr>
                <p:cNvPr id="77" name="Oval 29"/>
                <p:cNvSpPr>
                  <a:spLocks noChangeArrowheads="1"/>
                </p:cNvSpPr>
                <p:nvPr/>
              </p:nvSpPr>
              <p:spPr bwMode="gray">
                <a:xfrm>
                  <a:off x="2314" y="2544"/>
                  <a:ext cx="1190" cy="1199"/>
                </a:xfrm>
                <a:prstGeom prst="ellipse">
                  <a:avLst/>
                </a:prstGeom>
                <a:solidFill>
                  <a:srgbClr val="0092CC">
                    <a:alpha val="50195"/>
                  </a:srgbClr>
                </a:solidFill>
                <a:ln w="9525">
                  <a:noFill/>
                  <a:round/>
                  <a:headEnd/>
                  <a:tailEnd/>
                </a:ln>
              </p:spPr>
              <p:txBody>
                <a:bodyPr wrap="none" anchor="ctr"/>
                <a:lstStyle/>
                <a:p>
                  <a:endParaRPr lang="zh-CN" altLang="en-US" sz="2800">
                    <a:latin typeface="+mn-ea"/>
                  </a:endParaRPr>
                </a:p>
              </p:txBody>
            </p:sp>
            <p:pic>
              <p:nvPicPr>
                <p:cNvPr id="78" name="Picture 38" descr="light_shadow1"/>
                <p:cNvPicPr>
                  <a:picLocks noChangeAspect="1" noChangeArrowheads="1"/>
                </p:cNvPicPr>
                <p:nvPr/>
              </p:nvPicPr>
              <p:blipFill>
                <a:blip r:embed="rId5" cstate="print"/>
                <a:srcRect t="14285"/>
                <a:stretch>
                  <a:fillRect/>
                </a:stretch>
              </p:blipFill>
              <p:spPr bwMode="gray">
                <a:xfrm>
                  <a:off x="2304" y="2496"/>
                  <a:ext cx="871" cy="748"/>
                </a:xfrm>
                <a:prstGeom prst="rect">
                  <a:avLst/>
                </a:prstGeom>
                <a:noFill/>
              </p:spPr>
            </p:pic>
            <p:grpSp>
              <p:nvGrpSpPr>
                <p:cNvPr id="79" name="Group 31"/>
                <p:cNvGrpSpPr>
                  <a:grpSpLocks/>
                </p:cNvGrpSpPr>
                <p:nvPr/>
              </p:nvGrpSpPr>
              <p:grpSpPr bwMode="auto">
                <a:xfrm rot="-3733502" flipH="1" flipV="1">
                  <a:off x="2667" y="3372"/>
                  <a:ext cx="1051" cy="244"/>
                  <a:chOff x="2526" y="1060"/>
                  <a:chExt cx="896" cy="236"/>
                </a:xfrm>
              </p:grpSpPr>
              <p:grpSp>
                <p:nvGrpSpPr>
                  <p:cNvPr id="80" name="Group 32"/>
                  <p:cNvGrpSpPr>
                    <a:grpSpLocks/>
                  </p:cNvGrpSpPr>
                  <p:nvPr/>
                </p:nvGrpSpPr>
                <p:grpSpPr bwMode="auto">
                  <a:xfrm>
                    <a:off x="2526" y="1060"/>
                    <a:ext cx="742" cy="186"/>
                    <a:chOff x="1565" y="2568"/>
                    <a:chExt cx="1118" cy="279"/>
                  </a:xfrm>
                </p:grpSpPr>
                <p:sp>
                  <p:nvSpPr>
                    <p:cNvPr id="86" name="AutoShape 38"/>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87" name="AutoShape 39"/>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88" name="AutoShape 40"/>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89" name="AutoShape 41"/>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grpSp>
              <p:grpSp>
                <p:nvGrpSpPr>
                  <p:cNvPr id="81" name="Group 33"/>
                  <p:cNvGrpSpPr>
                    <a:grpSpLocks/>
                  </p:cNvGrpSpPr>
                  <p:nvPr/>
                </p:nvGrpSpPr>
                <p:grpSpPr bwMode="auto">
                  <a:xfrm rot="1353540">
                    <a:off x="2680" y="1110"/>
                    <a:ext cx="742" cy="186"/>
                    <a:chOff x="1565" y="2568"/>
                    <a:chExt cx="1118" cy="279"/>
                  </a:xfrm>
                </p:grpSpPr>
                <p:sp>
                  <p:nvSpPr>
                    <p:cNvPr id="82" name="AutoShape 34"/>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83" name="AutoShape 35"/>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84" name="AutoShape 36"/>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85" name="AutoShape 37"/>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grpSp>
            </p:grpSp>
          </p:grpSp>
          <p:grpSp>
            <p:nvGrpSpPr>
              <p:cNvPr id="61" name="Group 13"/>
              <p:cNvGrpSpPr>
                <a:grpSpLocks/>
              </p:cNvGrpSpPr>
              <p:nvPr/>
            </p:nvGrpSpPr>
            <p:grpSpPr bwMode="auto">
              <a:xfrm>
                <a:off x="6397625" y="3829054"/>
                <a:ext cx="1905000" cy="2417765"/>
                <a:chOff x="2304" y="2496"/>
                <a:chExt cx="1200" cy="1523"/>
              </a:xfrm>
            </p:grpSpPr>
            <p:pic>
              <p:nvPicPr>
                <p:cNvPr id="62" name="Picture 51" descr="circuler_1"/>
                <p:cNvPicPr>
                  <a:picLocks noChangeAspect="1" noChangeArrowheads="1"/>
                </p:cNvPicPr>
                <p:nvPr/>
              </p:nvPicPr>
              <p:blipFill>
                <a:blip r:embed="rId4" cstate="print"/>
                <a:srcRect/>
                <a:stretch>
                  <a:fillRect/>
                </a:stretch>
              </p:blipFill>
              <p:spPr bwMode="gray">
                <a:xfrm>
                  <a:off x="2314" y="2544"/>
                  <a:ext cx="1182" cy="1196"/>
                </a:xfrm>
                <a:prstGeom prst="rect">
                  <a:avLst/>
                </a:prstGeom>
                <a:noFill/>
              </p:spPr>
            </p:pic>
            <p:sp>
              <p:nvSpPr>
                <p:cNvPr id="63" name="Oval 15"/>
                <p:cNvSpPr>
                  <a:spLocks noChangeArrowheads="1"/>
                </p:cNvSpPr>
                <p:nvPr/>
              </p:nvSpPr>
              <p:spPr bwMode="gray">
                <a:xfrm>
                  <a:off x="2314" y="2544"/>
                  <a:ext cx="1190" cy="1199"/>
                </a:xfrm>
                <a:prstGeom prst="ellipse">
                  <a:avLst/>
                </a:prstGeom>
                <a:solidFill>
                  <a:srgbClr val="333399">
                    <a:alpha val="50195"/>
                  </a:srgbClr>
                </a:solidFill>
                <a:ln w="9525">
                  <a:noFill/>
                  <a:round/>
                  <a:headEnd/>
                  <a:tailEnd/>
                </a:ln>
              </p:spPr>
              <p:txBody>
                <a:bodyPr wrap="none" anchor="ctr"/>
                <a:lstStyle/>
                <a:p>
                  <a:endParaRPr lang="zh-CN" altLang="en-US" sz="2800">
                    <a:latin typeface="+mn-ea"/>
                  </a:endParaRPr>
                </a:p>
              </p:txBody>
            </p:sp>
            <p:pic>
              <p:nvPicPr>
                <p:cNvPr id="64" name="Picture 53" descr="light_shadow1"/>
                <p:cNvPicPr>
                  <a:picLocks noChangeAspect="1" noChangeArrowheads="1"/>
                </p:cNvPicPr>
                <p:nvPr/>
              </p:nvPicPr>
              <p:blipFill>
                <a:blip r:embed="rId5" cstate="print"/>
                <a:srcRect t="14285"/>
                <a:stretch>
                  <a:fillRect/>
                </a:stretch>
              </p:blipFill>
              <p:spPr bwMode="gray">
                <a:xfrm>
                  <a:off x="2304" y="2496"/>
                  <a:ext cx="871" cy="748"/>
                </a:xfrm>
                <a:prstGeom prst="rect">
                  <a:avLst/>
                </a:prstGeom>
                <a:noFill/>
              </p:spPr>
            </p:pic>
            <p:grpSp>
              <p:nvGrpSpPr>
                <p:cNvPr id="65" name="Group 17"/>
                <p:cNvGrpSpPr>
                  <a:grpSpLocks/>
                </p:cNvGrpSpPr>
                <p:nvPr/>
              </p:nvGrpSpPr>
              <p:grpSpPr bwMode="auto">
                <a:xfrm rot="-3733502" flipH="1" flipV="1">
                  <a:off x="2667" y="3372"/>
                  <a:ext cx="1051" cy="244"/>
                  <a:chOff x="2526" y="1060"/>
                  <a:chExt cx="896" cy="236"/>
                </a:xfrm>
              </p:grpSpPr>
              <p:grpSp>
                <p:nvGrpSpPr>
                  <p:cNvPr id="66" name="Group 18"/>
                  <p:cNvGrpSpPr>
                    <a:grpSpLocks/>
                  </p:cNvGrpSpPr>
                  <p:nvPr/>
                </p:nvGrpSpPr>
                <p:grpSpPr bwMode="auto">
                  <a:xfrm>
                    <a:off x="2526" y="1060"/>
                    <a:ext cx="742" cy="186"/>
                    <a:chOff x="1565" y="2568"/>
                    <a:chExt cx="1118" cy="279"/>
                  </a:xfrm>
                </p:grpSpPr>
                <p:sp>
                  <p:nvSpPr>
                    <p:cNvPr id="72" name="AutoShape 24"/>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73" name="AutoShape 25"/>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74" name="AutoShape 26"/>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75" name="AutoShape 27"/>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grpSp>
              <p:grpSp>
                <p:nvGrpSpPr>
                  <p:cNvPr id="67" name="Group 19"/>
                  <p:cNvGrpSpPr>
                    <a:grpSpLocks/>
                  </p:cNvGrpSpPr>
                  <p:nvPr/>
                </p:nvGrpSpPr>
                <p:grpSpPr bwMode="auto">
                  <a:xfrm rot="1353540">
                    <a:off x="2680" y="1110"/>
                    <a:ext cx="742" cy="186"/>
                    <a:chOff x="1565" y="2568"/>
                    <a:chExt cx="1118" cy="279"/>
                  </a:xfrm>
                </p:grpSpPr>
                <p:sp>
                  <p:nvSpPr>
                    <p:cNvPr id="68" name="AutoShape 20"/>
                    <p:cNvSpPr>
                      <a:spLocks noChangeArrowheads="1"/>
                    </p:cNvSpPr>
                    <p:nvPr/>
                  </p:nvSpPr>
                  <p:spPr bwMode="white">
                    <a:xfrm rot="5263130">
                      <a:off x="1859"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69" name="AutoShape 21"/>
                    <p:cNvSpPr>
                      <a:spLocks noChangeArrowheads="1"/>
                    </p:cNvSpPr>
                    <p:nvPr/>
                  </p:nvSpPr>
                  <p:spPr bwMode="white">
                    <a:xfrm rot="6078281">
                      <a:off x="1995" y="2274"/>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70" name="AutoShape 22"/>
                    <p:cNvSpPr>
                      <a:spLocks noChangeArrowheads="1"/>
                    </p:cNvSpPr>
                    <p:nvPr/>
                  </p:nvSpPr>
                  <p:spPr bwMode="white">
                    <a:xfrm rot="6373927">
                      <a:off x="2071" y="229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sp>
                  <p:nvSpPr>
                    <p:cNvPr id="71" name="AutoShape 23"/>
                    <p:cNvSpPr>
                      <a:spLocks noChangeArrowheads="1"/>
                    </p:cNvSpPr>
                    <p:nvPr/>
                  </p:nvSpPr>
                  <p:spPr bwMode="white">
                    <a:xfrm rot="6906312">
                      <a:off x="2161" y="2326"/>
                      <a:ext cx="227" cy="816"/>
                    </a:xfrm>
                    <a:prstGeom prst="moon">
                      <a:avLst>
                        <a:gd name="adj" fmla="val 49773"/>
                      </a:avLst>
                    </a:prstGeom>
                    <a:solidFill>
                      <a:srgbClr val="FFFFFF">
                        <a:alpha val="3922"/>
                      </a:srgbClr>
                    </a:solidFill>
                    <a:ln w="9525">
                      <a:noFill/>
                      <a:miter lim="800000"/>
                      <a:headEnd/>
                      <a:tailEnd/>
                    </a:ln>
                  </p:spPr>
                  <p:txBody>
                    <a:bodyPr/>
                    <a:lstStyle/>
                    <a:p>
                      <a:endParaRPr lang="zh-CN" altLang="en-US" sz="2800">
                        <a:latin typeface="+mn-ea"/>
                      </a:endParaRPr>
                    </a:p>
                  </p:txBody>
                </p:sp>
              </p:grpSp>
            </p:grpSp>
          </p:grpSp>
        </p:grpSp>
        <p:sp>
          <p:nvSpPr>
            <p:cNvPr id="104" name="Rectangle 4"/>
            <p:cNvSpPr>
              <a:spLocks noChangeArrowheads="1"/>
            </p:cNvSpPr>
            <p:nvPr/>
          </p:nvSpPr>
          <p:spPr bwMode="auto">
            <a:xfrm>
              <a:off x="1403648" y="3177709"/>
              <a:ext cx="1224434" cy="954107"/>
            </a:xfrm>
            <a:prstGeom prst="rect">
              <a:avLst/>
            </a:prstGeom>
            <a:noFill/>
            <a:ln w="9525">
              <a:noFill/>
              <a:miter lim="800000"/>
              <a:headEnd/>
              <a:tailEnd/>
            </a:ln>
          </p:spPr>
          <p:txBody>
            <a:bodyPr wrap="square">
              <a:spAutoFit/>
            </a:bodyPr>
            <a:lstStyle/>
            <a:p>
              <a:pPr algn="ctr"/>
              <a:r>
                <a:rPr lang="zh-CN" altLang="zh-CN" sz="2800" b="1" dirty="0">
                  <a:latin typeface="+mn-ea"/>
                </a:rPr>
                <a:t>当面投诉</a:t>
              </a:r>
              <a:endParaRPr lang="zh-CN" altLang="en-US" sz="2800" b="1" dirty="0">
                <a:solidFill>
                  <a:srgbClr val="0B161E"/>
                </a:solidFill>
                <a:latin typeface="+mn-ea"/>
              </a:endParaRPr>
            </a:p>
          </p:txBody>
        </p:sp>
        <p:sp>
          <p:nvSpPr>
            <p:cNvPr id="105" name="Rectangle 5"/>
            <p:cNvSpPr>
              <a:spLocks noChangeArrowheads="1"/>
            </p:cNvSpPr>
            <p:nvPr/>
          </p:nvSpPr>
          <p:spPr bwMode="auto">
            <a:xfrm>
              <a:off x="4186238" y="3190950"/>
              <a:ext cx="1000125" cy="954107"/>
            </a:xfrm>
            <a:prstGeom prst="rect">
              <a:avLst/>
            </a:prstGeom>
            <a:noFill/>
            <a:ln w="9525">
              <a:noFill/>
              <a:miter lim="800000"/>
              <a:headEnd/>
              <a:tailEnd/>
            </a:ln>
          </p:spPr>
          <p:txBody>
            <a:bodyPr>
              <a:spAutoFit/>
            </a:bodyPr>
            <a:lstStyle/>
            <a:p>
              <a:r>
                <a:rPr lang="zh-CN" altLang="zh-CN" sz="2800" b="1" dirty="0">
                  <a:latin typeface="+mn-ea"/>
                </a:rPr>
                <a:t>信函投诉</a:t>
              </a:r>
              <a:endParaRPr lang="zh-CN" altLang="en-US" sz="2800" b="1" dirty="0">
                <a:solidFill>
                  <a:srgbClr val="0B161E"/>
                </a:solidFill>
                <a:latin typeface="+mn-ea"/>
              </a:endParaRPr>
            </a:p>
          </p:txBody>
        </p:sp>
        <p:sp>
          <p:nvSpPr>
            <p:cNvPr id="106" name="Rectangle 6"/>
            <p:cNvSpPr>
              <a:spLocks noChangeArrowheads="1"/>
            </p:cNvSpPr>
            <p:nvPr/>
          </p:nvSpPr>
          <p:spPr bwMode="auto">
            <a:xfrm>
              <a:off x="6732240" y="3195712"/>
              <a:ext cx="1249363" cy="954107"/>
            </a:xfrm>
            <a:prstGeom prst="rect">
              <a:avLst/>
            </a:prstGeom>
            <a:noFill/>
            <a:ln w="9525">
              <a:noFill/>
              <a:miter lim="800000"/>
              <a:headEnd/>
              <a:tailEnd/>
            </a:ln>
          </p:spPr>
          <p:txBody>
            <a:bodyPr>
              <a:spAutoFit/>
            </a:bodyPr>
            <a:lstStyle/>
            <a:p>
              <a:pPr algn="ctr"/>
              <a:r>
                <a:rPr lang="zh-CN" altLang="zh-CN" sz="2800" b="1" dirty="0">
                  <a:latin typeface="+mn-ea"/>
                </a:rPr>
                <a:t>电话投诉</a:t>
              </a:r>
              <a:endParaRPr lang="zh-CN" altLang="en-US" sz="2800" b="1" dirty="0">
                <a:solidFill>
                  <a:srgbClr val="0B161E"/>
                </a:solidFill>
                <a:latin typeface="+mn-ea"/>
              </a:endParaRPr>
            </a:p>
          </p:txBody>
        </p:sp>
      </p:grpSp>
      <p:sp>
        <p:nvSpPr>
          <p:cNvPr id="108" name="标题 1"/>
          <p:cNvSpPr>
            <a:spLocks noGrp="1"/>
          </p:cNvSpPr>
          <p:nvPr>
            <p:ph type="title"/>
          </p:nvPr>
        </p:nvSpPr>
        <p:spPr>
          <a:xfrm>
            <a:off x="609600" y="1141437"/>
            <a:ext cx="7467600" cy="487363"/>
          </a:xfrm>
        </p:spPr>
        <p:txBody>
          <a:bodyPr/>
          <a:lstStyle/>
          <a:p>
            <a:r>
              <a:rPr lang="zh-CN" altLang="zh-CN" sz="4000" dirty="0" smtClean="0">
                <a:latin typeface="+mj-ea"/>
              </a:rPr>
              <a:t>第三节</a:t>
            </a:r>
            <a:r>
              <a:rPr lang="en-US" altLang="zh-CN" sz="4000" dirty="0" smtClean="0">
                <a:latin typeface="+mj-ea"/>
              </a:rPr>
              <a:t>  </a:t>
            </a:r>
            <a:r>
              <a:rPr lang="zh-CN" altLang="zh-CN" sz="4000" dirty="0" smtClean="0">
                <a:latin typeface="+mj-ea"/>
              </a:rPr>
              <a:t>客户投诉的处理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六、客户投诉处理的程序</a:t>
            </a:r>
            <a:endParaRPr lang="zh-CN" altLang="zh-CN" sz="2800" dirty="0" smtClean="0">
              <a:latin typeface="+mj-ea"/>
              <a:ea typeface="+mj-ea"/>
            </a:endParaRPr>
          </a:p>
          <a:p>
            <a:r>
              <a:rPr lang="zh-CN" altLang="zh-CN" sz="2800" dirty="0" smtClean="0">
                <a:latin typeface="+mj-ea"/>
                <a:ea typeface="+mj-ea"/>
              </a:rPr>
              <a:t>（一）记录投诉内容</a:t>
            </a:r>
          </a:p>
          <a:p>
            <a:r>
              <a:rPr lang="zh-CN" altLang="zh-CN" sz="2800" dirty="0" smtClean="0">
                <a:latin typeface="+mj-ea"/>
                <a:ea typeface="+mj-ea"/>
              </a:rPr>
              <a:t>（二）判断投诉是否成立</a:t>
            </a:r>
          </a:p>
          <a:p>
            <a:r>
              <a:rPr lang="zh-CN" altLang="zh-CN" sz="2800" dirty="0" smtClean="0">
                <a:latin typeface="+mj-ea"/>
                <a:ea typeface="+mj-ea"/>
              </a:rPr>
              <a:t>（三）确定投诉处理部门</a:t>
            </a:r>
          </a:p>
          <a:p>
            <a:r>
              <a:rPr lang="zh-CN" altLang="zh-CN" sz="2800" dirty="0" smtClean="0">
                <a:latin typeface="+mj-ea"/>
                <a:ea typeface="+mj-ea"/>
              </a:rPr>
              <a:t>（四）投诉处理部门分析投诉原因</a:t>
            </a:r>
            <a:r>
              <a:rPr lang="en-US" altLang="zh-CN" sz="2800" dirty="0" smtClean="0">
                <a:latin typeface="+mj-ea"/>
                <a:ea typeface="+mj-ea"/>
              </a:rPr>
              <a:t>  </a:t>
            </a:r>
            <a:endParaRPr lang="zh-CN" altLang="zh-CN" sz="2800" dirty="0" smtClean="0">
              <a:latin typeface="+mj-ea"/>
              <a:ea typeface="+mj-ea"/>
            </a:endParaRPr>
          </a:p>
          <a:p>
            <a:r>
              <a:rPr lang="zh-CN" altLang="zh-CN" sz="2800" dirty="0" smtClean="0">
                <a:latin typeface="+mj-ea"/>
                <a:ea typeface="+mj-ea"/>
              </a:rPr>
              <a:t>（五）提出处理方案</a:t>
            </a:r>
          </a:p>
          <a:p>
            <a:r>
              <a:rPr lang="zh-CN" altLang="zh-CN" sz="2800" dirty="0" smtClean="0">
                <a:latin typeface="+mj-ea"/>
                <a:ea typeface="+mj-ea"/>
              </a:rPr>
              <a:t>（六）提交主管领导批示</a:t>
            </a:r>
          </a:p>
          <a:p>
            <a:r>
              <a:rPr lang="zh-CN" altLang="zh-CN" sz="2800" dirty="0" smtClean="0">
                <a:latin typeface="+mj-ea"/>
                <a:ea typeface="+mj-ea"/>
              </a:rPr>
              <a:t>（七）实施处理方案</a:t>
            </a:r>
            <a:endParaRPr lang="en-US" altLang="zh-CN" sz="2800" dirty="0" smtClean="0">
              <a:latin typeface="+mj-ea"/>
              <a:ea typeface="+mj-ea"/>
            </a:endParaRPr>
          </a:p>
          <a:p>
            <a:r>
              <a:rPr lang="zh-CN" altLang="zh-CN" sz="2800" dirty="0" smtClean="0">
                <a:latin typeface="+mj-ea"/>
                <a:ea typeface="+mj-ea"/>
              </a:rPr>
              <a:t>（八）总结评价</a:t>
            </a:r>
          </a:p>
          <a:p>
            <a:endParaRPr lang="zh-CN" altLang="zh-CN" sz="2800" dirty="0" smtClean="0">
              <a:latin typeface="+mj-ea"/>
              <a:ea typeface="+mj-ea"/>
            </a:endParaRPr>
          </a:p>
          <a:p>
            <a:endParaRPr lang="zh-CN" altLang="en-US" dirty="0"/>
          </a:p>
        </p:txBody>
      </p:sp>
      <p:sp>
        <p:nvSpPr>
          <p:cNvPr id="4" name="标题 1"/>
          <p:cNvSpPr>
            <a:spLocks noGrp="1"/>
          </p:cNvSpPr>
          <p:nvPr>
            <p:ph type="title"/>
          </p:nvPr>
        </p:nvSpPr>
        <p:spPr>
          <a:xfrm>
            <a:off x="609600" y="1141437"/>
            <a:ext cx="7467600" cy="487363"/>
          </a:xfrm>
        </p:spPr>
        <p:txBody>
          <a:bodyPr/>
          <a:lstStyle/>
          <a:p>
            <a:r>
              <a:rPr lang="zh-CN" altLang="zh-CN" sz="4000" dirty="0" smtClean="0">
                <a:latin typeface="+mj-ea"/>
              </a:rPr>
              <a:t>第三节</a:t>
            </a:r>
            <a:r>
              <a:rPr lang="en-US" altLang="zh-CN" sz="4000" dirty="0" smtClean="0">
                <a:latin typeface="+mj-ea"/>
              </a:rPr>
              <a:t>  </a:t>
            </a:r>
            <a:r>
              <a:rPr lang="zh-CN" altLang="zh-CN" sz="4000" dirty="0" smtClean="0">
                <a:latin typeface="+mj-ea"/>
              </a:rPr>
              <a:t>客户投诉的处理</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41437"/>
            <a:ext cx="8424936"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不同类型客户的服务技巧</a:t>
            </a:r>
            <a:br>
              <a:rPr lang="zh-CN" altLang="zh-CN" sz="4000" dirty="0" smtClean="0">
                <a:latin typeface="+mj-ea"/>
              </a:rPr>
            </a:br>
            <a:endParaRPr lang="zh-CN" altLang="en-US" sz="4000" dirty="0">
              <a:latin typeface="+mj-ea"/>
            </a:endParaRPr>
          </a:p>
        </p:txBody>
      </p:sp>
      <p:sp>
        <p:nvSpPr>
          <p:cNvPr id="3" name="内容占位符 2"/>
          <p:cNvSpPr>
            <a:spLocks noGrp="1"/>
          </p:cNvSpPr>
          <p:nvPr>
            <p:ph idx="1"/>
          </p:nvPr>
        </p:nvSpPr>
        <p:spPr/>
        <p:txBody>
          <a:bodyPr/>
          <a:lstStyle/>
          <a:p>
            <a:pPr>
              <a:buNone/>
            </a:pPr>
            <a:r>
              <a:rPr lang="zh-CN" altLang="zh-CN" sz="2800" b="1" dirty="0" smtClean="0">
                <a:latin typeface="+mj-ea"/>
                <a:ea typeface="+mj-ea"/>
              </a:rPr>
              <a:t>一、男性客户</a:t>
            </a:r>
            <a:endParaRPr lang="zh-CN" altLang="zh-CN" sz="2800" dirty="0" smtClean="0">
              <a:latin typeface="+mj-ea"/>
              <a:ea typeface="+mj-ea"/>
            </a:endParaRPr>
          </a:p>
          <a:p>
            <a:endParaRPr lang="zh-CN" altLang="en-US" dirty="0"/>
          </a:p>
        </p:txBody>
      </p:sp>
      <p:grpSp>
        <p:nvGrpSpPr>
          <p:cNvPr id="22" name="组合 21"/>
          <p:cNvGrpSpPr/>
          <p:nvPr/>
        </p:nvGrpSpPr>
        <p:grpSpPr>
          <a:xfrm>
            <a:off x="354013" y="2276872"/>
            <a:ext cx="7513637" cy="4248472"/>
            <a:chOff x="354013" y="2594124"/>
            <a:chExt cx="7513637" cy="3859212"/>
          </a:xfrm>
        </p:grpSpPr>
        <p:grpSp>
          <p:nvGrpSpPr>
            <p:cNvPr id="5" name="Group 4"/>
            <p:cNvGrpSpPr>
              <a:grpSpLocks/>
            </p:cNvGrpSpPr>
            <p:nvPr/>
          </p:nvGrpSpPr>
          <p:grpSpPr bwMode="auto">
            <a:xfrm>
              <a:off x="857250" y="2594124"/>
              <a:ext cx="7010400" cy="3714750"/>
              <a:chOff x="990600" y="5345113"/>
              <a:chExt cx="7010400" cy="914400"/>
            </a:xfrm>
          </p:grpSpPr>
          <p:sp>
            <p:nvSpPr>
              <p:cNvPr id="6" name="Line 19"/>
              <p:cNvSpPr>
                <a:spLocks noChangeShapeType="1"/>
              </p:cNvSpPr>
              <p:nvPr/>
            </p:nvSpPr>
            <p:spPr bwMode="auto">
              <a:xfrm>
                <a:off x="990600" y="5345113"/>
                <a:ext cx="7010400" cy="0"/>
              </a:xfrm>
              <a:prstGeom prst="line">
                <a:avLst/>
              </a:prstGeom>
              <a:noFill/>
              <a:ln w="12700">
                <a:solidFill>
                  <a:schemeClr val="tx1"/>
                </a:solidFill>
                <a:prstDash val="sysDot"/>
                <a:round/>
                <a:headEnd/>
                <a:tailEnd/>
              </a:ln>
            </p:spPr>
            <p:txBody>
              <a:bodyPr/>
              <a:lstStyle/>
              <a:p>
                <a:endParaRPr lang="zh-CN" altLang="en-US"/>
              </a:p>
            </p:txBody>
          </p:sp>
          <p:sp>
            <p:nvSpPr>
              <p:cNvPr id="7" name="Line 20"/>
              <p:cNvSpPr>
                <a:spLocks noChangeShapeType="1"/>
              </p:cNvSpPr>
              <p:nvPr/>
            </p:nvSpPr>
            <p:spPr bwMode="auto">
              <a:xfrm>
                <a:off x="4495800" y="5345113"/>
                <a:ext cx="0" cy="914400"/>
              </a:xfrm>
              <a:prstGeom prst="line">
                <a:avLst/>
              </a:prstGeom>
              <a:noFill/>
              <a:ln w="12700" cap="rnd">
                <a:solidFill>
                  <a:schemeClr val="tx1"/>
                </a:solidFill>
                <a:prstDash val="sysDot"/>
                <a:round/>
                <a:headEnd/>
                <a:tailEnd/>
              </a:ln>
            </p:spPr>
            <p:txBody>
              <a:bodyPr/>
              <a:lstStyle/>
              <a:p>
                <a:endParaRPr lang="zh-CN" altLang="en-US"/>
              </a:p>
            </p:txBody>
          </p:sp>
        </p:grpSp>
        <p:pic>
          <p:nvPicPr>
            <p:cNvPr id="8" name="Picture 27"/>
            <p:cNvPicPr>
              <a:picLocks noChangeAspect="1" noChangeArrowheads="1"/>
            </p:cNvPicPr>
            <p:nvPr/>
          </p:nvPicPr>
          <p:blipFill>
            <a:blip r:embed="rId2" cstate="print"/>
            <a:srcRect/>
            <a:stretch>
              <a:fillRect/>
            </a:stretch>
          </p:blipFill>
          <p:spPr bwMode="auto">
            <a:xfrm>
              <a:off x="354013" y="2649686"/>
              <a:ext cx="1530350" cy="1128713"/>
            </a:xfrm>
            <a:prstGeom prst="rect">
              <a:avLst/>
            </a:prstGeom>
            <a:noFill/>
          </p:spPr>
        </p:pic>
        <p:grpSp>
          <p:nvGrpSpPr>
            <p:cNvPr id="9" name="矩形 124"/>
            <p:cNvGrpSpPr>
              <a:grpSpLocks/>
            </p:cNvGrpSpPr>
            <p:nvPr/>
          </p:nvGrpSpPr>
          <p:grpSpPr bwMode="auto">
            <a:xfrm>
              <a:off x="1731963" y="2649686"/>
              <a:ext cx="2303462" cy="927100"/>
              <a:chOff x="1091" y="1340"/>
              <a:chExt cx="1451" cy="584"/>
            </a:xfrm>
          </p:grpSpPr>
          <p:pic>
            <p:nvPicPr>
              <p:cNvPr id="10" name="Picture 6"/>
              <p:cNvPicPr>
                <a:picLocks noChangeArrowheads="1"/>
              </p:cNvPicPr>
              <p:nvPr/>
            </p:nvPicPr>
            <p:blipFill>
              <a:blip r:embed="rId3" cstate="print"/>
              <a:srcRect/>
              <a:stretch>
                <a:fillRect/>
              </a:stretch>
            </p:blipFill>
            <p:spPr bwMode="auto">
              <a:xfrm>
                <a:off x="1091" y="1340"/>
                <a:ext cx="1451" cy="584"/>
              </a:xfrm>
              <a:prstGeom prst="rect">
                <a:avLst/>
              </a:prstGeom>
              <a:noFill/>
            </p:spPr>
          </p:pic>
          <p:sp>
            <p:nvSpPr>
              <p:cNvPr id="11" name="Text Box 7"/>
              <p:cNvSpPr txBox="1">
                <a:spLocks noChangeArrowheads="1"/>
              </p:cNvSpPr>
              <p:nvPr/>
            </p:nvSpPr>
            <p:spPr bwMode="auto">
              <a:xfrm>
                <a:off x="1395" y="1395"/>
                <a:ext cx="1021" cy="330"/>
              </a:xfrm>
              <a:prstGeom prst="rect">
                <a:avLst/>
              </a:prstGeom>
              <a:noFill/>
              <a:ln w="9525">
                <a:noFill/>
                <a:miter lim="800000"/>
                <a:headEnd/>
                <a:tailEnd/>
              </a:ln>
            </p:spPr>
            <p:txBody>
              <a:bodyPr wrap="none">
                <a:spAutoFit/>
              </a:bodyPr>
              <a:lstStyle/>
              <a:p>
                <a:r>
                  <a:rPr lang="zh-CN" altLang="zh-CN" sz="2800" dirty="0"/>
                  <a:t>消费心理</a:t>
                </a:r>
                <a:endParaRPr lang="zh-CN" altLang="en-US" sz="2800" dirty="0">
                  <a:solidFill>
                    <a:srgbClr val="0D0D0D"/>
                  </a:solidFill>
                </a:endParaRPr>
              </a:p>
            </p:txBody>
          </p:sp>
        </p:grpSp>
        <p:grpSp>
          <p:nvGrpSpPr>
            <p:cNvPr id="12" name="矩形 128"/>
            <p:cNvGrpSpPr>
              <a:grpSpLocks/>
            </p:cNvGrpSpPr>
            <p:nvPr/>
          </p:nvGrpSpPr>
          <p:grpSpPr bwMode="auto">
            <a:xfrm>
              <a:off x="1047750" y="3467249"/>
              <a:ext cx="3036888" cy="2986087"/>
              <a:chOff x="660" y="1855"/>
              <a:chExt cx="1913" cy="1881"/>
            </a:xfrm>
          </p:grpSpPr>
          <p:pic>
            <p:nvPicPr>
              <p:cNvPr id="13" name="Picture 9"/>
              <p:cNvPicPr>
                <a:picLocks noChangeArrowheads="1"/>
              </p:cNvPicPr>
              <p:nvPr/>
            </p:nvPicPr>
            <p:blipFill>
              <a:blip r:embed="rId4" cstate="print"/>
              <a:srcRect/>
              <a:stretch>
                <a:fillRect/>
              </a:stretch>
            </p:blipFill>
            <p:spPr bwMode="auto">
              <a:xfrm>
                <a:off x="660" y="1855"/>
                <a:ext cx="1913" cy="1881"/>
              </a:xfrm>
              <a:prstGeom prst="rect">
                <a:avLst/>
              </a:prstGeom>
              <a:noFill/>
            </p:spPr>
          </p:pic>
          <p:sp>
            <p:nvSpPr>
              <p:cNvPr id="14" name="Text Box 10"/>
              <p:cNvSpPr txBox="1">
                <a:spLocks noChangeArrowheads="1"/>
              </p:cNvSpPr>
              <p:nvPr/>
            </p:nvSpPr>
            <p:spPr bwMode="auto">
              <a:xfrm>
                <a:off x="945" y="2170"/>
                <a:ext cx="1620" cy="757"/>
              </a:xfrm>
              <a:prstGeom prst="rect">
                <a:avLst/>
              </a:prstGeom>
              <a:noFill/>
              <a:ln w="9525">
                <a:noFill/>
                <a:miter lim="800000"/>
                <a:headEnd/>
                <a:tailEnd/>
              </a:ln>
            </p:spPr>
            <p:txBody>
              <a:bodyPr>
                <a:spAutoFit/>
              </a:bodyPr>
              <a:lstStyle/>
              <a:p>
                <a:pPr lvl="0">
                  <a:buFont typeface="Wingdings" pitchFamily="2" charset="2"/>
                  <a:buChar char="ü"/>
                </a:pPr>
                <a:r>
                  <a:rPr lang="zh-CN" altLang="zh-CN" sz="2000" dirty="0"/>
                  <a:t>果断</a:t>
                </a:r>
                <a:r>
                  <a:rPr lang="zh-CN" altLang="zh-CN" sz="2000" dirty="0" smtClean="0"/>
                  <a:t>。</a:t>
                </a:r>
                <a:endParaRPr lang="zh-CN" altLang="zh-CN" sz="2000" dirty="0"/>
              </a:p>
              <a:p>
                <a:pPr lvl="0">
                  <a:buFont typeface="Wingdings" pitchFamily="2" charset="2"/>
                  <a:buChar char="ü"/>
                </a:pPr>
                <a:r>
                  <a:rPr lang="zh-CN" altLang="zh-CN" sz="2000" dirty="0"/>
                  <a:t>自尊心强</a:t>
                </a:r>
                <a:r>
                  <a:rPr lang="zh-CN" altLang="zh-CN" sz="2000" dirty="0" smtClean="0"/>
                  <a:t>。</a:t>
                </a:r>
                <a:endParaRPr lang="zh-CN" altLang="zh-CN" sz="2000" dirty="0"/>
              </a:p>
              <a:p>
                <a:pPr>
                  <a:buFont typeface="Wingdings" pitchFamily="2" charset="2"/>
                  <a:buChar char="ü"/>
                </a:pPr>
                <a:r>
                  <a:rPr lang="zh-CN" altLang="zh-CN" sz="2000" dirty="0"/>
                  <a:t>怕麻烦，力求方便，追求货真价实。</a:t>
                </a:r>
                <a:endParaRPr lang="zh-CN" altLang="en-US" sz="2000" dirty="0">
                  <a:solidFill>
                    <a:srgbClr val="0D0D0D"/>
                  </a:solidFill>
                  <a:ea typeface="ˎ̥"/>
                  <a:cs typeface="ˎ̥"/>
                </a:endParaRPr>
              </a:p>
            </p:txBody>
          </p:sp>
        </p:grpSp>
        <p:pic>
          <p:nvPicPr>
            <p:cNvPr id="15" name="Picture 23"/>
            <p:cNvPicPr>
              <a:picLocks noChangeAspect="1" noChangeArrowheads="1"/>
            </p:cNvPicPr>
            <p:nvPr/>
          </p:nvPicPr>
          <p:blipFill>
            <a:blip r:embed="rId5" cstate="print"/>
            <a:srcRect/>
            <a:stretch>
              <a:fillRect/>
            </a:stretch>
          </p:blipFill>
          <p:spPr bwMode="auto">
            <a:xfrm>
              <a:off x="4071938" y="2649686"/>
              <a:ext cx="1511300" cy="1116013"/>
            </a:xfrm>
            <a:prstGeom prst="rect">
              <a:avLst/>
            </a:prstGeom>
            <a:noFill/>
          </p:spPr>
        </p:pic>
        <p:grpSp>
          <p:nvGrpSpPr>
            <p:cNvPr id="16" name="矩形 130"/>
            <p:cNvGrpSpPr>
              <a:grpSpLocks/>
            </p:cNvGrpSpPr>
            <p:nvPr/>
          </p:nvGrpSpPr>
          <p:grpSpPr bwMode="auto">
            <a:xfrm>
              <a:off x="4400550" y="3521224"/>
              <a:ext cx="3043238" cy="2921000"/>
              <a:chOff x="2772" y="1889"/>
              <a:chExt cx="1917" cy="1840"/>
            </a:xfrm>
          </p:grpSpPr>
          <p:pic>
            <p:nvPicPr>
              <p:cNvPr id="17" name="Picture 13"/>
              <p:cNvPicPr>
                <a:picLocks noChangeArrowheads="1"/>
              </p:cNvPicPr>
              <p:nvPr/>
            </p:nvPicPr>
            <p:blipFill>
              <a:blip r:embed="rId6" cstate="print"/>
              <a:srcRect/>
              <a:stretch>
                <a:fillRect/>
              </a:stretch>
            </p:blipFill>
            <p:spPr bwMode="auto">
              <a:xfrm>
                <a:off x="2772" y="1889"/>
                <a:ext cx="1917" cy="1840"/>
              </a:xfrm>
              <a:prstGeom prst="rect">
                <a:avLst/>
              </a:prstGeom>
              <a:noFill/>
            </p:spPr>
          </p:pic>
          <p:sp>
            <p:nvSpPr>
              <p:cNvPr id="18" name="Text Box 14"/>
              <p:cNvSpPr txBox="1">
                <a:spLocks noChangeArrowheads="1"/>
              </p:cNvSpPr>
              <p:nvPr/>
            </p:nvSpPr>
            <p:spPr bwMode="auto">
              <a:xfrm>
                <a:off x="3060" y="1935"/>
                <a:ext cx="1620" cy="1687"/>
              </a:xfrm>
              <a:prstGeom prst="rect">
                <a:avLst/>
              </a:prstGeom>
              <a:noFill/>
              <a:ln w="9525">
                <a:noFill/>
                <a:miter lim="800000"/>
                <a:headEnd/>
                <a:tailEnd/>
              </a:ln>
            </p:spPr>
            <p:txBody>
              <a:bodyPr>
                <a:spAutoFit/>
              </a:bodyPr>
              <a:lstStyle/>
              <a:p>
                <a:pPr>
                  <a:spcBef>
                    <a:spcPct val="20000"/>
                  </a:spcBef>
                  <a:buFont typeface="Wingdings" pitchFamily="2" charset="2"/>
                  <a:buChar char="ü"/>
                </a:pPr>
                <a:r>
                  <a:rPr lang="zh-CN" altLang="zh-CN" sz="2000" dirty="0">
                    <a:latin typeface="+mn-ea"/>
                  </a:rPr>
                  <a:t>为单身男性创造个性化的购物</a:t>
                </a:r>
                <a:r>
                  <a:rPr lang="zh-CN" altLang="zh-CN" sz="2000" dirty="0" smtClean="0">
                    <a:latin typeface="+mn-ea"/>
                  </a:rPr>
                  <a:t>方式</a:t>
                </a:r>
                <a:endParaRPr lang="en-US" altLang="zh-CN" sz="2000" dirty="0" smtClean="0">
                  <a:latin typeface="+mn-ea"/>
                </a:endParaRPr>
              </a:p>
              <a:p>
                <a:pPr>
                  <a:spcBef>
                    <a:spcPct val="20000"/>
                  </a:spcBef>
                  <a:buFont typeface="Wingdings" pitchFamily="2" charset="2"/>
                  <a:buChar char="ü"/>
                </a:pPr>
                <a:r>
                  <a:rPr lang="zh-CN" altLang="zh-CN" sz="2000" dirty="0">
                    <a:latin typeface="+mn-ea"/>
                  </a:rPr>
                  <a:t>为已婚男性营造艺术化、趣味性和富有情爱色彩的购物</a:t>
                </a:r>
                <a:r>
                  <a:rPr lang="zh-CN" altLang="zh-CN" sz="2000" dirty="0" smtClean="0">
                    <a:latin typeface="+mn-ea"/>
                  </a:rPr>
                  <a:t>氛围</a:t>
                </a:r>
                <a:endParaRPr lang="en-US" altLang="zh-CN" sz="2000" dirty="0" smtClean="0">
                  <a:latin typeface="+mn-ea"/>
                </a:endParaRPr>
              </a:p>
              <a:p>
                <a:pPr>
                  <a:spcBef>
                    <a:spcPct val="20000"/>
                  </a:spcBef>
                  <a:buFont typeface="Wingdings" pitchFamily="2" charset="2"/>
                  <a:buChar char="ü"/>
                </a:pPr>
                <a:r>
                  <a:rPr lang="zh-CN" altLang="zh-CN" sz="2000" dirty="0">
                    <a:latin typeface="+mn-ea"/>
                  </a:rPr>
                  <a:t>为老年男性提供尊重、耐心、周到的服务</a:t>
                </a:r>
                <a:endParaRPr lang="en-US" altLang="zh-CN" sz="2000" dirty="0">
                  <a:solidFill>
                    <a:srgbClr val="0D0D0D"/>
                  </a:solidFill>
                  <a:latin typeface="+mn-ea"/>
                </a:endParaRPr>
              </a:p>
            </p:txBody>
          </p:sp>
        </p:grpSp>
        <p:grpSp>
          <p:nvGrpSpPr>
            <p:cNvPr id="19" name="矩形 131"/>
            <p:cNvGrpSpPr>
              <a:grpSpLocks/>
            </p:cNvGrpSpPr>
            <p:nvPr/>
          </p:nvGrpSpPr>
          <p:grpSpPr bwMode="auto">
            <a:xfrm>
              <a:off x="5303838" y="2649686"/>
              <a:ext cx="2219325" cy="927100"/>
              <a:chOff x="3341" y="1340"/>
              <a:chExt cx="1398" cy="584"/>
            </a:xfrm>
          </p:grpSpPr>
          <p:pic>
            <p:nvPicPr>
              <p:cNvPr id="20" name="Picture 16"/>
              <p:cNvPicPr>
                <a:picLocks noChangeArrowheads="1"/>
              </p:cNvPicPr>
              <p:nvPr/>
            </p:nvPicPr>
            <p:blipFill>
              <a:blip r:embed="rId7" cstate="print"/>
              <a:srcRect/>
              <a:stretch>
                <a:fillRect/>
              </a:stretch>
            </p:blipFill>
            <p:spPr bwMode="auto">
              <a:xfrm>
                <a:off x="3341" y="1340"/>
                <a:ext cx="1398" cy="584"/>
              </a:xfrm>
              <a:prstGeom prst="rect">
                <a:avLst/>
              </a:prstGeom>
              <a:noFill/>
            </p:spPr>
          </p:pic>
          <p:sp>
            <p:nvSpPr>
              <p:cNvPr id="21" name="Text Box 17"/>
              <p:cNvSpPr txBox="1">
                <a:spLocks noChangeArrowheads="1"/>
              </p:cNvSpPr>
              <p:nvPr/>
            </p:nvSpPr>
            <p:spPr bwMode="auto">
              <a:xfrm>
                <a:off x="3645" y="1395"/>
                <a:ext cx="569" cy="299"/>
              </a:xfrm>
              <a:prstGeom prst="rect">
                <a:avLst/>
              </a:prstGeom>
              <a:noFill/>
              <a:ln w="9525">
                <a:noFill/>
                <a:miter lim="800000"/>
                <a:headEnd/>
                <a:tailEnd/>
              </a:ln>
            </p:spPr>
            <p:txBody>
              <a:bodyPr wrap="none">
                <a:spAutoFit/>
              </a:bodyPr>
              <a:lstStyle/>
              <a:p>
                <a:pPr algn="ctr">
                  <a:spcBef>
                    <a:spcPct val="20000"/>
                  </a:spcBef>
                </a:pPr>
                <a:r>
                  <a:rPr lang="zh-CN" altLang="zh-CN" sz="2800" dirty="0" smtClean="0"/>
                  <a:t>策略</a:t>
                </a:r>
                <a:endParaRPr lang="zh-CN" altLang="en-US" sz="2800" dirty="0">
                  <a:solidFill>
                    <a:srgbClr val="0D0D0D"/>
                  </a:solidFill>
                  <a:ea typeface="ˎ̥"/>
                  <a:cs typeface="ˎ̥"/>
                </a:endParaRPr>
              </a:p>
            </p:txBody>
          </p:sp>
        </p:grpSp>
      </p:grpSp>
    </p:spTree>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41437"/>
            <a:ext cx="8424936"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不同类型客户的服务技巧</a:t>
            </a:r>
            <a:br>
              <a:rPr lang="zh-CN" altLang="zh-CN" sz="4000" dirty="0" smtClean="0">
                <a:latin typeface="+mj-ea"/>
              </a:rPr>
            </a:br>
            <a:endParaRPr lang="zh-CN" altLang="en-US" sz="4000" dirty="0">
              <a:latin typeface="+mj-ea"/>
            </a:endParaRPr>
          </a:p>
        </p:txBody>
      </p:sp>
      <p:sp>
        <p:nvSpPr>
          <p:cNvPr id="3" name="内容占位符 2"/>
          <p:cNvSpPr>
            <a:spLocks noGrp="1"/>
          </p:cNvSpPr>
          <p:nvPr>
            <p:ph idx="1"/>
          </p:nvPr>
        </p:nvSpPr>
        <p:spPr/>
        <p:txBody>
          <a:bodyPr/>
          <a:lstStyle/>
          <a:p>
            <a:pPr>
              <a:buNone/>
            </a:pPr>
            <a:r>
              <a:rPr lang="zh-CN" altLang="en-US" sz="2800" b="1" dirty="0" smtClean="0">
                <a:latin typeface="+mj-ea"/>
                <a:ea typeface="+mj-ea"/>
              </a:rPr>
              <a:t>二</a:t>
            </a:r>
            <a:r>
              <a:rPr lang="zh-CN" altLang="zh-CN" sz="2800" b="1" dirty="0" smtClean="0">
                <a:latin typeface="+mj-ea"/>
                <a:ea typeface="+mj-ea"/>
              </a:rPr>
              <a:t>、</a:t>
            </a:r>
            <a:r>
              <a:rPr lang="zh-CN" altLang="en-US" sz="2800" b="1" dirty="0" smtClean="0">
                <a:latin typeface="+mj-ea"/>
                <a:ea typeface="+mj-ea"/>
              </a:rPr>
              <a:t>女</a:t>
            </a:r>
            <a:r>
              <a:rPr lang="zh-CN" altLang="zh-CN" sz="2800" b="1" dirty="0" smtClean="0">
                <a:latin typeface="+mj-ea"/>
                <a:ea typeface="+mj-ea"/>
              </a:rPr>
              <a:t>性客户</a:t>
            </a:r>
            <a:endParaRPr lang="zh-CN" altLang="zh-CN" sz="2800" dirty="0" smtClean="0">
              <a:latin typeface="+mj-ea"/>
              <a:ea typeface="+mj-ea"/>
            </a:endParaRPr>
          </a:p>
          <a:p>
            <a:endParaRPr lang="zh-CN" altLang="en-US" dirty="0"/>
          </a:p>
        </p:txBody>
      </p:sp>
      <p:sp>
        <p:nvSpPr>
          <p:cNvPr id="22" name="Rectangle 6"/>
          <p:cNvSpPr>
            <a:spLocks noChangeArrowheads="1"/>
          </p:cNvSpPr>
          <p:nvPr/>
        </p:nvSpPr>
        <p:spPr bwMode="auto">
          <a:xfrm>
            <a:off x="536665" y="2451720"/>
            <a:ext cx="1980029" cy="523220"/>
          </a:xfrm>
          <a:prstGeom prst="rect">
            <a:avLst/>
          </a:prstGeom>
          <a:noFill/>
          <a:ln w="9525">
            <a:noFill/>
            <a:miter lim="800000"/>
            <a:headEnd/>
            <a:tailEnd/>
          </a:ln>
        </p:spPr>
        <p:txBody>
          <a:bodyPr wrap="none">
            <a:spAutoFit/>
          </a:bodyPr>
          <a:lstStyle/>
          <a:p>
            <a:r>
              <a:rPr lang="zh-CN" altLang="zh-CN" sz="2800" b="1" dirty="0" smtClean="0"/>
              <a:t>消费心理</a:t>
            </a:r>
            <a:r>
              <a:rPr lang="zh-CN" altLang="en-US" sz="2800" b="1" dirty="0" smtClean="0"/>
              <a:t>：</a:t>
            </a:r>
            <a:endParaRPr lang="zh-CN" altLang="en-US" sz="2800" b="1" dirty="0">
              <a:solidFill>
                <a:srgbClr val="0D0D0D"/>
              </a:solidFill>
            </a:endParaRPr>
          </a:p>
        </p:txBody>
      </p:sp>
      <p:sp>
        <p:nvSpPr>
          <p:cNvPr id="24" name="Rectangle 8"/>
          <p:cNvSpPr>
            <a:spLocks noChangeArrowheads="1"/>
          </p:cNvSpPr>
          <p:nvPr/>
        </p:nvSpPr>
        <p:spPr bwMode="auto">
          <a:xfrm>
            <a:off x="1913384" y="3068960"/>
            <a:ext cx="6619056" cy="2031325"/>
          </a:xfrm>
          <a:prstGeom prst="rect">
            <a:avLst/>
          </a:prstGeom>
          <a:noFill/>
          <a:ln w="9525">
            <a:noFill/>
            <a:miter lim="800000"/>
            <a:headEnd/>
            <a:tailEnd/>
          </a:ln>
        </p:spPr>
        <p:txBody>
          <a:bodyPr wrap="square">
            <a:spAutoFit/>
          </a:bodyPr>
          <a:lstStyle/>
          <a:p>
            <a:pPr lvl="0">
              <a:buFont typeface="Wingdings" pitchFamily="2" charset="2"/>
              <a:buChar char="ü"/>
            </a:pPr>
            <a:r>
              <a:rPr lang="zh-CN" altLang="zh-CN" dirty="0" smtClean="0">
                <a:latin typeface="+mn-ea"/>
              </a:rPr>
              <a:t>追求时尚；</a:t>
            </a:r>
          </a:p>
          <a:p>
            <a:pPr lvl="0">
              <a:buFont typeface="Wingdings" pitchFamily="2" charset="2"/>
              <a:buChar char="ü"/>
            </a:pPr>
            <a:r>
              <a:rPr lang="zh-CN" altLang="zh-CN" dirty="0" smtClean="0">
                <a:latin typeface="+mn-ea"/>
              </a:rPr>
              <a:t>注重实用；</a:t>
            </a:r>
            <a:r>
              <a:rPr lang="en-US" altLang="zh-CN" dirty="0" smtClean="0">
                <a:latin typeface="+mn-ea"/>
              </a:rPr>
              <a:t>	</a:t>
            </a:r>
            <a:endParaRPr lang="zh-CN" altLang="zh-CN" dirty="0" smtClean="0">
              <a:latin typeface="+mn-ea"/>
            </a:endParaRPr>
          </a:p>
          <a:p>
            <a:pPr lvl="0">
              <a:buFont typeface="Wingdings" pitchFamily="2" charset="2"/>
              <a:buChar char="ü"/>
            </a:pPr>
            <a:r>
              <a:rPr lang="zh-CN" altLang="zh-CN" dirty="0" smtClean="0">
                <a:latin typeface="+mn-ea"/>
              </a:rPr>
              <a:t>议论多，不愿做旁观者，买与不买都要议论一番；</a:t>
            </a:r>
          </a:p>
          <a:p>
            <a:pPr lvl="0">
              <a:buFont typeface="Wingdings" pitchFamily="2" charset="2"/>
              <a:buChar char="ü"/>
            </a:pPr>
            <a:r>
              <a:rPr lang="zh-CN" altLang="zh-CN" dirty="0" smtClean="0">
                <a:latin typeface="+mn-ea"/>
              </a:rPr>
              <a:t>购物精打细算</a:t>
            </a:r>
          </a:p>
          <a:p>
            <a:pPr lvl="0">
              <a:buFont typeface="Wingdings" pitchFamily="2" charset="2"/>
              <a:buChar char="ü"/>
            </a:pPr>
            <a:r>
              <a:rPr lang="zh-CN" altLang="zh-CN" dirty="0" smtClean="0">
                <a:latin typeface="+mn-ea"/>
              </a:rPr>
              <a:t>购买目标模糊</a:t>
            </a:r>
          </a:p>
          <a:p>
            <a:pPr lvl="0">
              <a:buFont typeface="Wingdings" pitchFamily="2" charset="2"/>
              <a:buChar char="ü"/>
            </a:pPr>
            <a:r>
              <a:rPr lang="zh-CN" altLang="zh-CN" dirty="0" smtClean="0">
                <a:latin typeface="+mn-ea"/>
              </a:rPr>
              <a:t>购买后遗憾较大，易受外界影响，甚至产生退货、换货的行为</a:t>
            </a:r>
          </a:p>
          <a:p>
            <a:pPr lvl="0">
              <a:buFont typeface="Wingdings" pitchFamily="2" charset="2"/>
              <a:buChar char="ü"/>
            </a:pPr>
            <a:r>
              <a:rPr lang="zh-CN" altLang="zh-CN" dirty="0" smtClean="0">
                <a:latin typeface="+mn-ea"/>
              </a:rPr>
              <a:t>渴望得到他人认可和赞扬，对外界反应敏感</a:t>
            </a:r>
          </a:p>
        </p:txBody>
      </p:sp>
      <p:sp>
        <p:nvSpPr>
          <p:cNvPr id="25" name="AutoShape 7"/>
          <p:cNvSpPr>
            <a:spLocks noChangeArrowheads="1"/>
          </p:cNvSpPr>
          <p:nvPr/>
        </p:nvSpPr>
        <p:spPr bwMode="blackWhite">
          <a:xfrm>
            <a:off x="1524000" y="2924944"/>
            <a:ext cx="7008440" cy="2455168"/>
          </a:xfrm>
          <a:prstGeom prst="roundRect">
            <a:avLst>
              <a:gd name="adj" fmla="val 50000"/>
            </a:avLst>
          </a:prstGeom>
          <a:noFill/>
          <a:ln w="38100">
            <a:solidFill>
              <a:schemeClr val="tx2">
                <a:lumMod val="50000"/>
              </a:schemeClr>
            </a:solidFill>
            <a:round/>
            <a:headEnd/>
            <a:tailEnd/>
          </a:ln>
        </p:spPr>
        <p:txBody>
          <a:bodyPr wrap="none" anchor="ctr"/>
          <a:lstStyle/>
          <a:p>
            <a:pPr algn="ctr" eaLnBrk="0" hangingPunct="0"/>
            <a:endParaRPr lang="zh-CN" altLang="en-US">
              <a:latin typeface="Verdana" pitchFamily="34" charset="0"/>
              <a:ea typeface="宋体" pitchFamily="2" charset="-122"/>
            </a:endParaRPr>
          </a:p>
        </p:txBody>
      </p:sp>
    </p:spTree>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41437"/>
            <a:ext cx="8424936"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不同类型客户的服务技巧</a:t>
            </a:r>
            <a:br>
              <a:rPr lang="zh-CN" altLang="zh-CN" sz="4000" dirty="0" smtClean="0">
                <a:latin typeface="+mj-ea"/>
              </a:rPr>
            </a:br>
            <a:endParaRPr lang="zh-CN" altLang="en-US" sz="4000" dirty="0">
              <a:latin typeface="+mj-ea"/>
            </a:endParaRPr>
          </a:p>
        </p:txBody>
      </p:sp>
      <p:sp>
        <p:nvSpPr>
          <p:cNvPr id="3" name="内容占位符 2"/>
          <p:cNvSpPr>
            <a:spLocks noGrp="1"/>
          </p:cNvSpPr>
          <p:nvPr>
            <p:ph idx="1"/>
          </p:nvPr>
        </p:nvSpPr>
        <p:spPr/>
        <p:txBody>
          <a:bodyPr/>
          <a:lstStyle/>
          <a:p>
            <a:pPr>
              <a:buNone/>
            </a:pPr>
            <a:r>
              <a:rPr lang="zh-CN" altLang="en-US" sz="2800" b="1" dirty="0" smtClean="0">
                <a:latin typeface="+mj-ea"/>
                <a:ea typeface="+mj-ea"/>
              </a:rPr>
              <a:t>二</a:t>
            </a:r>
            <a:r>
              <a:rPr lang="zh-CN" altLang="zh-CN" sz="2800" b="1" dirty="0" smtClean="0">
                <a:latin typeface="+mj-ea"/>
                <a:ea typeface="+mj-ea"/>
              </a:rPr>
              <a:t>、</a:t>
            </a:r>
            <a:r>
              <a:rPr lang="zh-CN" altLang="en-US" sz="2800" b="1" dirty="0" smtClean="0">
                <a:latin typeface="+mj-ea"/>
                <a:ea typeface="+mj-ea"/>
              </a:rPr>
              <a:t>女</a:t>
            </a:r>
            <a:r>
              <a:rPr lang="zh-CN" altLang="zh-CN" sz="2800" b="1" dirty="0" smtClean="0">
                <a:latin typeface="+mj-ea"/>
                <a:ea typeface="+mj-ea"/>
              </a:rPr>
              <a:t>性客户</a:t>
            </a:r>
            <a:endParaRPr lang="zh-CN" altLang="zh-CN" sz="2800" dirty="0" smtClean="0">
              <a:latin typeface="+mj-ea"/>
              <a:ea typeface="+mj-ea"/>
            </a:endParaRPr>
          </a:p>
          <a:p>
            <a:endParaRPr lang="zh-CN" altLang="en-US" dirty="0"/>
          </a:p>
        </p:txBody>
      </p:sp>
      <p:sp>
        <p:nvSpPr>
          <p:cNvPr id="22" name="Rectangle 6"/>
          <p:cNvSpPr>
            <a:spLocks noChangeArrowheads="1"/>
          </p:cNvSpPr>
          <p:nvPr/>
        </p:nvSpPr>
        <p:spPr bwMode="auto">
          <a:xfrm>
            <a:off x="536665" y="2451720"/>
            <a:ext cx="1261884" cy="523220"/>
          </a:xfrm>
          <a:prstGeom prst="rect">
            <a:avLst/>
          </a:prstGeom>
          <a:noFill/>
          <a:ln w="9525">
            <a:noFill/>
            <a:miter lim="800000"/>
            <a:headEnd/>
            <a:tailEnd/>
          </a:ln>
        </p:spPr>
        <p:txBody>
          <a:bodyPr wrap="none">
            <a:spAutoFit/>
          </a:bodyPr>
          <a:lstStyle/>
          <a:p>
            <a:pPr algn="ctr">
              <a:spcBef>
                <a:spcPct val="20000"/>
              </a:spcBef>
            </a:pPr>
            <a:r>
              <a:rPr lang="zh-CN" altLang="zh-CN" sz="2800" b="1" dirty="0" smtClean="0"/>
              <a:t>策略</a:t>
            </a:r>
            <a:r>
              <a:rPr lang="zh-CN" altLang="en-US" sz="2800" b="1" dirty="0" smtClean="0"/>
              <a:t>：</a:t>
            </a:r>
            <a:endParaRPr lang="zh-CN" altLang="en-US" sz="2800" b="1" dirty="0">
              <a:solidFill>
                <a:srgbClr val="0D0D0D"/>
              </a:solidFill>
              <a:ea typeface="ˎ̥"/>
              <a:cs typeface="ˎ̥"/>
            </a:endParaRPr>
          </a:p>
        </p:txBody>
      </p:sp>
      <p:sp>
        <p:nvSpPr>
          <p:cNvPr id="23" name="AutoShape 7"/>
          <p:cNvSpPr>
            <a:spLocks noChangeArrowheads="1"/>
          </p:cNvSpPr>
          <p:nvPr/>
        </p:nvSpPr>
        <p:spPr bwMode="blackWhite">
          <a:xfrm>
            <a:off x="971600" y="2604120"/>
            <a:ext cx="7992888" cy="3921224"/>
          </a:xfrm>
          <a:prstGeom prst="roundRect">
            <a:avLst>
              <a:gd name="adj" fmla="val 50000"/>
            </a:avLst>
          </a:prstGeom>
          <a:noFill/>
          <a:ln w="38100">
            <a:solidFill>
              <a:schemeClr val="tx2">
                <a:lumMod val="50000"/>
              </a:schemeClr>
            </a:solidFill>
            <a:round/>
            <a:headEnd/>
            <a:tailEnd/>
          </a:ln>
        </p:spPr>
        <p:txBody>
          <a:bodyPr wrap="none" anchor="ctr"/>
          <a:lstStyle/>
          <a:p>
            <a:pPr algn="ctr" eaLnBrk="0" hangingPunct="0"/>
            <a:endParaRPr lang="zh-CN" altLang="en-US">
              <a:latin typeface="Verdana" pitchFamily="34" charset="0"/>
              <a:ea typeface="宋体" pitchFamily="2" charset="-122"/>
            </a:endParaRPr>
          </a:p>
        </p:txBody>
      </p:sp>
      <p:sp>
        <p:nvSpPr>
          <p:cNvPr id="24" name="Rectangle 8"/>
          <p:cNvSpPr>
            <a:spLocks noChangeArrowheads="1"/>
          </p:cNvSpPr>
          <p:nvPr/>
        </p:nvSpPr>
        <p:spPr bwMode="auto">
          <a:xfrm>
            <a:off x="1691680" y="2852936"/>
            <a:ext cx="6619056" cy="3416320"/>
          </a:xfrm>
          <a:prstGeom prst="rect">
            <a:avLst/>
          </a:prstGeom>
          <a:noFill/>
          <a:ln w="9525">
            <a:noFill/>
            <a:miter lim="800000"/>
            <a:headEnd/>
            <a:tailEnd/>
          </a:ln>
        </p:spPr>
        <p:txBody>
          <a:bodyPr wrap="square">
            <a:spAutoFit/>
          </a:bodyPr>
          <a:lstStyle/>
          <a:p>
            <a:pPr lvl="0">
              <a:buFont typeface="Wingdings" pitchFamily="2" charset="2"/>
              <a:buChar char="ü"/>
            </a:pPr>
            <a:r>
              <a:rPr lang="zh-CN" altLang="zh-CN" dirty="0" smtClean="0"/>
              <a:t>摸清他们的购买意图，服务周到、耐心，介绍商品全面详细，尽可能满足他们的要求，尽可能多给他们时间考虑。</a:t>
            </a:r>
          </a:p>
          <a:p>
            <a:pPr lvl="0">
              <a:buFont typeface="Wingdings" pitchFamily="2" charset="2"/>
              <a:buChar char="ü"/>
            </a:pPr>
            <a:r>
              <a:rPr lang="zh-CN" altLang="zh-CN" dirty="0" smtClean="0"/>
              <a:t>由于妇女有较强的自我意识和敏感性，容易被现场的购买其分左右，对商店环境，营业员或商品的第一印象十分重视。因此，商店在商品陈列、货位布置、店内采光、照明设置、广告宣传、色彩运用、装潢设计等方面要精心安排、布置得当、设计合理。</a:t>
            </a:r>
          </a:p>
          <a:p>
            <a:pPr lvl="0">
              <a:buFont typeface="Wingdings" pitchFamily="2" charset="2"/>
              <a:buChar char="ü"/>
            </a:pPr>
            <a:r>
              <a:rPr lang="zh-CN" altLang="zh-CN" dirty="0" smtClean="0"/>
              <a:t>不要欺骗女性客户，别让他们因受骗而发怒，否则代价是惨重的。也不要以过分严谨、保守斯文的态度去应付他们。</a:t>
            </a:r>
          </a:p>
          <a:p>
            <a:pPr lvl="0">
              <a:buFont typeface="Wingdings" pitchFamily="2" charset="2"/>
              <a:buChar char="ü"/>
            </a:pPr>
            <a:r>
              <a:rPr lang="zh-CN" altLang="zh-CN" dirty="0" smtClean="0"/>
              <a:t>女性喜欢依赖丰富的想象力去寻求生活上的突破，常常口是心非，对喜欢的东西很难彻底舍弃。他们喜欢听甜言蜜语，在感情的表达上多是坦率的，甚至是表面化的。潜意识喜欢被引导和带领，因为这意味着他在接受一份关心和照顾。</a:t>
            </a:r>
            <a:endParaRPr lang="zh-CN" altLang="en-US" dirty="0">
              <a:solidFill>
                <a:srgbClr val="FFFFFF"/>
              </a:solidFill>
              <a:latin typeface="宋体" pitchFamily="2" charset="-122"/>
              <a:ea typeface="宋体" pitchFamily="2" charset="-122"/>
            </a:endParaRPr>
          </a:p>
        </p:txBody>
      </p:sp>
    </p:spTree>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41437"/>
            <a:ext cx="8424936"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不同类型客户的服务技巧</a:t>
            </a:r>
            <a:br>
              <a:rPr lang="zh-CN" altLang="zh-CN" sz="4000" dirty="0" smtClean="0">
                <a:latin typeface="+mj-ea"/>
              </a:rPr>
            </a:br>
            <a:endParaRPr lang="zh-CN" altLang="en-US" sz="4000" dirty="0">
              <a:latin typeface="+mj-ea"/>
            </a:endParaRPr>
          </a:p>
        </p:txBody>
      </p:sp>
      <p:sp>
        <p:nvSpPr>
          <p:cNvPr id="3" name="内容占位符 2"/>
          <p:cNvSpPr>
            <a:spLocks noGrp="1"/>
          </p:cNvSpPr>
          <p:nvPr>
            <p:ph idx="1"/>
          </p:nvPr>
        </p:nvSpPr>
        <p:spPr/>
        <p:txBody>
          <a:bodyPr/>
          <a:lstStyle/>
          <a:p>
            <a:pPr>
              <a:buNone/>
            </a:pPr>
            <a:r>
              <a:rPr lang="zh-CN" altLang="zh-CN" sz="2800" b="1" dirty="0" smtClean="0"/>
              <a:t>三、沉默型客户</a:t>
            </a:r>
            <a:endParaRPr lang="zh-CN" altLang="zh-CN" sz="2800" dirty="0" smtClean="0"/>
          </a:p>
          <a:p>
            <a:endParaRPr lang="zh-CN" altLang="en-US" dirty="0"/>
          </a:p>
        </p:txBody>
      </p:sp>
      <p:grpSp>
        <p:nvGrpSpPr>
          <p:cNvPr id="4" name="组合 21"/>
          <p:cNvGrpSpPr/>
          <p:nvPr/>
        </p:nvGrpSpPr>
        <p:grpSpPr>
          <a:xfrm>
            <a:off x="354013" y="2276872"/>
            <a:ext cx="7513637" cy="4248472"/>
            <a:chOff x="354013" y="2594124"/>
            <a:chExt cx="7513637" cy="3859212"/>
          </a:xfrm>
        </p:grpSpPr>
        <p:grpSp>
          <p:nvGrpSpPr>
            <p:cNvPr id="5" name="Group 4"/>
            <p:cNvGrpSpPr>
              <a:grpSpLocks/>
            </p:cNvGrpSpPr>
            <p:nvPr/>
          </p:nvGrpSpPr>
          <p:grpSpPr bwMode="auto">
            <a:xfrm>
              <a:off x="857250" y="2594124"/>
              <a:ext cx="7010400" cy="3714750"/>
              <a:chOff x="990600" y="5345113"/>
              <a:chExt cx="7010400" cy="914400"/>
            </a:xfrm>
          </p:grpSpPr>
          <p:sp>
            <p:nvSpPr>
              <p:cNvPr id="6" name="Line 19"/>
              <p:cNvSpPr>
                <a:spLocks noChangeShapeType="1"/>
              </p:cNvSpPr>
              <p:nvPr/>
            </p:nvSpPr>
            <p:spPr bwMode="auto">
              <a:xfrm>
                <a:off x="990600" y="5345113"/>
                <a:ext cx="7010400" cy="0"/>
              </a:xfrm>
              <a:prstGeom prst="line">
                <a:avLst/>
              </a:prstGeom>
              <a:noFill/>
              <a:ln w="12700">
                <a:solidFill>
                  <a:schemeClr val="tx1"/>
                </a:solidFill>
                <a:prstDash val="sysDot"/>
                <a:round/>
                <a:headEnd/>
                <a:tailEnd/>
              </a:ln>
            </p:spPr>
            <p:txBody>
              <a:bodyPr/>
              <a:lstStyle/>
              <a:p>
                <a:endParaRPr lang="zh-CN" altLang="en-US"/>
              </a:p>
            </p:txBody>
          </p:sp>
          <p:sp>
            <p:nvSpPr>
              <p:cNvPr id="7" name="Line 20"/>
              <p:cNvSpPr>
                <a:spLocks noChangeShapeType="1"/>
              </p:cNvSpPr>
              <p:nvPr/>
            </p:nvSpPr>
            <p:spPr bwMode="auto">
              <a:xfrm>
                <a:off x="4495800" y="5345113"/>
                <a:ext cx="0" cy="914400"/>
              </a:xfrm>
              <a:prstGeom prst="line">
                <a:avLst/>
              </a:prstGeom>
              <a:noFill/>
              <a:ln w="12700" cap="rnd">
                <a:solidFill>
                  <a:schemeClr val="tx1"/>
                </a:solidFill>
                <a:prstDash val="sysDot"/>
                <a:round/>
                <a:headEnd/>
                <a:tailEnd/>
              </a:ln>
            </p:spPr>
            <p:txBody>
              <a:bodyPr/>
              <a:lstStyle/>
              <a:p>
                <a:endParaRPr lang="zh-CN" altLang="en-US"/>
              </a:p>
            </p:txBody>
          </p:sp>
        </p:grpSp>
        <p:pic>
          <p:nvPicPr>
            <p:cNvPr id="8" name="Picture 27"/>
            <p:cNvPicPr>
              <a:picLocks noChangeAspect="1" noChangeArrowheads="1"/>
            </p:cNvPicPr>
            <p:nvPr/>
          </p:nvPicPr>
          <p:blipFill>
            <a:blip r:embed="rId2" cstate="print"/>
            <a:srcRect/>
            <a:stretch>
              <a:fillRect/>
            </a:stretch>
          </p:blipFill>
          <p:spPr bwMode="auto">
            <a:xfrm>
              <a:off x="354013" y="2649686"/>
              <a:ext cx="1530350" cy="1128713"/>
            </a:xfrm>
            <a:prstGeom prst="rect">
              <a:avLst/>
            </a:prstGeom>
            <a:noFill/>
          </p:spPr>
        </p:pic>
        <p:grpSp>
          <p:nvGrpSpPr>
            <p:cNvPr id="9" name="矩形 124"/>
            <p:cNvGrpSpPr>
              <a:grpSpLocks/>
            </p:cNvGrpSpPr>
            <p:nvPr/>
          </p:nvGrpSpPr>
          <p:grpSpPr bwMode="auto">
            <a:xfrm>
              <a:off x="1731963" y="2649686"/>
              <a:ext cx="2303462" cy="927100"/>
              <a:chOff x="1091" y="1340"/>
              <a:chExt cx="1451" cy="584"/>
            </a:xfrm>
          </p:grpSpPr>
          <p:pic>
            <p:nvPicPr>
              <p:cNvPr id="10" name="Picture 6"/>
              <p:cNvPicPr>
                <a:picLocks noChangeArrowheads="1"/>
              </p:cNvPicPr>
              <p:nvPr/>
            </p:nvPicPr>
            <p:blipFill>
              <a:blip r:embed="rId3" cstate="print"/>
              <a:srcRect/>
              <a:stretch>
                <a:fillRect/>
              </a:stretch>
            </p:blipFill>
            <p:spPr bwMode="auto">
              <a:xfrm>
                <a:off x="1091" y="1340"/>
                <a:ext cx="1451" cy="584"/>
              </a:xfrm>
              <a:prstGeom prst="rect">
                <a:avLst/>
              </a:prstGeom>
              <a:noFill/>
            </p:spPr>
          </p:pic>
          <p:sp>
            <p:nvSpPr>
              <p:cNvPr id="11" name="Text Box 7"/>
              <p:cNvSpPr txBox="1">
                <a:spLocks noChangeArrowheads="1"/>
              </p:cNvSpPr>
              <p:nvPr/>
            </p:nvSpPr>
            <p:spPr bwMode="auto">
              <a:xfrm>
                <a:off x="1395" y="1395"/>
                <a:ext cx="1021" cy="330"/>
              </a:xfrm>
              <a:prstGeom prst="rect">
                <a:avLst/>
              </a:prstGeom>
              <a:noFill/>
              <a:ln w="9525">
                <a:noFill/>
                <a:miter lim="800000"/>
                <a:headEnd/>
                <a:tailEnd/>
              </a:ln>
            </p:spPr>
            <p:txBody>
              <a:bodyPr wrap="none">
                <a:spAutoFit/>
              </a:bodyPr>
              <a:lstStyle/>
              <a:p>
                <a:r>
                  <a:rPr lang="zh-CN" altLang="zh-CN" sz="2800" dirty="0"/>
                  <a:t>消费心理</a:t>
                </a:r>
                <a:endParaRPr lang="zh-CN" altLang="en-US" sz="2800" dirty="0">
                  <a:solidFill>
                    <a:srgbClr val="0D0D0D"/>
                  </a:solidFill>
                </a:endParaRPr>
              </a:p>
            </p:txBody>
          </p:sp>
        </p:grpSp>
        <p:grpSp>
          <p:nvGrpSpPr>
            <p:cNvPr id="12" name="矩形 128"/>
            <p:cNvGrpSpPr>
              <a:grpSpLocks/>
            </p:cNvGrpSpPr>
            <p:nvPr/>
          </p:nvGrpSpPr>
          <p:grpSpPr bwMode="auto">
            <a:xfrm>
              <a:off x="1047750" y="3467249"/>
              <a:ext cx="3036888" cy="2986087"/>
              <a:chOff x="660" y="1855"/>
              <a:chExt cx="1913" cy="1881"/>
            </a:xfrm>
          </p:grpSpPr>
          <p:pic>
            <p:nvPicPr>
              <p:cNvPr id="13" name="Picture 9"/>
              <p:cNvPicPr>
                <a:picLocks noChangeArrowheads="1"/>
              </p:cNvPicPr>
              <p:nvPr/>
            </p:nvPicPr>
            <p:blipFill>
              <a:blip r:embed="rId4" cstate="print"/>
              <a:srcRect/>
              <a:stretch>
                <a:fillRect/>
              </a:stretch>
            </p:blipFill>
            <p:spPr bwMode="auto">
              <a:xfrm>
                <a:off x="660" y="1855"/>
                <a:ext cx="1913" cy="1881"/>
              </a:xfrm>
              <a:prstGeom prst="rect">
                <a:avLst/>
              </a:prstGeom>
              <a:noFill/>
            </p:spPr>
          </p:pic>
          <p:sp>
            <p:nvSpPr>
              <p:cNvPr id="14" name="Text Box 10"/>
              <p:cNvSpPr txBox="1">
                <a:spLocks noChangeArrowheads="1"/>
              </p:cNvSpPr>
              <p:nvPr/>
            </p:nvSpPr>
            <p:spPr bwMode="auto">
              <a:xfrm>
                <a:off x="945" y="2170"/>
                <a:ext cx="1620" cy="933"/>
              </a:xfrm>
              <a:prstGeom prst="rect">
                <a:avLst/>
              </a:prstGeom>
              <a:noFill/>
              <a:ln w="9525">
                <a:noFill/>
                <a:miter lim="800000"/>
                <a:headEnd/>
                <a:tailEnd/>
              </a:ln>
            </p:spPr>
            <p:txBody>
              <a:bodyPr>
                <a:spAutoFit/>
              </a:bodyPr>
              <a:lstStyle/>
              <a:p>
                <a:pPr lvl="0">
                  <a:buFont typeface="Wingdings" pitchFamily="2" charset="2"/>
                  <a:buChar char="ü"/>
                </a:pPr>
                <a:r>
                  <a:rPr lang="zh-CN" altLang="zh-CN" sz="2000" dirty="0"/>
                  <a:t>拙于“交谈”</a:t>
                </a:r>
              </a:p>
              <a:p>
                <a:pPr lvl="0">
                  <a:buFont typeface="Wingdings" pitchFamily="2" charset="2"/>
                  <a:buChar char="ü"/>
                </a:pPr>
                <a:r>
                  <a:rPr lang="zh-CN" altLang="zh-CN" sz="2000" dirty="0"/>
                  <a:t>不想张嘴，怕张嘴，自我保护意识强</a:t>
                </a:r>
              </a:p>
              <a:p>
                <a:pPr>
                  <a:buFont typeface="Wingdings" pitchFamily="2" charset="2"/>
                  <a:buChar char="ü"/>
                </a:pPr>
                <a:r>
                  <a:rPr lang="zh-CN" altLang="zh-CN" sz="2000" dirty="0"/>
                  <a:t>以“说话”以外的形体动作来表达心意。</a:t>
                </a:r>
                <a:endParaRPr lang="zh-CN" altLang="en-US" sz="2000" dirty="0">
                  <a:solidFill>
                    <a:srgbClr val="0D0D0D"/>
                  </a:solidFill>
                  <a:ea typeface="ˎ̥"/>
                  <a:cs typeface="ˎ̥"/>
                </a:endParaRPr>
              </a:p>
            </p:txBody>
          </p:sp>
        </p:grpSp>
        <p:pic>
          <p:nvPicPr>
            <p:cNvPr id="15" name="Picture 23"/>
            <p:cNvPicPr>
              <a:picLocks noChangeAspect="1" noChangeArrowheads="1"/>
            </p:cNvPicPr>
            <p:nvPr/>
          </p:nvPicPr>
          <p:blipFill>
            <a:blip r:embed="rId5" cstate="print"/>
            <a:srcRect/>
            <a:stretch>
              <a:fillRect/>
            </a:stretch>
          </p:blipFill>
          <p:spPr bwMode="auto">
            <a:xfrm>
              <a:off x="4071938" y="2649686"/>
              <a:ext cx="1511300" cy="1116013"/>
            </a:xfrm>
            <a:prstGeom prst="rect">
              <a:avLst/>
            </a:prstGeom>
            <a:noFill/>
          </p:spPr>
        </p:pic>
        <p:grpSp>
          <p:nvGrpSpPr>
            <p:cNvPr id="16" name="矩形 130"/>
            <p:cNvGrpSpPr>
              <a:grpSpLocks/>
            </p:cNvGrpSpPr>
            <p:nvPr/>
          </p:nvGrpSpPr>
          <p:grpSpPr bwMode="auto">
            <a:xfrm>
              <a:off x="4400550" y="3521224"/>
              <a:ext cx="3043238" cy="2921000"/>
              <a:chOff x="2772" y="1889"/>
              <a:chExt cx="1917" cy="1840"/>
            </a:xfrm>
          </p:grpSpPr>
          <p:pic>
            <p:nvPicPr>
              <p:cNvPr id="17" name="Picture 13"/>
              <p:cNvPicPr>
                <a:picLocks noChangeArrowheads="1"/>
              </p:cNvPicPr>
              <p:nvPr/>
            </p:nvPicPr>
            <p:blipFill>
              <a:blip r:embed="rId6" cstate="print"/>
              <a:srcRect/>
              <a:stretch>
                <a:fillRect/>
              </a:stretch>
            </p:blipFill>
            <p:spPr bwMode="auto">
              <a:xfrm>
                <a:off x="2772" y="1889"/>
                <a:ext cx="1917" cy="1840"/>
              </a:xfrm>
              <a:prstGeom prst="rect">
                <a:avLst/>
              </a:prstGeom>
              <a:noFill/>
            </p:spPr>
          </p:pic>
          <p:sp>
            <p:nvSpPr>
              <p:cNvPr id="18" name="Text Box 14"/>
              <p:cNvSpPr txBox="1">
                <a:spLocks noChangeArrowheads="1"/>
              </p:cNvSpPr>
              <p:nvPr/>
            </p:nvSpPr>
            <p:spPr bwMode="auto">
              <a:xfrm>
                <a:off x="3060" y="2121"/>
                <a:ext cx="1620" cy="1286"/>
              </a:xfrm>
              <a:prstGeom prst="rect">
                <a:avLst/>
              </a:prstGeom>
              <a:noFill/>
              <a:ln w="9525">
                <a:noFill/>
                <a:miter lim="800000"/>
                <a:headEnd/>
                <a:tailEnd/>
              </a:ln>
            </p:spPr>
            <p:txBody>
              <a:bodyPr>
                <a:spAutoFit/>
              </a:bodyPr>
              <a:lstStyle/>
              <a:p>
                <a:pPr>
                  <a:buFont typeface="Wingdings" pitchFamily="2" charset="2"/>
                  <a:buChar char="ü"/>
                </a:pPr>
                <a:r>
                  <a:rPr lang="zh-CN" altLang="zh-CN" sz="2000" dirty="0" smtClean="0">
                    <a:latin typeface="+mj-ea"/>
                    <a:ea typeface="+mj-ea"/>
                  </a:rPr>
                  <a:t>诱导</a:t>
                </a:r>
                <a:r>
                  <a:rPr lang="zh-CN" altLang="zh-CN" sz="2000" dirty="0">
                    <a:latin typeface="+mj-ea"/>
                    <a:ea typeface="+mj-ea"/>
                  </a:rPr>
                  <a:t>法</a:t>
                </a:r>
              </a:p>
              <a:p>
                <a:pPr>
                  <a:buFont typeface="Wingdings" pitchFamily="2" charset="2"/>
                  <a:buChar char="ü"/>
                </a:pPr>
                <a:r>
                  <a:rPr lang="zh-CN" altLang="zh-CN" sz="2000" dirty="0" smtClean="0">
                    <a:latin typeface="+mj-ea"/>
                    <a:ea typeface="+mj-ea"/>
                  </a:rPr>
                  <a:t>以</a:t>
                </a:r>
                <a:r>
                  <a:rPr lang="zh-CN" altLang="zh-CN" sz="2000" dirty="0">
                    <a:latin typeface="+mj-ea"/>
                    <a:ea typeface="+mj-ea"/>
                  </a:rPr>
                  <a:t>沉默对沉默</a:t>
                </a:r>
              </a:p>
              <a:p>
                <a:pPr>
                  <a:buFont typeface="Wingdings" pitchFamily="2" charset="2"/>
                  <a:buChar char="ü"/>
                </a:pPr>
                <a:r>
                  <a:rPr lang="zh-CN" altLang="zh-CN" sz="2000" dirty="0" smtClean="0">
                    <a:latin typeface="+mj-ea"/>
                    <a:ea typeface="+mj-ea"/>
                  </a:rPr>
                  <a:t>捕捉</a:t>
                </a:r>
                <a:r>
                  <a:rPr lang="zh-CN" altLang="zh-CN" sz="2000" dirty="0">
                    <a:latin typeface="+mj-ea"/>
                    <a:ea typeface="+mj-ea"/>
                  </a:rPr>
                  <a:t>对方的真实</a:t>
                </a:r>
                <a:r>
                  <a:rPr lang="zh-CN" altLang="zh-CN" sz="2000" dirty="0" smtClean="0">
                    <a:latin typeface="+mj-ea"/>
                    <a:ea typeface="+mj-ea"/>
                  </a:rPr>
                  <a:t>意图</a:t>
                </a:r>
                <a:endParaRPr lang="en-US" altLang="zh-CN" sz="2000" dirty="0" smtClean="0">
                  <a:latin typeface="+mj-ea"/>
                  <a:ea typeface="+mj-ea"/>
                </a:endParaRPr>
              </a:p>
              <a:p>
                <a:pPr>
                  <a:buFont typeface="Wingdings" pitchFamily="2" charset="2"/>
                  <a:buChar char="ü"/>
                </a:pPr>
                <a:r>
                  <a:rPr lang="zh-CN" altLang="zh-CN" sz="2000" dirty="0" smtClean="0">
                    <a:latin typeface="+mj-ea"/>
                    <a:ea typeface="+mj-ea"/>
                  </a:rPr>
                  <a:t>循循善诱</a:t>
                </a:r>
                <a:r>
                  <a:rPr lang="zh-CN" altLang="zh-CN" sz="2000" dirty="0">
                    <a:latin typeface="+mj-ea"/>
                    <a:ea typeface="+mj-ea"/>
                  </a:rPr>
                  <a:t>，打开对方心扉</a:t>
                </a:r>
              </a:p>
              <a:p>
                <a:endParaRPr lang="zh-CN" altLang="zh-CN" sz="2000" dirty="0"/>
              </a:p>
            </p:txBody>
          </p:sp>
        </p:grpSp>
        <p:grpSp>
          <p:nvGrpSpPr>
            <p:cNvPr id="19" name="矩形 131"/>
            <p:cNvGrpSpPr>
              <a:grpSpLocks/>
            </p:cNvGrpSpPr>
            <p:nvPr/>
          </p:nvGrpSpPr>
          <p:grpSpPr bwMode="auto">
            <a:xfrm>
              <a:off x="5303838" y="2649686"/>
              <a:ext cx="2219325" cy="927100"/>
              <a:chOff x="3341" y="1340"/>
              <a:chExt cx="1398" cy="584"/>
            </a:xfrm>
          </p:grpSpPr>
          <p:pic>
            <p:nvPicPr>
              <p:cNvPr id="20" name="Picture 16"/>
              <p:cNvPicPr>
                <a:picLocks noChangeArrowheads="1"/>
              </p:cNvPicPr>
              <p:nvPr/>
            </p:nvPicPr>
            <p:blipFill>
              <a:blip r:embed="rId7" cstate="print"/>
              <a:srcRect/>
              <a:stretch>
                <a:fillRect/>
              </a:stretch>
            </p:blipFill>
            <p:spPr bwMode="auto">
              <a:xfrm>
                <a:off x="3341" y="1340"/>
                <a:ext cx="1398" cy="584"/>
              </a:xfrm>
              <a:prstGeom prst="rect">
                <a:avLst/>
              </a:prstGeom>
              <a:noFill/>
            </p:spPr>
          </p:pic>
          <p:sp>
            <p:nvSpPr>
              <p:cNvPr id="21" name="Text Box 17"/>
              <p:cNvSpPr txBox="1">
                <a:spLocks noChangeArrowheads="1"/>
              </p:cNvSpPr>
              <p:nvPr/>
            </p:nvSpPr>
            <p:spPr bwMode="auto">
              <a:xfrm>
                <a:off x="3645" y="1395"/>
                <a:ext cx="569" cy="299"/>
              </a:xfrm>
              <a:prstGeom prst="rect">
                <a:avLst/>
              </a:prstGeom>
              <a:noFill/>
              <a:ln w="9525">
                <a:noFill/>
                <a:miter lim="800000"/>
                <a:headEnd/>
                <a:tailEnd/>
              </a:ln>
            </p:spPr>
            <p:txBody>
              <a:bodyPr wrap="none">
                <a:spAutoFit/>
              </a:bodyPr>
              <a:lstStyle/>
              <a:p>
                <a:pPr algn="ctr">
                  <a:spcBef>
                    <a:spcPct val="20000"/>
                  </a:spcBef>
                </a:pPr>
                <a:r>
                  <a:rPr lang="zh-CN" altLang="zh-CN" sz="2800" dirty="0" smtClean="0"/>
                  <a:t>策略</a:t>
                </a:r>
                <a:endParaRPr lang="zh-CN" altLang="en-US" sz="2800" dirty="0">
                  <a:solidFill>
                    <a:srgbClr val="0D0D0D"/>
                  </a:solidFill>
                  <a:ea typeface="ˎ̥"/>
                  <a:cs typeface="ˎ̥"/>
                </a:endParaRPr>
              </a:p>
            </p:txBody>
          </p:sp>
        </p:grpSp>
      </p:grpSp>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41437"/>
            <a:ext cx="8424936"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不同类型客户的服务技巧</a:t>
            </a:r>
            <a:br>
              <a:rPr lang="zh-CN" altLang="zh-CN" sz="4000" dirty="0" smtClean="0">
                <a:latin typeface="+mj-ea"/>
              </a:rPr>
            </a:br>
            <a:endParaRPr lang="zh-CN" altLang="en-US" sz="4000" dirty="0">
              <a:latin typeface="+mj-ea"/>
            </a:endParaRPr>
          </a:p>
        </p:txBody>
      </p:sp>
      <p:sp>
        <p:nvSpPr>
          <p:cNvPr id="3" name="内容占位符 2"/>
          <p:cNvSpPr>
            <a:spLocks noGrp="1"/>
          </p:cNvSpPr>
          <p:nvPr>
            <p:ph idx="1"/>
          </p:nvPr>
        </p:nvSpPr>
        <p:spPr/>
        <p:txBody>
          <a:bodyPr/>
          <a:lstStyle/>
          <a:p>
            <a:pPr>
              <a:buNone/>
            </a:pPr>
            <a:r>
              <a:rPr lang="zh-CN" altLang="zh-CN" sz="2800" b="1" dirty="0" smtClean="0"/>
              <a:t>四、喋喋不休型客户</a:t>
            </a:r>
            <a:endParaRPr lang="zh-CN" altLang="zh-CN" sz="2800" dirty="0" smtClean="0"/>
          </a:p>
          <a:p>
            <a:endParaRPr lang="zh-CN" altLang="en-US" dirty="0"/>
          </a:p>
        </p:txBody>
      </p:sp>
      <p:grpSp>
        <p:nvGrpSpPr>
          <p:cNvPr id="4" name="组合 21"/>
          <p:cNvGrpSpPr/>
          <p:nvPr/>
        </p:nvGrpSpPr>
        <p:grpSpPr>
          <a:xfrm>
            <a:off x="354013" y="2276872"/>
            <a:ext cx="7513637" cy="4248472"/>
            <a:chOff x="354013" y="2594124"/>
            <a:chExt cx="7513637" cy="3859212"/>
          </a:xfrm>
        </p:grpSpPr>
        <p:grpSp>
          <p:nvGrpSpPr>
            <p:cNvPr id="5" name="Group 4"/>
            <p:cNvGrpSpPr>
              <a:grpSpLocks/>
            </p:cNvGrpSpPr>
            <p:nvPr/>
          </p:nvGrpSpPr>
          <p:grpSpPr bwMode="auto">
            <a:xfrm>
              <a:off x="857250" y="2594124"/>
              <a:ext cx="7010400" cy="3714750"/>
              <a:chOff x="990600" y="5345113"/>
              <a:chExt cx="7010400" cy="914400"/>
            </a:xfrm>
          </p:grpSpPr>
          <p:sp>
            <p:nvSpPr>
              <p:cNvPr id="6" name="Line 19"/>
              <p:cNvSpPr>
                <a:spLocks noChangeShapeType="1"/>
              </p:cNvSpPr>
              <p:nvPr/>
            </p:nvSpPr>
            <p:spPr bwMode="auto">
              <a:xfrm>
                <a:off x="990600" y="5345113"/>
                <a:ext cx="7010400" cy="0"/>
              </a:xfrm>
              <a:prstGeom prst="line">
                <a:avLst/>
              </a:prstGeom>
              <a:noFill/>
              <a:ln w="12700">
                <a:solidFill>
                  <a:schemeClr val="tx1"/>
                </a:solidFill>
                <a:prstDash val="sysDot"/>
                <a:round/>
                <a:headEnd/>
                <a:tailEnd/>
              </a:ln>
            </p:spPr>
            <p:txBody>
              <a:bodyPr/>
              <a:lstStyle/>
              <a:p>
                <a:endParaRPr lang="zh-CN" altLang="en-US"/>
              </a:p>
            </p:txBody>
          </p:sp>
          <p:sp>
            <p:nvSpPr>
              <p:cNvPr id="7" name="Line 20"/>
              <p:cNvSpPr>
                <a:spLocks noChangeShapeType="1"/>
              </p:cNvSpPr>
              <p:nvPr/>
            </p:nvSpPr>
            <p:spPr bwMode="auto">
              <a:xfrm>
                <a:off x="4495800" y="5345113"/>
                <a:ext cx="0" cy="914400"/>
              </a:xfrm>
              <a:prstGeom prst="line">
                <a:avLst/>
              </a:prstGeom>
              <a:noFill/>
              <a:ln w="12700" cap="rnd">
                <a:solidFill>
                  <a:schemeClr val="tx1"/>
                </a:solidFill>
                <a:prstDash val="sysDot"/>
                <a:round/>
                <a:headEnd/>
                <a:tailEnd/>
              </a:ln>
            </p:spPr>
            <p:txBody>
              <a:bodyPr/>
              <a:lstStyle/>
              <a:p>
                <a:endParaRPr lang="zh-CN" altLang="en-US"/>
              </a:p>
            </p:txBody>
          </p:sp>
        </p:grpSp>
        <p:pic>
          <p:nvPicPr>
            <p:cNvPr id="8" name="Picture 27"/>
            <p:cNvPicPr>
              <a:picLocks noChangeAspect="1" noChangeArrowheads="1"/>
            </p:cNvPicPr>
            <p:nvPr/>
          </p:nvPicPr>
          <p:blipFill>
            <a:blip r:embed="rId2" cstate="print"/>
            <a:srcRect/>
            <a:stretch>
              <a:fillRect/>
            </a:stretch>
          </p:blipFill>
          <p:spPr bwMode="auto">
            <a:xfrm>
              <a:off x="354013" y="2649686"/>
              <a:ext cx="1530350" cy="1128713"/>
            </a:xfrm>
            <a:prstGeom prst="rect">
              <a:avLst/>
            </a:prstGeom>
            <a:noFill/>
          </p:spPr>
        </p:pic>
        <p:grpSp>
          <p:nvGrpSpPr>
            <p:cNvPr id="9" name="矩形 124"/>
            <p:cNvGrpSpPr>
              <a:grpSpLocks/>
            </p:cNvGrpSpPr>
            <p:nvPr/>
          </p:nvGrpSpPr>
          <p:grpSpPr bwMode="auto">
            <a:xfrm>
              <a:off x="1731963" y="2649686"/>
              <a:ext cx="2303462" cy="927100"/>
              <a:chOff x="1091" y="1340"/>
              <a:chExt cx="1451" cy="584"/>
            </a:xfrm>
          </p:grpSpPr>
          <p:pic>
            <p:nvPicPr>
              <p:cNvPr id="10" name="Picture 6"/>
              <p:cNvPicPr>
                <a:picLocks noChangeArrowheads="1"/>
              </p:cNvPicPr>
              <p:nvPr/>
            </p:nvPicPr>
            <p:blipFill>
              <a:blip r:embed="rId3" cstate="print"/>
              <a:srcRect/>
              <a:stretch>
                <a:fillRect/>
              </a:stretch>
            </p:blipFill>
            <p:spPr bwMode="auto">
              <a:xfrm>
                <a:off x="1091" y="1340"/>
                <a:ext cx="1451" cy="584"/>
              </a:xfrm>
              <a:prstGeom prst="rect">
                <a:avLst/>
              </a:prstGeom>
              <a:noFill/>
            </p:spPr>
          </p:pic>
          <p:sp>
            <p:nvSpPr>
              <p:cNvPr id="11" name="Text Box 7"/>
              <p:cNvSpPr txBox="1">
                <a:spLocks noChangeArrowheads="1"/>
              </p:cNvSpPr>
              <p:nvPr/>
            </p:nvSpPr>
            <p:spPr bwMode="auto">
              <a:xfrm>
                <a:off x="1395" y="1395"/>
                <a:ext cx="1021" cy="330"/>
              </a:xfrm>
              <a:prstGeom prst="rect">
                <a:avLst/>
              </a:prstGeom>
              <a:noFill/>
              <a:ln w="9525">
                <a:noFill/>
                <a:miter lim="800000"/>
                <a:headEnd/>
                <a:tailEnd/>
              </a:ln>
            </p:spPr>
            <p:txBody>
              <a:bodyPr wrap="none">
                <a:spAutoFit/>
              </a:bodyPr>
              <a:lstStyle/>
              <a:p>
                <a:r>
                  <a:rPr lang="zh-CN" altLang="zh-CN" sz="2800" dirty="0"/>
                  <a:t>消费心理</a:t>
                </a:r>
                <a:endParaRPr lang="zh-CN" altLang="en-US" sz="2800" dirty="0">
                  <a:solidFill>
                    <a:srgbClr val="0D0D0D"/>
                  </a:solidFill>
                </a:endParaRPr>
              </a:p>
            </p:txBody>
          </p:sp>
        </p:grpSp>
        <p:grpSp>
          <p:nvGrpSpPr>
            <p:cNvPr id="12" name="矩形 128"/>
            <p:cNvGrpSpPr>
              <a:grpSpLocks/>
            </p:cNvGrpSpPr>
            <p:nvPr/>
          </p:nvGrpSpPr>
          <p:grpSpPr bwMode="auto">
            <a:xfrm>
              <a:off x="1047750" y="3467249"/>
              <a:ext cx="3036888" cy="2986087"/>
              <a:chOff x="660" y="1855"/>
              <a:chExt cx="1913" cy="1881"/>
            </a:xfrm>
          </p:grpSpPr>
          <p:pic>
            <p:nvPicPr>
              <p:cNvPr id="13" name="Picture 9"/>
              <p:cNvPicPr>
                <a:picLocks noChangeArrowheads="1"/>
              </p:cNvPicPr>
              <p:nvPr/>
            </p:nvPicPr>
            <p:blipFill>
              <a:blip r:embed="rId4" cstate="print"/>
              <a:srcRect/>
              <a:stretch>
                <a:fillRect/>
              </a:stretch>
            </p:blipFill>
            <p:spPr bwMode="auto">
              <a:xfrm>
                <a:off x="660" y="1855"/>
                <a:ext cx="1913" cy="1881"/>
              </a:xfrm>
              <a:prstGeom prst="rect">
                <a:avLst/>
              </a:prstGeom>
              <a:noFill/>
            </p:spPr>
          </p:pic>
          <p:sp>
            <p:nvSpPr>
              <p:cNvPr id="14" name="Text Box 10"/>
              <p:cNvSpPr txBox="1">
                <a:spLocks noChangeArrowheads="1"/>
              </p:cNvSpPr>
              <p:nvPr/>
            </p:nvSpPr>
            <p:spPr bwMode="auto">
              <a:xfrm>
                <a:off x="945" y="2080"/>
                <a:ext cx="1620" cy="1286"/>
              </a:xfrm>
              <a:prstGeom prst="rect">
                <a:avLst/>
              </a:prstGeom>
              <a:noFill/>
              <a:ln w="9525">
                <a:noFill/>
                <a:miter lim="800000"/>
                <a:headEnd/>
                <a:tailEnd/>
              </a:ln>
            </p:spPr>
            <p:txBody>
              <a:bodyPr>
                <a:spAutoFit/>
              </a:bodyPr>
              <a:lstStyle/>
              <a:p>
                <a:pPr>
                  <a:buFont typeface="Wingdings" pitchFamily="2" charset="2"/>
                  <a:buChar char="ü"/>
                </a:pPr>
                <a:r>
                  <a:rPr lang="zh-CN" altLang="zh-CN" sz="2000" dirty="0" smtClean="0"/>
                  <a:t>为一时之乐而畅所欲言</a:t>
                </a:r>
                <a:r>
                  <a:rPr lang="zh-CN" altLang="en-US" sz="2000" dirty="0" smtClean="0"/>
                  <a:t>；</a:t>
                </a:r>
                <a:endParaRPr lang="en-US" altLang="zh-CN" sz="2000" dirty="0" smtClean="0"/>
              </a:p>
              <a:p>
                <a:pPr>
                  <a:buFont typeface="Wingdings" pitchFamily="2" charset="2"/>
                  <a:buChar char="ü"/>
                </a:pPr>
                <a:r>
                  <a:rPr lang="zh-CN" altLang="zh-CN" sz="2000" dirty="0" smtClean="0"/>
                  <a:t>表现欲极强，凡事喜欢自作主张；</a:t>
                </a:r>
                <a:endParaRPr lang="en-US" altLang="zh-CN" sz="2000" dirty="0" smtClean="0"/>
              </a:p>
              <a:p>
                <a:pPr>
                  <a:buFont typeface="Wingdings" pitchFamily="2" charset="2"/>
                  <a:buChar char="ü"/>
                </a:pPr>
                <a:r>
                  <a:rPr lang="zh-CN" altLang="zh-CN" sz="2000" dirty="0" smtClean="0"/>
                  <a:t>寻求击败对方的满足感；</a:t>
                </a:r>
                <a:endParaRPr lang="en-US" altLang="zh-CN" sz="2000" dirty="0" smtClean="0"/>
              </a:p>
              <a:p>
                <a:pPr>
                  <a:buFont typeface="Wingdings" pitchFamily="2" charset="2"/>
                  <a:buChar char="ü"/>
                </a:pPr>
                <a:r>
                  <a:rPr lang="zh-CN" altLang="zh-CN" sz="2000" dirty="0" smtClean="0"/>
                  <a:t>发泄内心的不满</a:t>
                </a:r>
                <a:r>
                  <a:rPr lang="zh-CN" altLang="en-US" sz="2000" dirty="0" smtClean="0"/>
                  <a:t>；</a:t>
                </a:r>
                <a:endParaRPr lang="zh-CN" altLang="en-US" sz="2000" dirty="0">
                  <a:latin typeface="宋体" pitchFamily="2" charset="-122"/>
                  <a:ea typeface="宋体" pitchFamily="2" charset="-122"/>
                </a:endParaRPr>
              </a:p>
            </p:txBody>
          </p:sp>
        </p:grpSp>
        <p:pic>
          <p:nvPicPr>
            <p:cNvPr id="15" name="Picture 23"/>
            <p:cNvPicPr>
              <a:picLocks noChangeAspect="1" noChangeArrowheads="1"/>
            </p:cNvPicPr>
            <p:nvPr/>
          </p:nvPicPr>
          <p:blipFill>
            <a:blip r:embed="rId5" cstate="print"/>
            <a:srcRect/>
            <a:stretch>
              <a:fillRect/>
            </a:stretch>
          </p:blipFill>
          <p:spPr bwMode="auto">
            <a:xfrm>
              <a:off x="4071938" y="2649686"/>
              <a:ext cx="1511300" cy="1116013"/>
            </a:xfrm>
            <a:prstGeom prst="rect">
              <a:avLst/>
            </a:prstGeom>
            <a:noFill/>
          </p:spPr>
        </p:pic>
        <p:grpSp>
          <p:nvGrpSpPr>
            <p:cNvPr id="16" name="矩形 130"/>
            <p:cNvGrpSpPr>
              <a:grpSpLocks/>
            </p:cNvGrpSpPr>
            <p:nvPr/>
          </p:nvGrpSpPr>
          <p:grpSpPr bwMode="auto">
            <a:xfrm>
              <a:off x="4400550" y="3521224"/>
              <a:ext cx="3103563" cy="2921000"/>
              <a:chOff x="2772" y="1889"/>
              <a:chExt cx="1955" cy="1840"/>
            </a:xfrm>
          </p:grpSpPr>
          <p:pic>
            <p:nvPicPr>
              <p:cNvPr id="17" name="Picture 13"/>
              <p:cNvPicPr>
                <a:picLocks noChangeArrowheads="1"/>
              </p:cNvPicPr>
              <p:nvPr/>
            </p:nvPicPr>
            <p:blipFill>
              <a:blip r:embed="rId6" cstate="print"/>
              <a:srcRect/>
              <a:stretch>
                <a:fillRect/>
              </a:stretch>
            </p:blipFill>
            <p:spPr bwMode="auto">
              <a:xfrm>
                <a:off x="2772" y="1889"/>
                <a:ext cx="1917" cy="1840"/>
              </a:xfrm>
              <a:prstGeom prst="rect">
                <a:avLst/>
              </a:prstGeom>
              <a:noFill/>
            </p:spPr>
          </p:pic>
          <p:sp>
            <p:nvSpPr>
              <p:cNvPr id="18" name="Text Box 14"/>
              <p:cNvSpPr txBox="1">
                <a:spLocks noChangeArrowheads="1"/>
              </p:cNvSpPr>
              <p:nvPr/>
            </p:nvSpPr>
            <p:spPr bwMode="auto">
              <a:xfrm>
                <a:off x="3107" y="2226"/>
                <a:ext cx="1620" cy="933"/>
              </a:xfrm>
              <a:prstGeom prst="rect">
                <a:avLst/>
              </a:prstGeom>
              <a:noFill/>
              <a:ln w="9525">
                <a:noFill/>
                <a:miter lim="800000"/>
                <a:headEnd/>
                <a:tailEnd/>
              </a:ln>
            </p:spPr>
            <p:txBody>
              <a:bodyPr>
                <a:spAutoFit/>
              </a:bodyPr>
              <a:lstStyle/>
              <a:p>
                <a:pPr>
                  <a:buFont typeface="Wingdings" pitchFamily="2" charset="2"/>
                  <a:buChar char="ü"/>
                </a:pPr>
                <a:r>
                  <a:rPr lang="zh-CN" altLang="zh-CN" sz="2000" dirty="0">
                    <a:latin typeface="+mj-ea"/>
                  </a:rPr>
                  <a:t>不怕苦，不胆怯</a:t>
                </a:r>
                <a:endParaRPr lang="en-US" altLang="zh-CN" sz="2000" dirty="0">
                  <a:latin typeface="+mj-ea"/>
                </a:endParaRPr>
              </a:p>
              <a:p>
                <a:pPr>
                  <a:buFont typeface="Wingdings" pitchFamily="2" charset="2"/>
                  <a:buChar char="ü"/>
                </a:pPr>
                <a:r>
                  <a:rPr lang="zh-CN" altLang="zh-CN" sz="2000" dirty="0">
                    <a:latin typeface="+mj-ea"/>
                  </a:rPr>
                  <a:t>适当聆听，适时恭维</a:t>
                </a:r>
              </a:p>
              <a:p>
                <a:pPr>
                  <a:buFont typeface="Wingdings" pitchFamily="2" charset="2"/>
                  <a:buChar char="ü"/>
                </a:pPr>
                <a:r>
                  <a:rPr lang="zh-CN" altLang="zh-CN" sz="2000" dirty="0">
                    <a:latin typeface="+mj-ea"/>
                  </a:rPr>
                  <a:t>严格限制交谈时间</a:t>
                </a:r>
              </a:p>
              <a:p>
                <a:endParaRPr lang="zh-CN" altLang="zh-CN" sz="2000" dirty="0"/>
              </a:p>
            </p:txBody>
          </p:sp>
        </p:grpSp>
        <p:grpSp>
          <p:nvGrpSpPr>
            <p:cNvPr id="19" name="矩形 131"/>
            <p:cNvGrpSpPr>
              <a:grpSpLocks/>
            </p:cNvGrpSpPr>
            <p:nvPr/>
          </p:nvGrpSpPr>
          <p:grpSpPr bwMode="auto">
            <a:xfrm>
              <a:off x="5303838" y="2649686"/>
              <a:ext cx="2219325" cy="927100"/>
              <a:chOff x="3341" y="1340"/>
              <a:chExt cx="1398" cy="584"/>
            </a:xfrm>
          </p:grpSpPr>
          <p:pic>
            <p:nvPicPr>
              <p:cNvPr id="20" name="Picture 16"/>
              <p:cNvPicPr>
                <a:picLocks noChangeArrowheads="1"/>
              </p:cNvPicPr>
              <p:nvPr/>
            </p:nvPicPr>
            <p:blipFill>
              <a:blip r:embed="rId7" cstate="print"/>
              <a:srcRect/>
              <a:stretch>
                <a:fillRect/>
              </a:stretch>
            </p:blipFill>
            <p:spPr bwMode="auto">
              <a:xfrm>
                <a:off x="3341" y="1340"/>
                <a:ext cx="1398" cy="584"/>
              </a:xfrm>
              <a:prstGeom prst="rect">
                <a:avLst/>
              </a:prstGeom>
              <a:noFill/>
            </p:spPr>
          </p:pic>
          <p:sp>
            <p:nvSpPr>
              <p:cNvPr id="21" name="Text Box 17"/>
              <p:cNvSpPr txBox="1">
                <a:spLocks noChangeArrowheads="1"/>
              </p:cNvSpPr>
              <p:nvPr/>
            </p:nvSpPr>
            <p:spPr bwMode="auto">
              <a:xfrm>
                <a:off x="3645" y="1395"/>
                <a:ext cx="569" cy="299"/>
              </a:xfrm>
              <a:prstGeom prst="rect">
                <a:avLst/>
              </a:prstGeom>
              <a:noFill/>
              <a:ln w="9525">
                <a:noFill/>
                <a:miter lim="800000"/>
                <a:headEnd/>
                <a:tailEnd/>
              </a:ln>
            </p:spPr>
            <p:txBody>
              <a:bodyPr wrap="none">
                <a:spAutoFit/>
              </a:bodyPr>
              <a:lstStyle/>
              <a:p>
                <a:pPr algn="ctr">
                  <a:spcBef>
                    <a:spcPct val="20000"/>
                  </a:spcBef>
                </a:pPr>
                <a:r>
                  <a:rPr lang="zh-CN" altLang="zh-CN" sz="2800" dirty="0" smtClean="0"/>
                  <a:t>策略</a:t>
                </a:r>
                <a:endParaRPr lang="zh-CN" altLang="en-US" sz="2800" dirty="0">
                  <a:solidFill>
                    <a:srgbClr val="0D0D0D"/>
                  </a:solidFill>
                  <a:ea typeface="ˎ̥"/>
                  <a:cs typeface="ˎ̥"/>
                </a:endParaRPr>
              </a:p>
            </p:txBody>
          </p:sp>
        </p:grpSp>
      </p:gr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141437"/>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客户服务中的沟通技能</a:t>
            </a:r>
            <a:r>
              <a:rPr lang="zh-CN" altLang="zh-CN" dirty="0" smtClean="0"/>
              <a:t/>
            </a:r>
            <a:br>
              <a:rPr lang="zh-CN" altLang="zh-CN" dirty="0" smtClean="0"/>
            </a:br>
            <a:endParaRPr lang="zh-CN" altLang="en-US" dirty="0"/>
          </a:p>
        </p:txBody>
      </p:sp>
      <p:sp>
        <p:nvSpPr>
          <p:cNvPr id="3" name="内容占位符 2"/>
          <p:cNvSpPr>
            <a:spLocks noGrp="1"/>
          </p:cNvSpPr>
          <p:nvPr>
            <p:ph idx="1"/>
          </p:nvPr>
        </p:nvSpPr>
        <p:spPr/>
        <p:txBody>
          <a:bodyPr/>
          <a:lstStyle/>
          <a:p>
            <a:pPr>
              <a:buNone/>
            </a:pPr>
            <a:r>
              <a:rPr lang="zh-CN" altLang="zh-CN" sz="2800" b="1" dirty="0" smtClean="0"/>
              <a:t>一、沟通的概念</a:t>
            </a:r>
            <a:endParaRPr lang="zh-CN" altLang="zh-CN" sz="2800" dirty="0" smtClean="0"/>
          </a:p>
          <a:p>
            <a:r>
              <a:rPr lang="zh-CN" altLang="zh-CN" sz="2800" dirty="0" smtClean="0">
                <a:latin typeface="+mj-ea"/>
                <a:ea typeface="+mj-ea"/>
              </a:rPr>
              <a:t>沟通是指两个或两个以上的人之间交流信息、观点和理解的过程。</a:t>
            </a:r>
            <a:endParaRPr lang="en-US" altLang="zh-CN" sz="2800" dirty="0" smtClean="0">
              <a:latin typeface="+mj-ea"/>
              <a:ea typeface="+mj-ea"/>
            </a:endParaRPr>
          </a:p>
          <a:p>
            <a:r>
              <a:rPr lang="zh-CN" altLang="zh-CN" sz="2800" dirty="0" smtClean="0">
                <a:latin typeface="+mj-ea"/>
                <a:ea typeface="+mj-ea"/>
              </a:rPr>
              <a:t>沟通是两个或两个以上的人之间信息、观点的传递。如果信息没有被传送到，则意味着沟通没有发生。</a:t>
            </a:r>
            <a:endParaRPr lang="en-US" altLang="zh-CN" sz="2800" dirty="0" smtClean="0">
              <a:latin typeface="+mj-ea"/>
              <a:ea typeface="+mj-ea"/>
            </a:endParaRPr>
          </a:p>
          <a:p>
            <a:r>
              <a:rPr lang="zh-CN" altLang="zh-CN" sz="2800" dirty="0" smtClean="0">
                <a:latin typeface="+mj-ea"/>
                <a:ea typeface="+mj-ea"/>
              </a:rPr>
              <a:t>沟通包含信息或者观点的理解。要是沟通成功，信息或者观点不仅要得到传递，还需要被理解。</a:t>
            </a:r>
            <a:endParaRPr lang="zh-CN" altLang="en-US" sz="2800" dirty="0">
              <a:latin typeface="+mj-ea"/>
              <a:ea typeface="+mj-ea"/>
            </a:endParaRPr>
          </a:p>
        </p:txBody>
      </p:sp>
    </p:spTree>
  </p:cSld>
  <p:clrMapOvr>
    <a:masterClrMapping/>
  </p:clrMapOvr>
  <p:transition spd="slow">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41437"/>
            <a:ext cx="8424936"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不同类型客户的服务技巧</a:t>
            </a:r>
            <a:br>
              <a:rPr lang="zh-CN" altLang="zh-CN" sz="4000" dirty="0" smtClean="0">
                <a:latin typeface="+mj-ea"/>
              </a:rPr>
            </a:br>
            <a:endParaRPr lang="zh-CN" altLang="en-US" sz="4000" dirty="0">
              <a:latin typeface="+mj-ea"/>
            </a:endParaRPr>
          </a:p>
        </p:txBody>
      </p:sp>
      <p:sp>
        <p:nvSpPr>
          <p:cNvPr id="3" name="内容占位符 2"/>
          <p:cNvSpPr>
            <a:spLocks noGrp="1"/>
          </p:cNvSpPr>
          <p:nvPr>
            <p:ph idx="1"/>
          </p:nvPr>
        </p:nvSpPr>
        <p:spPr/>
        <p:txBody>
          <a:bodyPr/>
          <a:lstStyle/>
          <a:p>
            <a:pPr>
              <a:buNone/>
            </a:pPr>
            <a:r>
              <a:rPr lang="zh-CN" altLang="zh-CN" sz="2800" b="1" dirty="0" smtClean="0"/>
              <a:t>五、畏生型客户</a:t>
            </a:r>
            <a:endParaRPr lang="zh-CN" altLang="zh-CN" sz="2800" dirty="0" smtClean="0"/>
          </a:p>
          <a:p>
            <a:endParaRPr lang="zh-CN" altLang="en-US" dirty="0"/>
          </a:p>
        </p:txBody>
      </p:sp>
      <p:grpSp>
        <p:nvGrpSpPr>
          <p:cNvPr id="4" name="组合 21"/>
          <p:cNvGrpSpPr/>
          <p:nvPr/>
        </p:nvGrpSpPr>
        <p:grpSpPr>
          <a:xfrm>
            <a:off x="354013" y="2276872"/>
            <a:ext cx="7513637" cy="4248472"/>
            <a:chOff x="354013" y="2594124"/>
            <a:chExt cx="7513637" cy="3859212"/>
          </a:xfrm>
        </p:grpSpPr>
        <p:grpSp>
          <p:nvGrpSpPr>
            <p:cNvPr id="5" name="Group 4"/>
            <p:cNvGrpSpPr>
              <a:grpSpLocks/>
            </p:cNvGrpSpPr>
            <p:nvPr/>
          </p:nvGrpSpPr>
          <p:grpSpPr bwMode="auto">
            <a:xfrm>
              <a:off x="857250" y="2594124"/>
              <a:ext cx="7010400" cy="3714750"/>
              <a:chOff x="990600" y="5345113"/>
              <a:chExt cx="7010400" cy="914400"/>
            </a:xfrm>
          </p:grpSpPr>
          <p:sp>
            <p:nvSpPr>
              <p:cNvPr id="6" name="Line 19"/>
              <p:cNvSpPr>
                <a:spLocks noChangeShapeType="1"/>
              </p:cNvSpPr>
              <p:nvPr/>
            </p:nvSpPr>
            <p:spPr bwMode="auto">
              <a:xfrm>
                <a:off x="990600" y="5345113"/>
                <a:ext cx="7010400" cy="0"/>
              </a:xfrm>
              <a:prstGeom prst="line">
                <a:avLst/>
              </a:prstGeom>
              <a:noFill/>
              <a:ln w="12700">
                <a:solidFill>
                  <a:schemeClr val="tx1"/>
                </a:solidFill>
                <a:prstDash val="sysDot"/>
                <a:round/>
                <a:headEnd/>
                <a:tailEnd/>
              </a:ln>
            </p:spPr>
            <p:txBody>
              <a:bodyPr/>
              <a:lstStyle/>
              <a:p>
                <a:endParaRPr lang="zh-CN" altLang="en-US"/>
              </a:p>
            </p:txBody>
          </p:sp>
          <p:sp>
            <p:nvSpPr>
              <p:cNvPr id="7" name="Line 20"/>
              <p:cNvSpPr>
                <a:spLocks noChangeShapeType="1"/>
              </p:cNvSpPr>
              <p:nvPr/>
            </p:nvSpPr>
            <p:spPr bwMode="auto">
              <a:xfrm>
                <a:off x="4495800" y="5345113"/>
                <a:ext cx="0" cy="914400"/>
              </a:xfrm>
              <a:prstGeom prst="line">
                <a:avLst/>
              </a:prstGeom>
              <a:noFill/>
              <a:ln w="12700" cap="rnd">
                <a:solidFill>
                  <a:schemeClr val="tx1"/>
                </a:solidFill>
                <a:prstDash val="sysDot"/>
                <a:round/>
                <a:headEnd/>
                <a:tailEnd/>
              </a:ln>
            </p:spPr>
            <p:txBody>
              <a:bodyPr/>
              <a:lstStyle/>
              <a:p>
                <a:endParaRPr lang="zh-CN" altLang="en-US"/>
              </a:p>
            </p:txBody>
          </p:sp>
        </p:grpSp>
        <p:pic>
          <p:nvPicPr>
            <p:cNvPr id="8" name="Picture 27"/>
            <p:cNvPicPr>
              <a:picLocks noChangeAspect="1" noChangeArrowheads="1"/>
            </p:cNvPicPr>
            <p:nvPr/>
          </p:nvPicPr>
          <p:blipFill>
            <a:blip r:embed="rId2" cstate="print"/>
            <a:srcRect/>
            <a:stretch>
              <a:fillRect/>
            </a:stretch>
          </p:blipFill>
          <p:spPr bwMode="auto">
            <a:xfrm>
              <a:off x="354013" y="2649686"/>
              <a:ext cx="1530350" cy="1128713"/>
            </a:xfrm>
            <a:prstGeom prst="rect">
              <a:avLst/>
            </a:prstGeom>
            <a:noFill/>
          </p:spPr>
        </p:pic>
        <p:grpSp>
          <p:nvGrpSpPr>
            <p:cNvPr id="9" name="矩形 124"/>
            <p:cNvGrpSpPr>
              <a:grpSpLocks/>
            </p:cNvGrpSpPr>
            <p:nvPr/>
          </p:nvGrpSpPr>
          <p:grpSpPr bwMode="auto">
            <a:xfrm>
              <a:off x="1731963" y="2649686"/>
              <a:ext cx="2303462" cy="927100"/>
              <a:chOff x="1091" y="1340"/>
              <a:chExt cx="1451" cy="584"/>
            </a:xfrm>
          </p:grpSpPr>
          <p:pic>
            <p:nvPicPr>
              <p:cNvPr id="10" name="Picture 6"/>
              <p:cNvPicPr>
                <a:picLocks noChangeArrowheads="1"/>
              </p:cNvPicPr>
              <p:nvPr/>
            </p:nvPicPr>
            <p:blipFill>
              <a:blip r:embed="rId3" cstate="print"/>
              <a:srcRect/>
              <a:stretch>
                <a:fillRect/>
              </a:stretch>
            </p:blipFill>
            <p:spPr bwMode="auto">
              <a:xfrm>
                <a:off x="1091" y="1340"/>
                <a:ext cx="1451" cy="584"/>
              </a:xfrm>
              <a:prstGeom prst="rect">
                <a:avLst/>
              </a:prstGeom>
              <a:noFill/>
            </p:spPr>
          </p:pic>
          <p:sp>
            <p:nvSpPr>
              <p:cNvPr id="11" name="Text Box 7"/>
              <p:cNvSpPr txBox="1">
                <a:spLocks noChangeArrowheads="1"/>
              </p:cNvSpPr>
              <p:nvPr/>
            </p:nvSpPr>
            <p:spPr bwMode="auto">
              <a:xfrm>
                <a:off x="1395" y="1395"/>
                <a:ext cx="1021" cy="330"/>
              </a:xfrm>
              <a:prstGeom prst="rect">
                <a:avLst/>
              </a:prstGeom>
              <a:noFill/>
              <a:ln w="9525">
                <a:noFill/>
                <a:miter lim="800000"/>
                <a:headEnd/>
                <a:tailEnd/>
              </a:ln>
            </p:spPr>
            <p:txBody>
              <a:bodyPr wrap="none">
                <a:spAutoFit/>
              </a:bodyPr>
              <a:lstStyle/>
              <a:p>
                <a:r>
                  <a:rPr lang="zh-CN" altLang="zh-CN" sz="2800" dirty="0"/>
                  <a:t>消费心理</a:t>
                </a:r>
                <a:endParaRPr lang="zh-CN" altLang="en-US" sz="2800" dirty="0">
                  <a:solidFill>
                    <a:srgbClr val="0D0D0D"/>
                  </a:solidFill>
                </a:endParaRPr>
              </a:p>
            </p:txBody>
          </p:sp>
        </p:grpSp>
        <p:grpSp>
          <p:nvGrpSpPr>
            <p:cNvPr id="12" name="矩形 128"/>
            <p:cNvGrpSpPr>
              <a:grpSpLocks/>
            </p:cNvGrpSpPr>
            <p:nvPr/>
          </p:nvGrpSpPr>
          <p:grpSpPr bwMode="auto">
            <a:xfrm>
              <a:off x="1047750" y="3467249"/>
              <a:ext cx="3036888" cy="2986087"/>
              <a:chOff x="660" y="1855"/>
              <a:chExt cx="1913" cy="1881"/>
            </a:xfrm>
          </p:grpSpPr>
          <p:pic>
            <p:nvPicPr>
              <p:cNvPr id="13" name="Picture 9"/>
              <p:cNvPicPr>
                <a:picLocks noChangeArrowheads="1"/>
              </p:cNvPicPr>
              <p:nvPr/>
            </p:nvPicPr>
            <p:blipFill>
              <a:blip r:embed="rId4" cstate="print"/>
              <a:srcRect/>
              <a:stretch>
                <a:fillRect/>
              </a:stretch>
            </p:blipFill>
            <p:spPr bwMode="auto">
              <a:xfrm>
                <a:off x="660" y="1855"/>
                <a:ext cx="1913" cy="1881"/>
              </a:xfrm>
              <a:prstGeom prst="rect">
                <a:avLst/>
              </a:prstGeom>
              <a:noFill/>
            </p:spPr>
          </p:pic>
          <p:sp>
            <p:nvSpPr>
              <p:cNvPr id="14" name="Text Box 10"/>
              <p:cNvSpPr txBox="1">
                <a:spLocks noChangeArrowheads="1"/>
              </p:cNvSpPr>
              <p:nvPr/>
            </p:nvSpPr>
            <p:spPr bwMode="auto">
              <a:xfrm>
                <a:off x="945" y="2080"/>
                <a:ext cx="1620" cy="1286"/>
              </a:xfrm>
              <a:prstGeom prst="rect">
                <a:avLst/>
              </a:prstGeom>
              <a:noFill/>
              <a:ln w="9525">
                <a:noFill/>
                <a:miter lim="800000"/>
                <a:headEnd/>
                <a:tailEnd/>
              </a:ln>
            </p:spPr>
            <p:txBody>
              <a:bodyPr>
                <a:spAutoFit/>
              </a:bodyPr>
              <a:lstStyle/>
              <a:p>
                <a:pPr>
                  <a:buFont typeface="Wingdings" pitchFamily="2" charset="2"/>
                  <a:buChar char="ü"/>
                </a:pPr>
                <a:r>
                  <a:rPr lang="zh-CN" altLang="zh-CN" sz="2000" dirty="0"/>
                  <a:t>对自己的能力缺乏认识，低估自己</a:t>
                </a:r>
                <a:r>
                  <a:rPr lang="zh-CN" altLang="zh-CN" sz="2000" dirty="0" smtClean="0"/>
                  <a:t>；</a:t>
                </a:r>
                <a:endParaRPr lang="en-US" altLang="zh-CN" sz="2000" dirty="0" smtClean="0"/>
              </a:p>
              <a:p>
                <a:pPr>
                  <a:buFont typeface="Wingdings" pitchFamily="2" charset="2"/>
                  <a:buChar char="ü"/>
                </a:pPr>
                <a:r>
                  <a:rPr lang="zh-CN" altLang="zh-CN" sz="2000" dirty="0" smtClean="0"/>
                  <a:t>急于</a:t>
                </a:r>
                <a:r>
                  <a:rPr lang="zh-CN" altLang="zh-CN" sz="2000" dirty="0"/>
                  <a:t>逃脱，这种人变化无常，心理脆弱，需要关怀照顾，这种人要么很害羞，要么就很冷漠。</a:t>
                </a:r>
                <a:endParaRPr lang="zh-CN" altLang="en-US" sz="2000" dirty="0">
                  <a:latin typeface="宋体" pitchFamily="2" charset="-122"/>
                  <a:ea typeface="宋体" pitchFamily="2" charset="-122"/>
                </a:endParaRPr>
              </a:p>
            </p:txBody>
          </p:sp>
        </p:grpSp>
        <p:pic>
          <p:nvPicPr>
            <p:cNvPr id="15" name="Picture 23"/>
            <p:cNvPicPr>
              <a:picLocks noChangeAspect="1" noChangeArrowheads="1"/>
            </p:cNvPicPr>
            <p:nvPr/>
          </p:nvPicPr>
          <p:blipFill>
            <a:blip r:embed="rId5" cstate="print"/>
            <a:srcRect/>
            <a:stretch>
              <a:fillRect/>
            </a:stretch>
          </p:blipFill>
          <p:spPr bwMode="auto">
            <a:xfrm>
              <a:off x="4071938" y="2649686"/>
              <a:ext cx="1511300" cy="1116013"/>
            </a:xfrm>
            <a:prstGeom prst="rect">
              <a:avLst/>
            </a:prstGeom>
            <a:noFill/>
          </p:spPr>
        </p:pic>
        <p:grpSp>
          <p:nvGrpSpPr>
            <p:cNvPr id="16" name="矩形 130"/>
            <p:cNvGrpSpPr>
              <a:grpSpLocks/>
            </p:cNvGrpSpPr>
            <p:nvPr/>
          </p:nvGrpSpPr>
          <p:grpSpPr bwMode="auto">
            <a:xfrm>
              <a:off x="4400550" y="3521224"/>
              <a:ext cx="3103563" cy="2921000"/>
              <a:chOff x="2772" y="1889"/>
              <a:chExt cx="1955" cy="1840"/>
            </a:xfrm>
          </p:grpSpPr>
          <p:pic>
            <p:nvPicPr>
              <p:cNvPr id="17" name="Picture 13"/>
              <p:cNvPicPr>
                <a:picLocks noChangeArrowheads="1"/>
              </p:cNvPicPr>
              <p:nvPr/>
            </p:nvPicPr>
            <p:blipFill>
              <a:blip r:embed="rId6" cstate="print"/>
              <a:srcRect/>
              <a:stretch>
                <a:fillRect/>
              </a:stretch>
            </p:blipFill>
            <p:spPr bwMode="auto">
              <a:xfrm>
                <a:off x="2772" y="1889"/>
                <a:ext cx="1917" cy="1840"/>
              </a:xfrm>
              <a:prstGeom prst="rect">
                <a:avLst/>
              </a:prstGeom>
              <a:noFill/>
            </p:spPr>
          </p:pic>
          <p:sp>
            <p:nvSpPr>
              <p:cNvPr id="18" name="Text Box 14"/>
              <p:cNvSpPr txBox="1">
                <a:spLocks noChangeArrowheads="1"/>
              </p:cNvSpPr>
              <p:nvPr/>
            </p:nvSpPr>
            <p:spPr bwMode="auto">
              <a:xfrm>
                <a:off x="3107" y="2226"/>
                <a:ext cx="1620" cy="757"/>
              </a:xfrm>
              <a:prstGeom prst="rect">
                <a:avLst/>
              </a:prstGeom>
              <a:noFill/>
              <a:ln w="9525">
                <a:noFill/>
                <a:miter lim="800000"/>
                <a:headEnd/>
                <a:tailEnd/>
              </a:ln>
            </p:spPr>
            <p:txBody>
              <a:bodyPr>
                <a:spAutoFit/>
              </a:bodyPr>
              <a:lstStyle/>
              <a:p>
                <a:pPr>
                  <a:buFont typeface="Wingdings" pitchFamily="2" charset="2"/>
                  <a:buChar char="ü"/>
                </a:pPr>
                <a:r>
                  <a:rPr lang="zh-CN" altLang="zh-CN" sz="2000" dirty="0" smtClean="0">
                    <a:latin typeface="+mj-ea"/>
                    <a:ea typeface="+mj-ea"/>
                  </a:rPr>
                  <a:t>真诚付出</a:t>
                </a:r>
                <a:endParaRPr lang="en-US" altLang="zh-CN" sz="2000" dirty="0" smtClean="0">
                  <a:latin typeface="+mj-ea"/>
                  <a:ea typeface="+mj-ea"/>
                </a:endParaRPr>
              </a:p>
              <a:p>
                <a:pPr>
                  <a:buFont typeface="Wingdings" pitchFamily="2" charset="2"/>
                  <a:buChar char="ü"/>
                </a:pPr>
                <a:r>
                  <a:rPr lang="zh-CN" altLang="zh-CN" sz="2000" dirty="0" smtClean="0">
                    <a:latin typeface="+mj-ea"/>
                    <a:ea typeface="+mj-ea"/>
                  </a:rPr>
                  <a:t>不厌其烦，展开攻势</a:t>
                </a:r>
                <a:endParaRPr lang="en-US" altLang="zh-CN" sz="2000" dirty="0" smtClean="0">
                  <a:latin typeface="+mj-ea"/>
                  <a:ea typeface="+mj-ea"/>
                </a:endParaRPr>
              </a:p>
              <a:p>
                <a:pPr>
                  <a:buFont typeface="Wingdings" pitchFamily="2" charset="2"/>
                  <a:buChar char="ü"/>
                </a:pPr>
                <a:endParaRPr lang="zh-CN" altLang="zh-CN" sz="2000" dirty="0"/>
              </a:p>
            </p:txBody>
          </p:sp>
        </p:grpSp>
        <p:grpSp>
          <p:nvGrpSpPr>
            <p:cNvPr id="19" name="矩形 131"/>
            <p:cNvGrpSpPr>
              <a:grpSpLocks/>
            </p:cNvGrpSpPr>
            <p:nvPr/>
          </p:nvGrpSpPr>
          <p:grpSpPr bwMode="auto">
            <a:xfrm>
              <a:off x="5303838" y="2649686"/>
              <a:ext cx="2219325" cy="927100"/>
              <a:chOff x="3341" y="1340"/>
              <a:chExt cx="1398" cy="584"/>
            </a:xfrm>
          </p:grpSpPr>
          <p:pic>
            <p:nvPicPr>
              <p:cNvPr id="20" name="Picture 16"/>
              <p:cNvPicPr>
                <a:picLocks noChangeArrowheads="1"/>
              </p:cNvPicPr>
              <p:nvPr/>
            </p:nvPicPr>
            <p:blipFill>
              <a:blip r:embed="rId7" cstate="print"/>
              <a:srcRect/>
              <a:stretch>
                <a:fillRect/>
              </a:stretch>
            </p:blipFill>
            <p:spPr bwMode="auto">
              <a:xfrm>
                <a:off x="3341" y="1340"/>
                <a:ext cx="1398" cy="584"/>
              </a:xfrm>
              <a:prstGeom prst="rect">
                <a:avLst/>
              </a:prstGeom>
              <a:noFill/>
            </p:spPr>
          </p:pic>
          <p:sp>
            <p:nvSpPr>
              <p:cNvPr id="21" name="Text Box 17"/>
              <p:cNvSpPr txBox="1">
                <a:spLocks noChangeArrowheads="1"/>
              </p:cNvSpPr>
              <p:nvPr/>
            </p:nvSpPr>
            <p:spPr bwMode="auto">
              <a:xfrm>
                <a:off x="3645" y="1395"/>
                <a:ext cx="569" cy="299"/>
              </a:xfrm>
              <a:prstGeom prst="rect">
                <a:avLst/>
              </a:prstGeom>
              <a:noFill/>
              <a:ln w="9525">
                <a:noFill/>
                <a:miter lim="800000"/>
                <a:headEnd/>
                <a:tailEnd/>
              </a:ln>
            </p:spPr>
            <p:txBody>
              <a:bodyPr wrap="none">
                <a:spAutoFit/>
              </a:bodyPr>
              <a:lstStyle/>
              <a:p>
                <a:pPr algn="ctr">
                  <a:spcBef>
                    <a:spcPct val="20000"/>
                  </a:spcBef>
                </a:pPr>
                <a:r>
                  <a:rPr lang="zh-CN" altLang="zh-CN" sz="2800" dirty="0" smtClean="0"/>
                  <a:t>策略</a:t>
                </a:r>
                <a:endParaRPr lang="zh-CN" altLang="en-US" sz="2800" dirty="0">
                  <a:solidFill>
                    <a:srgbClr val="0D0D0D"/>
                  </a:solidFill>
                  <a:ea typeface="ˎ̥"/>
                  <a:cs typeface="ˎ̥"/>
                </a:endParaRPr>
              </a:p>
            </p:txBody>
          </p:sp>
        </p:grpSp>
      </p:grpSp>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41437"/>
            <a:ext cx="8424936"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不同类型客户的服务技巧</a:t>
            </a:r>
            <a:br>
              <a:rPr lang="zh-CN" altLang="zh-CN" sz="4000" dirty="0" smtClean="0">
                <a:latin typeface="+mj-ea"/>
              </a:rPr>
            </a:br>
            <a:endParaRPr lang="zh-CN" altLang="en-US" sz="4000" dirty="0">
              <a:latin typeface="+mj-ea"/>
            </a:endParaRPr>
          </a:p>
        </p:txBody>
      </p:sp>
      <p:sp>
        <p:nvSpPr>
          <p:cNvPr id="3" name="内容占位符 2"/>
          <p:cNvSpPr>
            <a:spLocks noGrp="1"/>
          </p:cNvSpPr>
          <p:nvPr>
            <p:ph idx="1"/>
          </p:nvPr>
        </p:nvSpPr>
        <p:spPr/>
        <p:txBody>
          <a:bodyPr/>
          <a:lstStyle/>
          <a:p>
            <a:pPr>
              <a:buNone/>
            </a:pPr>
            <a:r>
              <a:rPr lang="zh-CN" altLang="zh-CN" sz="2800" b="1" dirty="0" smtClean="0"/>
              <a:t>六、骄傲型客户</a:t>
            </a:r>
            <a:endParaRPr lang="zh-CN" altLang="zh-CN" sz="2800" dirty="0" smtClean="0"/>
          </a:p>
          <a:p>
            <a:endParaRPr lang="zh-CN" altLang="en-US" dirty="0"/>
          </a:p>
        </p:txBody>
      </p:sp>
      <p:grpSp>
        <p:nvGrpSpPr>
          <p:cNvPr id="4" name="组合 21"/>
          <p:cNvGrpSpPr/>
          <p:nvPr/>
        </p:nvGrpSpPr>
        <p:grpSpPr>
          <a:xfrm>
            <a:off x="354013" y="2276872"/>
            <a:ext cx="7513637" cy="4248472"/>
            <a:chOff x="354013" y="2594124"/>
            <a:chExt cx="7513637" cy="3859211"/>
          </a:xfrm>
        </p:grpSpPr>
        <p:grpSp>
          <p:nvGrpSpPr>
            <p:cNvPr id="5" name="Group 4"/>
            <p:cNvGrpSpPr>
              <a:grpSpLocks/>
            </p:cNvGrpSpPr>
            <p:nvPr/>
          </p:nvGrpSpPr>
          <p:grpSpPr bwMode="auto">
            <a:xfrm>
              <a:off x="857250" y="2594124"/>
              <a:ext cx="7010400" cy="3714750"/>
              <a:chOff x="990600" y="5345113"/>
              <a:chExt cx="7010400" cy="914400"/>
            </a:xfrm>
          </p:grpSpPr>
          <p:sp>
            <p:nvSpPr>
              <p:cNvPr id="6" name="Line 19"/>
              <p:cNvSpPr>
                <a:spLocks noChangeShapeType="1"/>
              </p:cNvSpPr>
              <p:nvPr/>
            </p:nvSpPr>
            <p:spPr bwMode="auto">
              <a:xfrm>
                <a:off x="990600" y="5345113"/>
                <a:ext cx="7010400" cy="0"/>
              </a:xfrm>
              <a:prstGeom prst="line">
                <a:avLst/>
              </a:prstGeom>
              <a:noFill/>
              <a:ln w="12700">
                <a:solidFill>
                  <a:schemeClr val="tx1"/>
                </a:solidFill>
                <a:prstDash val="sysDot"/>
                <a:round/>
                <a:headEnd/>
                <a:tailEnd/>
              </a:ln>
            </p:spPr>
            <p:txBody>
              <a:bodyPr/>
              <a:lstStyle/>
              <a:p>
                <a:endParaRPr lang="zh-CN" altLang="en-US"/>
              </a:p>
            </p:txBody>
          </p:sp>
          <p:sp>
            <p:nvSpPr>
              <p:cNvPr id="7" name="Line 20"/>
              <p:cNvSpPr>
                <a:spLocks noChangeShapeType="1"/>
              </p:cNvSpPr>
              <p:nvPr/>
            </p:nvSpPr>
            <p:spPr bwMode="auto">
              <a:xfrm>
                <a:off x="4495800" y="5345113"/>
                <a:ext cx="0" cy="914400"/>
              </a:xfrm>
              <a:prstGeom prst="line">
                <a:avLst/>
              </a:prstGeom>
              <a:noFill/>
              <a:ln w="12700" cap="rnd">
                <a:solidFill>
                  <a:schemeClr val="tx1"/>
                </a:solidFill>
                <a:prstDash val="sysDot"/>
                <a:round/>
                <a:headEnd/>
                <a:tailEnd/>
              </a:ln>
            </p:spPr>
            <p:txBody>
              <a:bodyPr/>
              <a:lstStyle/>
              <a:p>
                <a:endParaRPr lang="zh-CN" altLang="en-US"/>
              </a:p>
            </p:txBody>
          </p:sp>
        </p:grpSp>
        <p:pic>
          <p:nvPicPr>
            <p:cNvPr id="8" name="Picture 27"/>
            <p:cNvPicPr>
              <a:picLocks noChangeAspect="1" noChangeArrowheads="1"/>
            </p:cNvPicPr>
            <p:nvPr/>
          </p:nvPicPr>
          <p:blipFill>
            <a:blip r:embed="rId2" cstate="print"/>
            <a:srcRect/>
            <a:stretch>
              <a:fillRect/>
            </a:stretch>
          </p:blipFill>
          <p:spPr bwMode="auto">
            <a:xfrm>
              <a:off x="354013" y="2649686"/>
              <a:ext cx="1530350" cy="1128713"/>
            </a:xfrm>
            <a:prstGeom prst="rect">
              <a:avLst/>
            </a:prstGeom>
            <a:noFill/>
          </p:spPr>
        </p:pic>
        <p:grpSp>
          <p:nvGrpSpPr>
            <p:cNvPr id="9" name="矩形 124"/>
            <p:cNvGrpSpPr>
              <a:grpSpLocks/>
            </p:cNvGrpSpPr>
            <p:nvPr/>
          </p:nvGrpSpPr>
          <p:grpSpPr bwMode="auto">
            <a:xfrm>
              <a:off x="1731963" y="2649686"/>
              <a:ext cx="2303462" cy="927100"/>
              <a:chOff x="1091" y="1340"/>
              <a:chExt cx="1451" cy="584"/>
            </a:xfrm>
          </p:grpSpPr>
          <p:pic>
            <p:nvPicPr>
              <p:cNvPr id="10" name="Picture 6"/>
              <p:cNvPicPr>
                <a:picLocks noChangeArrowheads="1"/>
              </p:cNvPicPr>
              <p:nvPr/>
            </p:nvPicPr>
            <p:blipFill>
              <a:blip r:embed="rId3" cstate="print"/>
              <a:srcRect/>
              <a:stretch>
                <a:fillRect/>
              </a:stretch>
            </p:blipFill>
            <p:spPr bwMode="auto">
              <a:xfrm>
                <a:off x="1091" y="1340"/>
                <a:ext cx="1451" cy="584"/>
              </a:xfrm>
              <a:prstGeom prst="rect">
                <a:avLst/>
              </a:prstGeom>
              <a:noFill/>
            </p:spPr>
          </p:pic>
          <p:sp>
            <p:nvSpPr>
              <p:cNvPr id="11" name="Text Box 7"/>
              <p:cNvSpPr txBox="1">
                <a:spLocks noChangeArrowheads="1"/>
              </p:cNvSpPr>
              <p:nvPr/>
            </p:nvSpPr>
            <p:spPr bwMode="auto">
              <a:xfrm>
                <a:off x="1395" y="1395"/>
                <a:ext cx="1021" cy="330"/>
              </a:xfrm>
              <a:prstGeom prst="rect">
                <a:avLst/>
              </a:prstGeom>
              <a:noFill/>
              <a:ln w="9525">
                <a:noFill/>
                <a:miter lim="800000"/>
                <a:headEnd/>
                <a:tailEnd/>
              </a:ln>
            </p:spPr>
            <p:txBody>
              <a:bodyPr wrap="none">
                <a:spAutoFit/>
              </a:bodyPr>
              <a:lstStyle/>
              <a:p>
                <a:r>
                  <a:rPr lang="zh-CN" altLang="zh-CN" sz="2800" dirty="0"/>
                  <a:t>消费心理</a:t>
                </a:r>
                <a:endParaRPr lang="zh-CN" altLang="en-US" sz="2800" dirty="0">
                  <a:solidFill>
                    <a:srgbClr val="0D0D0D"/>
                  </a:solidFill>
                </a:endParaRPr>
              </a:p>
            </p:txBody>
          </p:sp>
        </p:grpSp>
        <p:grpSp>
          <p:nvGrpSpPr>
            <p:cNvPr id="12" name="矩形 128"/>
            <p:cNvGrpSpPr>
              <a:grpSpLocks/>
            </p:cNvGrpSpPr>
            <p:nvPr/>
          </p:nvGrpSpPr>
          <p:grpSpPr bwMode="auto">
            <a:xfrm>
              <a:off x="1047750" y="3467249"/>
              <a:ext cx="3163889" cy="2986086"/>
              <a:chOff x="660" y="1855"/>
              <a:chExt cx="1993" cy="1881"/>
            </a:xfrm>
          </p:grpSpPr>
          <p:pic>
            <p:nvPicPr>
              <p:cNvPr id="13" name="Picture 9"/>
              <p:cNvPicPr>
                <a:picLocks noChangeArrowheads="1"/>
              </p:cNvPicPr>
              <p:nvPr/>
            </p:nvPicPr>
            <p:blipFill>
              <a:blip r:embed="rId4" cstate="print"/>
              <a:srcRect/>
              <a:stretch>
                <a:fillRect/>
              </a:stretch>
            </p:blipFill>
            <p:spPr bwMode="auto">
              <a:xfrm>
                <a:off x="660" y="1855"/>
                <a:ext cx="1913" cy="1881"/>
              </a:xfrm>
              <a:prstGeom prst="rect">
                <a:avLst/>
              </a:prstGeom>
              <a:noFill/>
            </p:spPr>
          </p:pic>
          <p:sp>
            <p:nvSpPr>
              <p:cNvPr id="14" name="Text Box 10"/>
              <p:cNvSpPr txBox="1">
                <a:spLocks noChangeArrowheads="1"/>
              </p:cNvSpPr>
              <p:nvPr/>
            </p:nvSpPr>
            <p:spPr bwMode="auto">
              <a:xfrm>
                <a:off x="1033" y="2335"/>
                <a:ext cx="1620" cy="581"/>
              </a:xfrm>
              <a:prstGeom prst="rect">
                <a:avLst/>
              </a:prstGeom>
              <a:noFill/>
              <a:ln w="9525">
                <a:noFill/>
                <a:miter lim="800000"/>
                <a:headEnd/>
                <a:tailEnd/>
              </a:ln>
            </p:spPr>
            <p:txBody>
              <a:bodyPr>
                <a:spAutoFit/>
              </a:bodyPr>
              <a:lstStyle/>
              <a:p>
                <a:pPr lvl="0">
                  <a:buFont typeface="Wingdings" pitchFamily="2" charset="2"/>
                  <a:buChar char="ü"/>
                </a:pPr>
                <a:r>
                  <a:rPr lang="zh-CN" altLang="zh-CN" sz="2000" dirty="0"/>
                  <a:t>自傲型</a:t>
                </a:r>
                <a:r>
                  <a:rPr lang="zh-CN" altLang="zh-CN" sz="2000" dirty="0" smtClean="0"/>
                  <a:t>。</a:t>
                </a:r>
                <a:endParaRPr lang="zh-CN" altLang="zh-CN" sz="2000" dirty="0"/>
              </a:p>
              <a:p>
                <a:pPr lvl="0">
                  <a:buFont typeface="Wingdings" pitchFamily="2" charset="2"/>
                  <a:buChar char="ü"/>
                </a:pPr>
                <a:r>
                  <a:rPr lang="zh-CN" altLang="zh-CN" sz="2000" dirty="0"/>
                  <a:t>掩盖内心空虚型</a:t>
                </a:r>
                <a:r>
                  <a:rPr lang="zh-CN" altLang="zh-CN" sz="2000" dirty="0" smtClean="0"/>
                  <a:t>。</a:t>
                </a:r>
                <a:endParaRPr lang="zh-CN" altLang="zh-CN" sz="2000" dirty="0"/>
              </a:p>
              <a:p>
                <a:pPr lvl="0">
                  <a:buFont typeface="Wingdings" pitchFamily="2" charset="2"/>
                  <a:buChar char="ü"/>
                </a:pPr>
                <a:r>
                  <a:rPr lang="zh-CN" altLang="zh-CN" sz="2000" dirty="0"/>
                  <a:t>自我显示型</a:t>
                </a:r>
                <a:r>
                  <a:rPr lang="zh-CN" altLang="zh-CN" sz="2000" dirty="0" smtClean="0"/>
                  <a:t>。</a:t>
                </a:r>
                <a:endParaRPr lang="zh-CN" altLang="zh-CN" sz="2000" dirty="0"/>
              </a:p>
            </p:txBody>
          </p:sp>
        </p:grpSp>
        <p:pic>
          <p:nvPicPr>
            <p:cNvPr id="15" name="Picture 23"/>
            <p:cNvPicPr>
              <a:picLocks noChangeAspect="1" noChangeArrowheads="1"/>
            </p:cNvPicPr>
            <p:nvPr/>
          </p:nvPicPr>
          <p:blipFill>
            <a:blip r:embed="rId5" cstate="print"/>
            <a:srcRect/>
            <a:stretch>
              <a:fillRect/>
            </a:stretch>
          </p:blipFill>
          <p:spPr bwMode="auto">
            <a:xfrm>
              <a:off x="4071938" y="2649686"/>
              <a:ext cx="1511300" cy="1116013"/>
            </a:xfrm>
            <a:prstGeom prst="rect">
              <a:avLst/>
            </a:prstGeom>
            <a:noFill/>
          </p:spPr>
        </p:pic>
        <p:grpSp>
          <p:nvGrpSpPr>
            <p:cNvPr id="16" name="矩形 130"/>
            <p:cNvGrpSpPr>
              <a:grpSpLocks/>
            </p:cNvGrpSpPr>
            <p:nvPr/>
          </p:nvGrpSpPr>
          <p:grpSpPr bwMode="auto">
            <a:xfrm>
              <a:off x="4400550" y="3521224"/>
              <a:ext cx="3103563" cy="2921000"/>
              <a:chOff x="2772" y="1889"/>
              <a:chExt cx="1955" cy="1840"/>
            </a:xfrm>
          </p:grpSpPr>
          <p:pic>
            <p:nvPicPr>
              <p:cNvPr id="17" name="Picture 13"/>
              <p:cNvPicPr>
                <a:picLocks noChangeArrowheads="1"/>
              </p:cNvPicPr>
              <p:nvPr/>
            </p:nvPicPr>
            <p:blipFill>
              <a:blip r:embed="rId6" cstate="print"/>
              <a:srcRect/>
              <a:stretch>
                <a:fillRect/>
              </a:stretch>
            </p:blipFill>
            <p:spPr bwMode="auto">
              <a:xfrm>
                <a:off x="2772" y="1889"/>
                <a:ext cx="1917" cy="1840"/>
              </a:xfrm>
              <a:prstGeom prst="rect">
                <a:avLst/>
              </a:prstGeom>
              <a:noFill/>
            </p:spPr>
          </p:pic>
          <p:sp>
            <p:nvSpPr>
              <p:cNvPr id="18" name="Text Box 14"/>
              <p:cNvSpPr txBox="1">
                <a:spLocks noChangeArrowheads="1"/>
              </p:cNvSpPr>
              <p:nvPr/>
            </p:nvSpPr>
            <p:spPr bwMode="auto">
              <a:xfrm>
                <a:off x="3107" y="2424"/>
                <a:ext cx="1620" cy="405"/>
              </a:xfrm>
              <a:prstGeom prst="rect">
                <a:avLst/>
              </a:prstGeom>
              <a:noFill/>
              <a:ln w="9525">
                <a:noFill/>
                <a:miter lim="800000"/>
                <a:headEnd/>
                <a:tailEnd/>
              </a:ln>
            </p:spPr>
            <p:txBody>
              <a:bodyPr>
                <a:spAutoFit/>
              </a:bodyPr>
              <a:lstStyle/>
              <a:p>
                <a:pPr>
                  <a:buFont typeface="Wingdings" pitchFamily="2" charset="2"/>
                  <a:buChar char="ü"/>
                </a:pPr>
                <a:r>
                  <a:rPr lang="zh-CN" altLang="zh-CN" sz="2000" dirty="0"/>
                  <a:t>及时</a:t>
                </a:r>
                <a:r>
                  <a:rPr lang="zh-CN" altLang="zh-CN" sz="2000" dirty="0" smtClean="0"/>
                  <a:t>疏导</a:t>
                </a:r>
                <a:endParaRPr lang="zh-CN" altLang="zh-CN" sz="2000" dirty="0">
                  <a:latin typeface="+mj-ea"/>
                </a:endParaRPr>
              </a:p>
              <a:p>
                <a:pPr>
                  <a:buFont typeface="Wingdings" pitchFamily="2" charset="2"/>
                  <a:buChar char="ü"/>
                </a:pPr>
                <a:r>
                  <a:rPr lang="zh-CN" altLang="zh-CN" sz="2000" dirty="0"/>
                  <a:t>该说话时就说话</a:t>
                </a:r>
              </a:p>
            </p:txBody>
          </p:sp>
        </p:grpSp>
        <p:grpSp>
          <p:nvGrpSpPr>
            <p:cNvPr id="19" name="矩形 131"/>
            <p:cNvGrpSpPr>
              <a:grpSpLocks/>
            </p:cNvGrpSpPr>
            <p:nvPr/>
          </p:nvGrpSpPr>
          <p:grpSpPr bwMode="auto">
            <a:xfrm>
              <a:off x="5303838" y="2649686"/>
              <a:ext cx="2219325" cy="927100"/>
              <a:chOff x="3341" y="1340"/>
              <a:chExt cx="1398" cy="584"/>
            </a:xfrm>
          </p:grpSpPr>
          <p:pic>
            <p:nvPicPr>
              <p:cNvPr id="20" name="Picture 16"/>
              <p:cNvPicPr>
                <a:picLocks noChangeArrowheads="1"/>
              </p:cNvPicPr>
              <p:nvPr/>
            </p:nvPicPr>
            <p:blipFill>
              <a:blip r:embed="rId7" cstate="print"/>
              <a:srcRect/>
              <a:stretch>
                <a:fillRect/>
              </a:stretch>
            </p:blipFill>
            <p:spPr bwMode="auto">
              <a:xfrm>
                <a:off x="3341" y="1340"/>
                <a:ext cx="1398" cy="584"/>
              </a:xfrm>
              <a:prstGeom prst="rect">
                <a:avLst/>
              </a:prstGeom>
              <a:noFill/>
            </p:spPr>
          </p:pic>
          <p:sp>
            <p:nvSpPr>
              <p:cNvPr id="21" name="Text Box 17"/>
              <p:cNvSpPr txBox="1">
                <a:spLocks noChangeArrowheads="1"/>
              </p:cNvSpPr>
              <p:nvPr/>
            </p:nvSpPr>
            <p:spPr bwMode="auto">
              <a:xfrm>
                <a:off x="3645" y="1395"/>
                <a:ext cx="569" cy="299"/>
              </a:xfrm>
              <a:prstGeom prst="rect">
                <a:avLst/>
              </a:prstGeom>
              <a:noFill/>
              <a:ln w="9525">
                <a:noFill/>
                <a:miter lim="800000"/>
                <a:headEnd/>
                <a:tailEnd/>
              </a:ln>
            </p:spPr>
            <p:txBody>
              <a:bodyPr wrap="none">
                <a:spAutoFit/>
              </a:bodyPr>
              <a:lstStyle/>
              <a:p>
                <a:pPr algn="ctr">
                  <a:spcBef>
                    <a:spcPct val="20000"/>
                  </a:spcBef>
                </a:pPr>
                <a:r>
                  <a:rPr lang="zh-CN" altLang="zh-CN" sz="2800" dirty="0" smtClean="0"/>
                  <a:t>策略</a:t>
                </a:r>
                <a:endParaRPr lang="zh-CN" altLang="en-US" sz="2800" dirty="0">
                  <a:solidFill>
                    <a:srgbClr val="0D0D0D"/>
                  </a:solidFill>
                  <a:ea typeface="ˎ̥"/>
                  <a:cs typeface="ˎ̥"/>
                </a:endParaRPr>
              </a:p>
            </p:txBody>
          </p:sp>
        </p:grpSp>
      </p:grpSp>
    </p:spTree>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41437"/>
            <a:ext cx="8424936"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不同类型客户的服务技巧</a:t>
            </a:r>
            <a:br>
              <a:rPr lang="zh-CN" altLang="zh-CN" sz="4000" dirty="0" smtClean="0">
                <a:latin typeface="+mj-ea"/>
              </a:rPr>
            </a:br>
            <a:endParaRPr lang="zh-CN" altLang="en-US" sz="4000" dirty="0">
              <a:latin typeface="+mj-ea"/>
            </a:endParaRPr>
          </a:p>
        </p:txBody>
      </p:sp>
      <p:sp>
        <p:nvSpPr>
          <p:cNvPr id="3" name="内容占位符 2"/>
          <p:cNvSpPr>
            <a:spLocks noGrp="1"/>
          </p:cNvSpPr>
          <p:nvPr>
            <p:ph idx="1"/>
          </p:nvPr>
        </p:nvSpPr>
        <p:spPr/>
        <p:txBody>
          <a:bodyPr/>
          <a:lstStyle/>
          <a:p>
            <a:pPr>
              <a:buNone/>
            </a:pPr>
            <a:r>
              <a:rPr lang="zh-CN" altLang="zh-CN" sz="2800" b="1" dirty="0" smtClean="0"/>
              <a:t>七、重视舆论型客户</a:t>
            </a:r>
            <a:r>
              <a:rPr lang="en-US" altLang="zh-CN" sz="2800" b="1" dirty="0" smtClean="0"/>
              <a:t> </a:t>
            </a:r>
            <a:endParaRPr lang="zh-CN" altLang="zh-CN" sz="2800" dirty="0" smtClean="0"/>
          </a:p>
          <a:p>
            <a:endParaRPr lang="zh-CN" altLang="en-US" dirty="0"/>
          </a:p>
        </p:txBody>
      </p:sp>
      <p:grpSp>
        <p:nvGrpSpPr>
          <p:cNvPr id="4" name="组合 21"/>
          <p:cNvGrpSpPr/>
          <p:nvPr/>
        </p:nvGrpSpPr>
        <p:grpSpPr>
          <a:xfrm>
            <a:off x="354013" y="2276872"/>
            <a:ext cx="7513637" cy="4248472"/>
            <a:chOff x="354013" y="2594124"/>
            <a:chExt cx="7513637" cy="3859212"/>
          </a:xfrm>
        </p:grpSpPr>
        <p:grpSp>
          <p:nvGrpSpPr>
            <p:cNvPr id="5" name="Group 4"/>
            <p:cNvGrpSpPr>
              <a:grpSpLocks/>
            </p:cNvGrpSpPr>
            <p:nvPr/>
          </p:nvGrpSpPr>
          <p:grpSpPr bwMode="auto">
            <a:xfrm>
              <a:off x="857250" y="2594124"/>
              <a:ext cx="7010400" cy="3714750"/>
              <a:chOff x="990600" y="5345113"/>
              <a:chExt cx="7010400" cy="914400"/>
            </a:xfrm>
          </p:grpSpPr>
          <p:sp>
            <p:nvSpPr>
              <p:cNvPr id="6" name="Line 19"/>
              <p:cNvSpPr>
                <a:spLocks noChangeShapeType="1"/>
              </p:cNvSpPr>
              <p:nvPr/>
            </p:nvSpPr>
            <p:spPr bwMode="auto">
              <a:xfrm>
                <a:off x="990600" y="5345113"/>
                <a:ext cx="7010400" cy="0"/>
              </a:xfrm>
              <a:prstGeom prst="line">
                <a:avLst/>
              </a:prstGeom>
              <a:noFill/>
              <a:ln w="12700">
                <a:solidFill>
                  <a:schemeClr val="tx1"/>
                </a:solidFill>
                <a:prstDash val="sysDot"/>
                <a:round/>
                <a:headEnd/>
                <a:tailEnd/>
              </a:ln>
            </p:spPr>
            <p:txBody>
              <a:bodyPr/>
              <a:lstStyle/>
              <a:p>
                <a:endParaRPr lang="zh-CN" altLang="en-US"/>
              </a:p>
            </p:txBody>
          </p:sp>
          <p:sp>
            <p:nvSpPr>
              <p:cNvPr id="7" name="Line 20"/>
              <p:cNvSpPr>
                <a:spLocks noChangeShapeType="1"/>
              </p:cNvSpPr>
              <p:nvPr/>
            </p:nvSpPr>
            <p:spPr bwMode="auto">
              <a:xfrm>
                <a:off x="4495800" y="5345113"/>
                <a:ext cx="0" cy="914400"/>
              </a:xfrm>
              <a:prstGeom prst="line">
                <a:avLst/>
              </a:prstGeom>
              <a:noFill/>
              <a:ln w="12700" cap="rnd">
                <a:solidFill>
                  <a:schemeClr val="tx1"/>
                </a:solidFill>
                <a:prstDash val="sysDot"/>
                <a:round/>
                <a:headEnd/>
                <a:tailEnd/>
              </a:ln>
            </p:spPr>
            <p:txBody>
              <a:bodyPr/>
              <a:lstStyle/>
              <a:p>
                <a:endParaRPr lang="zh-CN" altLang="en-US"/>
              </a:p>
            </p:txBody>
          </p:sp>
        </p:grpSp>
        <p:pic>
          <p:nvPicPr>
            <p:cNvPr id="8" name="Picture 27"/>
            <p:cNvPicPr>
              <a:picLocks noChangeAspect="1" noChangeArrowheads="1"/>
            </p:cNvPicPr>
            <p:nvPr/>
          </p:nvPicPr>
          <p:blipFill>
            <a:blip r:embed="rId2" cstate="print"/>
            <a:srcRect/>
            <a:stretch>
              <a:fillRect/>
            </a:stretch>
          </p:blipFill>
          <p:spPr bwMode="auto">
            <a:xfrm>
              <a:off x="354013" y="2649686"/>
              <a:ext cx="1530350" cy="1128713"/>
            </a:xfrm>
            <a:prstGeom prst="rect">
              <a:avLst/>
            </a:prstGeom>
            <a:noFill/>
          </p:spPr>
        </p:pic>
        <p:grpSp>
          <p:nvGrpSpPr>
            <p:cNvPr id="9" name="矩形 124"/>
            <p:cNvGrpSpPr>
              <a:grpSpLocks/>
            </p:cNvGrpSpPr>
            <p:nvPr/>
          </p:nvGrpSpPr>
          <p:grpSpPr bwMode="auto">
            <a:xfrm>
              <a:off x="1731963" y="2649686"/>
              <a:ext cx="2303462" cy="927100"/>
              <a:chOff x="1091" y="1340"/>
              <a:chExt cx="1451" cy="584"/>
            </a:xfrm>
          </p:grpSpPr>
          <p:pic>
            <p:nvPicPr>
              <p:cNvPr id="10" name="Picture 6"/>
              <p:cNvPicPr>
                <a:picLocks noChangeArrowheads="1"/>
              </p:cNvPicPr>
              <p:nvPr/>
            </p:nvPicPr>
            <p:blipFill>
              <a:blip r:embed="rId3" cstate="print"/>
              <a:srcRect/>
              <a:stretch>
                <a:fillRect/>
              </a:stretch>
            </p:blipFill>
            <p:spPr bwMode="auto">
              <a:xfrm>
                <a:off x="1091" y="1340"/>
                <a:ext cx="1451" cy="584"/>
              </a:xfrm>
              <a:prstGeom prst="rect">
                <a:avLst/>
              </a:prstGeom>
              <a:noFill/>
            </p:spPr>
          </p:pic>
          <p:sp>
            <p:nvSpPr>
              <p:cNvPr id="11" name="Text Box 7"/>
              <p:cNvSpPr txBox="1">
                <a:spLocks noChangeArrowheads="1"/>
              </p:cNvSpPr>
              <p:nvPr/>
            </p:nvSpPr>
            <p:spPr bwMode="auto">
              <a:xfrm>
                <a:off x="1395" y="1395"/>
                <a:ext cx="1021" cy="330"/>
              </a:xfrm>
              <a:prstGeom prst="rect">
                <a:avLst/>
              </a:prstGeom>
              <a:noFill/>
              <a:ln w="9525">
                <a:noFill/>
                <a:miter lim="800000"/>
                <a:headEnd/>
                <a:tailEnd/>
              </a:ln>
            </p:spPr>
            <p:txBody>
              <a:bodyPr wrap="none">
                <a:spAutoFit/>
              </a:bodyPr>
              <a:lstStyle/>
              <a:p>
                <a:r>
                  <a:rPr lang="zh-CN" altLang="zh-CN" sz="2800" dirty="0"/>
                  <a:t>消费心理</a:t>
                </a:r>
                <a:endParaRPr lang="zh-CN" altLang="en-US" sz="2800" dirty="0">
                  <a:solidFill>
                    <a:srgbClr val="0D0D0D"/>
                  </a:solidFill>
                </a:endParaRPr>
              </a:p>
            </p:txBody>
          </p:sp>
        </p:grpSp>
        <p:grpSp>
          <p:nvGrpSpPr>
            <p:cNvPr id="12" name="矩形 128"/>
            <p:cNvGrpSpPr>
              <a:grpSpLocks/>
            </p:cNvGrpSpPr>
            <p:nvPr/>
          </p:nvGrpSpPr>
          <p:grpSpPr bwMode="auto">
            <a:xfrm>
              <a:off x="1047750" y="3467249"/>
              <a:ext cx="3036888" cy="2986087"/>
              <a:chOff x="660" y="1855"/>
              <a:chExt cx="1913" cy="1881"/>
            </a:xfrm>
          </p:grpSpPr>
          <p:pic>
            <p:nvPicPr>
              <p:cNvPr id="13" name="Picture 9"/>
              <p:cNvPicPr>
                <a:picLocks noChangeArrowheads="1"/>
              </p:cNvPicPr>
              <p:nvPr/>
            </p:nvPicPr>
            <p:blipFill>
              <a:blip r:embed="rId4" cstate="print"/>
              <a:srcRect/>
              <a:stretch>
                <a:fillRect/>
              </a:stretch>
            </p:blipFill>
            <p:spPr bwMode="auto">
              <a:xfrm>
                <a:off x="660" y="1855"/>
                <a:ext cx="1913" cy="1881"/>
              </a:xfrm>
              <a:prstGeom prst="rect">
                <a:avLst/>
              </a:prstGeom>
              <a:noFill/>
            </p:spPr>
          </p:pic>
          <p:sp>
            <p:nvSpPr>
              <p:cNvPr id="14" name="Text Box 10"/>
              <p:cNvSpPr txBox="1">
                <a:spLocks noChangeArrowheads="1"/>
              </p:cNvSpPr>
              <p:nvPr/>
            </p:nvSpPr>
            <p:spPr bwMode="auto">
              <a:xfrm>
                <a:off x="945" y="2226"/>
                <a:ext cx="1620" cy="933"/>
              </a:xfrm>
              <a:prstGeom prst="rect">
                <a:avLst/>
              </a:prstGeom>
              <a:noFill/>
              <a:ln w="9525">
                <a:noFill/>
                <a:miter lim="800000"/>
                <a:headEnd/>
                <a:tailEnd/>
              </a:ln>
            </p:spPr>
            <p:txBody>
              <a:bodyPr>
                <a:spAutoFit/>
              </a:bodyPr>
              <a:lstStyle/>
              <a:p>
                <a:pPr>
                  <a:buFont typeface="Wingdings" pitchFamily="2" charset="2"/>
                  <a:buChar char="ü"/>
                </a:pPr>
                <a:r>
                  <a:rPr lang="zh-CN" altLang="zh-CN" sz="2000" dirty="0"/>
                  <a:t>重视舆论型客户非常自已周围的人对商品的评价，他们的购买行为常委舆论所左右。</a:t>
                </a:r>
                <a:endParaRPr lang="zh-CN" altLang="en-US" sz="2000" dirty="0">
                  <a:latin typeface="宋体" pitchFamily="2" charset="-122"/>
                  <a:ea typeface="宋体" pitchFamily="2" charset="-122"/>
                </a:endParaRPr>
              </a:p>
            </p:txBody>
          </p:sp>
        </p:grpSp>
        <p:pic>
          <p:nvPicPr>
            <p:cNvPr id="15" name="Picture 23"/>
            <p:cNvPicPr>
              <a:picLocks noChangeAspect="1" noChangeArrowheads="1"/>
            </p:cNvPicPr>
            <p:nvPr/>
          </p:nvPicPr>
          <p:blipFill>
            <a:blip r:embed="rId5" cstate="print"/>
            <a:srcRect/>
            <a:stretch>
              <a:fillRect/>
            </a:stretch>
          </p:blipFill>
          <p:spPr bwMode="auto">
            <a:xfrm>
              <a:off x="4071938" y="2649686"/>
              <a:ext cx="1511300" cy="1116013"/>
            </a:xfrm>
            <a:prstGeom prst="rect">
              <a:avLst/>
            </a:prstGeom>
            <a:noFill/>
          </p:spPr>
        </p:pic>
        <p:grpSp>
          <p:nvGrpSpPr>
            <p:cNvPr id="16" name="矩形 130"/>
            <p:cNvGrpSpPr>
              <a:grpSpLocks/>
            </p:cNvGrpSpPr>
            <p:nvPr/>
          </p:nvGrpSpPr>
          <p:grpSpPr bwMode="auto">
            <a:xfrm>
              <a:off x="4400550" y="3521224"/>
              <a:ext cx="3103563" cy="2921000"/>
              <a:chOff x="2772" y="1889"/>
              <a:chExt cx="1955" cy="1840"/>
            </a:xfrm>
          </p:grpSpPr>
          <p:pic>
            <p:nvPicPr>
              <p:cNvPr id="17" name="Picture 13"/>
              <p:cNvPicPr>
                <a:picLocks noChangeArrowheads="1"/>
              </p:cNvPicPr>
              <p:nvPr/>
            </p:nvPicPr>
            <p:blipFill>
              <a:blip r:embed="rId6" cstate="print"/>
              <a:srcRect/>
              <a:stretch>
                <a:fillRect/>
              </a:stretch>
            </p:blipFill>
            <p:spPr bwMode="auto">
              <a:xfrm>
                <a:off x="2772" y="1889"/>
                <a:ext cx="1917" cy="1840"/>
              </a:xfrm>
              <a:prstGeom prst="rect">
                <a:avLst/>
              </a:prstGeom>
              <a:noFill/>
            </p:spPr>
          </p:pic>
          <p:sp>
            <p:nvSpPr>
              <p:cNvPr id="18" name="Text Box 14"/>
              <p:cNvSpPr txBox="1">
                <a:spLocks noChangeArrowheads="1"/>
              </p:cNvSpPr>
              <p:nvPr/>
            </p:nvSpPr>
            <p:spPr bwMode="auto">
              <a:xfrm>
                <a:off x="3107" y="2226"/>
                <a:ext cx="1620" cy="1110"/>
              </a:xfrm>
              <a:prstGeom prst="rect">
                <a:avLst/>
              </a:prstGeom>
              <a:noFill/>
              <a:ln w="9525">
                <a:noFill/>
                <a:miter lim="800000"/>
                <a:headEnd/>
                <a:tailEnd/>
              </a:ln>
            </p:spPr>
            <p:txBody>
              <a:bodyPr>
                <a:spAutoFit/>
              </a:bodyPr>
              <a:lstStyle/>
              <a:p>
                <a:pPr>
                  <a:buFont typeface="Wingdings" pitchFamily="2" charset="2"/>
                  <a:buChar char="ü"/>
                </a:pPr>
                <a:r>
                  <a:rPr lang="zh-CN" altLang="zh-CN" sz="2000" dirty="0">
                    <a:latin typeface="+mj-ea"/>
                    <a:ea typeface="+mj-ea"/>
                  </a:rPr>
                  <a:t>展示商品良好的品质和</a:t>
                </a:r>
                <a:r>
                  <a:rPr lang="zh-CN" altLang="zh-CN" sz="2000" dirty="0" smtClean="0">
                    <a:latin typeface="+mj-ea"/>
                    <a:ea typeface="+mj-ea"/>
                  </a:rPr>
                  <a:t>功能</a:t>
                </a:r>
                <a:endParaRPr lang="en-US" altLang="zh-CN" sz="2000" dirty="0" smtClean="0">
                  <a:latin typeface="+mj-ea"/>
                  <a:ea typeface="+mj-ea"/>
                </a:endParaRPr>
              </a:p>
              <a:p>
                <a:pPr>
                  <a:buFont typeface="Wingdings" pitchFamily="2" charset="2"/>
                  <a:buChar char="ü"/>
                </a:pPr>
                <a:r>
                  <a:rPr lang="zh-CN" altLang="zh-CN" sz="2000" dirty="0">
                    <a:latin typeface="+mj-ea"/>
                    <a:ea typeface="+mj-ea"/>
                  </a:rPr>
                  <a:t>用自信的态度给予强有力的</a:t>
                </a:r>
                <a:r>
                  <a:rPr lang="zh-CN" altLang="zh-CN" sz="2000" dirty="0" smtClean="0">
                    <a:latin typeface="+mj-ea"/>
                    <a:ea typeface="+mj-ea"/>
                  </a:rPr>
                  <a:t>暗示</a:t>
                </a:r>
                <a:endParaRPr lang="en-US" altLang="zh-CN" sz="2000" dirty="0" smtClean="0">
                  <a:latin typeface="+mj-ea"/>
                  <a:ea typeface="+mj-ea"/>
                </a:endParaRPr>
              </a:p>
              <a:p>
                <a:pPr>
                  <a:buFont typeface="Wingdings" pitchFamily="2" charset="2"/>
                  <a:buChar char="ü"/>
                </a:pPr>
                <a:r>
                  <a:rPr lang="zh-CN" altLang="zh-CN" sz="2000" dirty="0">
                    <a:latin typeface="+mj-ea"/>
                    <a:ea typeface="+mj-ea"/>
                  </a:rPr>
                  <a:t>把受到过的好评一一列举给他看</a:t>
                </a:r>
              </a:p>
            </p:txBody>
          </p:sp>
        </p:grpSp>
        <p:grpSp>
          <p:nvGrpSpPr>
            <p:cNvPr id="19" name="矩形 131"/>
            <p:cNvGrpSpPr>
              <a:grpSpLocks/>
            </p:cNvGrpSpPr>
            <p:nvPr/>
          </p:nvGrpSpPr>
          <p:grpSpPr bwMode="auto">
            <a:xfrm>
              <a:off x="5303838" y="2649686"/>
              <a:ext cx="2219325" cy="927100"/>
              <a:chOff x="3341" y="1340"/>
              <a:chExt cx="1398" cy="584"/>
            </a:xfrm>
          </p:grpSpPr>
          <p:pic>
            <p:nvPicPr>
              <p:cNvPr id="20" name="Picture 16"/>
              <p:cNvPicPr>
                <a:picLocks noChangeArrowheads="1"/>
              </p:cNvPicPr>
              <p:nvPr/>
            </p:nvPicPr>
            <p:blipFill>
              <a:blip r:embed="rId7" cstate="print"/>
              <a:srcRect/>
              <a:stretch>
                <a:fillRect/>
              </a:stretch>
            </p:blipFill>
            <p:spPr bwMode="auto">
              <a:xfrm>
                <a:off x="3341" y="1340"/>
                <a:ext cx="1398" cy="584"/>
              </a:xfrm>
              <a:prstGeom prst="rect">
                <a:avLst/>
              </a:prstGeom>
              <a:noFill/>
            </p:spPr>
          </p:pic>
          <p:sp>
            <p:nvSpPr>
              <p:cNvPr id="21" name="Text Box 17"/>
              <p:cNvSpPr txBox="1">
                <a:spLocks noChangeArrowheads="1"/>
              </p:cNvSpPr>
              <p:nvPr/>
            </p:nvSpPr>
            <p:spPr bwMode="auto">
              <a:xfrm>
                <a:off x="3645" y="1395"/>
                <a:ext cx="569" cy="299"/>
              </a:xfrm>
              <a:prstGeom prst="rect">
                <a:avLst/>
              </a:prstGeom>
              <a:noFill/>
              <a:ln w="9525">
                <a:noFill/>
                <a:miter lim="800000"/>
                <a:headEnd/>
                <a:tailEnd/>
              </a:ln>
            </p:spPr>
            <p:txBody>
              <a:bodyPr wrap="none">
                <a:spAutoFit/>
              </a:bodyPr>
              <a:lstStyle/>
              <a:p>
                <a:pPr algn="ctr">
                  <a:spcBef>
                    <a:spcPct val="20000"/>
                  </a:spcBef>
                </a:pPr>
                <a:r>
                  <a:rPr lang="zh-CN" altLang="zh-CN" sz="2800" dirty="0" smtClean="0"/>
                  <a:t>策略</a:t>
                </a:r>
                <a:endParaRPr lang="zh-CN" altLang="en-US" sz="2800" dirty="0">
                  <a:solidFill>
                    <a:srgbClr val="0D0D0D"/>
                  </a:solidFill>
                  <a:ea typeface="ˎ̥"/>
                  <a:cs typeface="ˎ̥"/>
                </a:endParaRPr>
              </a:p>
            </p:txBody>
          </p:sp>
        </p:grpSp>
      </p:grpSp>
    </p:spTree>
  </p:cSld>
  <p:clrMapOvr>
    <a:masterClrMapping/>
  </p:clrMapOvr>
  <p:transition spd="slow">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41437"/>
            <a:ext cx="8424936"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不同类型客户的服务技巧</a:t>
            </a:r>
            <a:br>
              <a:rPr lang="zh-CN" altLang="zh-CN" sz="4000" dirty="0" smtClean="0">
                <a:latin typeface="+mj-ea"/>
              </a:rPr>
            </a:br>
            <a:endParaRPr lang="zh-CN" altLang="en-US" sz="4000" dirty="0">
              <a:latin typeface="+mj-ea"/>
            </a:endParaRPr>
          </a:p>
        </p:txBody>
      </p:sp>
      <p:sp>
        <p:nvSpPr>
          <p:cNvPr id="3" name="内容占位符 2"/>
          <p:cNvSpPr>
            <a:spLocks noGrp="1"/>
          </p:cNvSpPr>
          <p:nvPr>
            <p:ph idx="1"/>
          </p:nvPr>
        </p:nvSpPr>
        <p:spPr/>
        <p:txBody>
          <a:bodyPr/>
          <a:lstStyle/>
          <a:p>
            <a:pPr>
              <a:buNone/>
            </a:pPr>
            <a:r>
              <a:rPr lang="zh-CN" altLang="zh-CN" sz="2800" b="1" dirty="0" smtClean="0"/>
              <a:t>八、挖苦型客户</a:t>
            </a:r>
            <a:endParaRPr lang="zh-CN" altLang="zh-CN" sz="2800" dirty="0" smtClean="0"/>
          </a:p>
          <a:p>
            <a:endParaRPr lang="zh-CN" altLang="en-US" dirty="0"/>
          </a:p>
        </p:txBody>
      </p:sp>
      <p:grpSp>
        <p:nvGrpSpPr>
          <p:cNvPr id="4" name="组合 21"/>
          <p:cNvGrpSpPr/>
          <p:nvPr/>
        </p:nvGrpSpPr>
        <p:grpSpPr>
          <a:xfrm>
            <a:off x="354013" y="2276872"/>
            <a:ext cx="7513637" cy="4248471"/>
            <a:chOff x="354013" y="2594124"/>
            <a:chExt cx="7513637" cy="3859212"/>
          </a:xfrm>
        </p:grpSpPr>
        <p:grpSp>
          <p:nvGrpSpPr>
            <p:cNvPr id="5" name="Group 4"/>
            <p:cNvGrpSpPr>
              <a:grpSpLocks/>
            </p:cNvGrpSpPr>
            <p:nvPr/>
          </p:nvGrpSpPr>
          <p:grpSpPr bwMode="auto">
            <a:xfrm>
              <a:off x="857250" y="2594124"/>
              <a:ext cx="7010400" cy="3714750"/>
              <a:chOff x="990600" y="5345113"/>
              <a:chExt cx="7010400" cy="914400"/>
            </a:xfrm>
          </p:grpSpPr>
          <p:sp>
            <p:nvSpPr>
              <p:cNvPr id="6" name="Line 19"/>
              <p:cNvSpPr>
                <a:spLocks noChangeShapeType="1"/>
              </p:cNvSpPr>
              <p:nvPr/>
            </p:nvSpPr>
            <p:spPr bwMode="auto">
              <a:xfrm>
                <a:off x="990600" y="5345113"/>
                <a:ext cx="7010400" cy="0"/>
              </a:xfrm>
              <a:prstGeom prst="line">
                <a:avLst/>
              </a:prstGeom>
              <a:noFill/>
              <a:ln w="12700">
                <a:solidFill>
                  <a:schemeClr val="tx1"/>
                </a:solidFill>
                <a:prstDash val="sysDot"/>
                <a:round/>
                <a:headEnd/>
                <a:tailEnd/>
              </a:ln>
            </p:spPr>
            <p:txBody>
              <a:bodyPr/>
              <a:lstStyle/>
              <a:p>
                <a:endParaRPr lang="zh-CN" altLang="en-US"/>
              </a:p>
            </p:txBody>
          </p:sp>
          <p:sp>
            <p:nvSpPr>
              <p:cNvPr id="7" name="Line 20"/>
              <p:cNvSpPr>
                <a:spLocks noChangeShapeType="1"/>
              </p:cNvSpPr>
              <p:nvPr/>
            </p:nvSpPr>
            <p:spPr bwMode="auto">
              <a:xfrm>
                <a:off x="4495800" y="5345113"/>
                <a:ext cx="0" cy="914400"/>
              </a:xfrm>
              <a:prstGeom prst="line">
                <a:avLst/>
              </a:prstGeom>
              <a:noFill/>
              <a:ln w="12700" cap="rnd">
                <a:solidFill>
                  <a:schemeClr val="tx1"/>
                </a:solidFill>
                <a:prstDash val="sysDot"/>
                <a:round/>
                <a:headEnd/>
                <a:tailEnd/>
              </a:ln>
            </p:spPr>
            <p:txBody>
              <a:bodyPr/>
              <a:lstStyle/>
              <a:p>
                <a:endParaRPr lang="zh-CN" altLang="en-US"/>
              </a:p>
            </p:txBody>
          </p:sp>
        </p:grpSp>
        <p:pic>
          <p:nvPicPr>
            <p:cNvPr id="8" name="Picture 27"/>
            <p:cNvPicPr>
              <a:picLocks noChangeAspect="1" noChangeArrowheads="1"/>
            </p:cNvPicPr>
            <p:nvPr/>
          </p:nvPicPr>
          <p:blipFill>
            <a:blip r:embed="rId2" cstate="print"/>
            <a:srcRect/>
            <a:stretch>
              <a:fillRect/>
            </a:stretch>
          </p:blipFill>
          <p:spPr bwMode="auto">
            <a:xfrm>
              <a:off x="354013" y="2649686"/>
              <a:ext cx="1530350" cy="1128713"/>
            </a:xfrm>
            <a:prstGeom prst="rect">
              <a:avLst/>
            </a:prstGeom>
            <a:noFill/>
          </p:spPr>
        </p:pic>
        <p:grpSp>
          <p:nvGrpSpPr>
            <p:cNvPr id="9" name="矩形 124"/>
            <p:cNvGrpSpPr>
              <a:grpSpLocks/>
            </p:cNvGrpSpPr>
            <p:nvPr/>
          </p:nvGrpSpPr>
          <p:grpSpPr bwMode="auto">
            <a:xfrm>
              <a:off x="1731963" y="2649686"/>
              <a:ext cx="2303462" cy="927100"/>
              <a:chOff x="1091" y="1340"/>
              <a:chExt cx="1451" cy="584"/>
            </a:xfrm>
          </p:grpSpPr>
          <p:pic>
            <p:nvPicPr>
              <p:cNvPr id="10" name="Picture 6"/>
              <p:cNvPicPr>
                <a:picLocks noChangeArrowheads="1"/>
              </p:cNvPicPr>
              <p:nvPr/>
            </p:nvPicPr>
            <p:blipFill>
              <a:blip r:embed="rId3" cstate="print"/>
              <a:srcRect/>
              <a:stretch>
                <a:fillRect/>
              </a:stretch>
            </p:blipFill>
            <p:spPr bwMode="auto">
              <a:xfrm>
                <a:off x="1091" y="1340"/>
                <a:ext cx="1451" cy="584"/>
              </a:xfrm>
              <a:prstGeom prst="rect">
                <a:avLst/>
              </a:prstGeom>
              <a:noFill/>
            </p:spPr>
          </p:pic>
          <p:sp>
            <p:nvSpPr>
              <p:cNvPr id="11" name="Text Box 7"/>
              <p:cNvSpPr txBox="1">
                <a:spLocks noChangeArrowheads="1"/>
              </p:cNvSpPr>
              <p:nvPr/>
            </p:nvSpPr>
            <p:spPr bwMode="auto">
              <a:xfrm>
                <a:off x="1395" y="1395"/>
                <a:ext cx="1021" cy="330"/>
              </a:xfrm>
              <a:prstGeom prst="rect">
                <a:avLst/>
              </a:prstGeom>
              <a:noFill/>
              <a:ln w="9525">
                <a:noFill/>
                <a:miter lim="800000"/>
                <a:headEnd/>
                <a:tailEnd/>
              </a:ln>
            </p:spPr>
            <p:txBody>
              <a:bodyPr wrap="none">
                <a:spAutoFit/>
              </a:bodyPr>
              <a:lstStyle/>
              <a:p>
                <a:r>
                  <a:rPr lang="zh-CN" altLang="zh-CN" sz="2800" dirty="0"/>
                  <a:t>消费心理</a:t>
                </a:r>
                <a:endParaRPr lang="zh-CN" altLang="en-US" sz="2800" dirty="0">
                  <a:solidFill>
                    <a:srgbClr val="0D0D0D"/>
                  </a:solidFill>
                </a:endParaRPr>
              </a:p>
            </p:txBody>
          </p:sp>
        </p:grpSp>
        <p:grpSp>
          <p:nvGrpSpPr>
            <p:cNvPr id="12" name="矩形 128"/>
            <p:cNvGrpSpPr>
              <a:grpSpLocks/>
            </p:cNvGrpSpPr>
            <p:nvPr/>
          </p:nvGrpSpPr>
          <p:grpSpPr bwMode="auto">
            <a:xfrm>
              <a:off x="1047750" y="3467249"/>
              <a:ext cx="3036888" cy="2986087"/>
              <a:chOff x="660" y="1855"/>
              <a:chExt cx="1913" cy="1881"/>
            </a:xfrm>
          </p:grpSpPr>
          <p:pic>
            <p:nvPicPr>
              <p:cNvPr id="13" name="Picture 9"/>
              <p:cNvPicPr>
                <a:picLocks noChangeArrowheads="1"/>
              </p:cNvPicPr>
              <p:nvPr/>
            </p:nvPicPr>
            <p:blipFill>
              <a:blip r:embed="rId4" cstate="print"/>
              <a:srcRect/>
              <a:stretch>
                <a:fillRect/>
              </a:stretch>
            </p:blipFill>
            <p:spPr bwMode="auto">
              <a:xfrm>
                <a:off x="660" y="1855"/>
                <a:ext cx="1913" cy="1881"/>
              </a:xfrm>
              <a:prstGeom prst="rect">
                <a:avLst/>
              </a:prstGeom>
              <a:noFill/>
            </p:spPr>
          </p:pic>
          <p:sp>
            <p:nvSpPr>
              <p:cNvPr id="14" name="Text Box 10"/>
              <p:cNvSpPr txBox="1">
                <a:spLocks noChangeArrowheads="1"/>
              </p:cNvSpPr>
              <p:nvPr/>
            </p:nvSpPr>
            <p:spPr bwMode="auto">
              <a:xfrm>
                <a:off x="930" y="1923"/>
                <a:ext cx="1620" cy="1638"/>
              </a:xfrm>
              <a:prstGeom prst="rect">
                <a:avLst/>
              </a:prstGeom>
              <a:noFill/>
              <a:ln w="9525">
                <a:noFill/>
                <a:miter lim="800000"/>
                <a:headEnd/>
                <a:tailEnd/>
              </a:ln>
            </p:spPr>
            <p:txBody>
              <a:bodyPr>
                <a:spAutoFit/>
              </a:bodyPr>
              <a:lstStyle/>
              <a:p>
                <a:pPr>
                  <a:buFont typeface="Wingdings" pitchFamily="2" charset="2"/>
                  <a:buChar char="ü"/>
                </a:pPr>
                <a:r>
                  <a:rPr lang="zh-CN" altLang="zh-CN" sz="2000" dirty="0"/>
                  <a:t>发泄内心不满</a:t>
                </a:r>
                <a:r>
                  <a:rPr lang="zh-CN" altLang="zh-CN" sz="2000" dirty="0" smtClean="0"/>
                  <a:t>；</a:t>
                </a:r>
                <a:endParaRPr lang="en-US" altLang="zh-CN" sz="2000" dirty="0" smtClean="0"/>
              </a:p>
              <a:p>
                <a:pPr>
                  <a:buFont typeface="Wingdings" pitchFamily="2" charset="2"/>
                  <a:buChar char="ü"/>
                </a:pPr>
                <a:r>
                  <a:rPr lang="zh-CN" altLang="zh-CN" sz="2000" dirty="0" smtClean="0"/>
                  <a:t>经常</a:t>
                </a:r>
                <a:r>
                  <a:rPr lang="zh-CN" altLang="zh-CN" sz="2000" dirty="0"/>
                  <a:t>心存不甘</a:t>
                </a:r>
                <a:r>
                  <a:rPr lang="zh-CN" altLang="zh-CN" sz="2000" dirty="0" smtClean="0"/>
                  <a:t>；</a:t>
                </a:r>
                <a:endParaRPr lang="en-US" altLang="zh-CN" sz="2000" dirty="0" smtClean="0"/>
              </a:p>
              <a:p>
                <a:pPr>
                  <a:buFont typeface="Wingdings" pitchFamily="2" charset="2"/>
                  <a:buChar char="ü"/>
                </a:pPr>
                <a:r>
                  <a:rPr lang="zh-CN" altLang="zh-CN" sz="2000" dirty="0" smtClean="0"/>
                  <a:t>掩饰</a:t>
                </a:r>
                <a:r>
                  <a:rPr lang="zh-CN" altLang="zh-CN" sz="2000" dirty="0"/>
                  <a:t>自己的弱点</a:t>
                </a:r>
                <a:r>
                  <a:rPr lang="zh-CN" altLang="zh-CN" sz="2000" dirty="0" smtClean="0"/>
                  <a:t>；</a:t>
                </a:r>
                <a:endParaRPr lang="en-US" altLang="zh-CN" sz="2000" dirty="0" smtClean="0"/>
              </a:p>
              <a:p>
                <a:pPr>
                  <a:buFont typeface="Wingdings" pitchFamily="2" charset="2"/>
                  <a:buChar char="ü"/>
                </a:pPr>
                <a:r>
                  <a:rPr lang="zh-CN" altLang="zh-CN" sz="2000" dirty="0" smtClean="0"/>
                  <a:t>自尊心</a:t>
                </a:r>
                <a:r>
                  <a:rPr lang="zh-CN" altLang="zh-CN" sz="2000" dirty="0"/>
                  <a:t>特强，他们一有机会便挖苦别人，但如果被抓住了弱点，就会不堪一击</a:t>
                </a:r>
                <a:r>
                  <a:rPr lang="zh-CN" altLang="zh-CN" sz="2000" dirty="0" smtClean="0"/>
                  <a:t>。</a:t>
                </a:r>
                <a:endParaRPr lang="en-US" altLang="zh-CN" sz="2000" dirty="0" smtClean="0"/>
              </a:p>
              <a:p>
                <a:pPr>
                  <a:buFont typeface="Wingdings" pitchFamily="2" charset="2"/>
                  <a:buChar char="ü"/>
                </a:pPr>
                <a:r>
                  <a:rPr lang="zh-CN" altLang="zh-CN" sz="2000" dirty="0" smtClean="0"/>
                  <a:t>挖苦</a:t>
                </a:r>
                <a:r>
                  <a:rPr lang="zh-CN" altLang="zh-CN" sz="2000" dirty="0"/>
                  <a:t>型客户天生喜欢挑刺儿，挖苦别人。</a:t>
                </a:r>
                <a:endParaRPr lang="zh-CN" altLang="en-US" sz="2000" dirty="0">
                  <a:latin typeface="宋体" pitchFamily="2" charset="-122"/>
                  <a:ea typeface="宋体" pitchFamily="2" charset="-122"/>
                </a:endParaRPr>
              </a:p>
            </p:txBody>
          </p:sp>
        </p:grpSp>
        <p:pic>
          <p:nvPicPr>
            <p:cNvPr id="15" name="Picture 23"/>
            <p:cNvPicPr>
              <a:picLocks noChangeAspect="1" noChangeArrowheads="1"/>
            </p:cNvPicPr>
            <p:nvPr/>
          </p:nvPicPr>
          <p:blipFill>
            <a:blip r:embed="rId5" cstate="print"/>
            <a:srcRect/>
            <a:stretch>
              <a:fillRect/>
            </a:stretch>
          </p:blipFill>
          <p:spPr bwMode="auto">
            <a:xfrm>
              <a:off x="4071938" y="2649686"/>
              <a:ext cx="1511300" cy="1116013"/>
            </a:xfrm>
            <a:prstGeom prst="rect">
              <a:avLst/>
            </a:prstGeom>
            <a:noFill/>
          </p:spPr>
        </p:pic>
        <p:grpSp>
          <p:nvGrpSpPr>
            <p:cNvPr id="16" name="矩形 130"/>
            <p:cNvGrpSpPr>
              <a:grpSpLocks/>
            </p:cNvGrpSpPr>
            <p:nvPr/>
          </p:nvGrpSpPr>
          <p:grpSpPr bwMode="auto">
            <a:xfrm>
              <a:off x="4400550" y="3521224"/>
              <a:ext cx="3103563" cy="2921001"/>
              <a:chOff x="2772" y="1889"/>
              <a:chExt cx="1955" cy="1840"/>
            </a:xfrm>
          </p:grpSpPr>
          <p:pic>
            <p:nvPicPr>
              <p:cNvPr id="17" name="Picture 13"/>
              <p:cNvPicPr>
                <a:picLocks noChangeArrowheads="1"/>
              </p:cNvPicPr>
              <p:nvPr/>
            </p:nvPicPr>
            <p:blipFill>
              <a:blip r:embed="rId6" cstate="print"/>
              <a:srcRect/>
              <a:stretch>
                <a:fillRect/>
              </a:stretch>
            </p:blipFill>
            <p:spPr bwMode="auto">
              <a:xfrm>
                <a:off x="2772" y="1889"/>
                <a:ext cx="1917" cy="1840"/>
              </a:xfrm>
              <a:prstGeom prst="rect">
                <a:avLst/>
              </a:prstGeom>
              <a:noFill/>
            </p:spPr>
          </p:pic>
          <p:sp>
            <p:nvSpPr>
              <p:cNvPr id="18" name="Text Box 14"/>
              <p:cNvSpPr txBox="1">
                <a:spLocks noChangeArrowheads="1"/>
              </p:cNvSpPr>
              <p:nvPr/>
            </p:nvSpPr>
            <p:spPr bwMode="auto">
              <a:xfrm>
                <a:off x="3107" y="2088"/>
                <a:ext cx="1620" cy="1286"/>
              </a:xfrm>
              <a:prstGeom prst="rect">
                <a:avLst/>
              </a:prstGeom>
              <a:noFill/>
              <a:ln w="9525">
                <a:noFill/>
                <a:miter lim="800000"/>
                <a:headEnd/>
                <a:tailEnd/>
              </a:ln>
            </p:spPr>
            <p:txBody>
              <a:bodyPr>
                <a:spAutoFit/>
              </a:bodyPr>
              <a:lstStyle/>
              <a:p>
                <a:pPr lvl="0">
                  <a:buFont typeface="Wingdings" pitchFamily="2" charset="2"/>
                  <a:buChar char="ü"/>
                </a:pPr>
                <a:r>
                  <a:rPr lang="zh-CN" altLang="zh-CN" sz="2000" dirty="0"/>
                  <a:t>牢牢抓住其自卑感特别强的特征</a:t>
                </a:r>
              </a:p>
              <a:p>
                <a:pPr lvl="0">
                  <a:buFont typeface="Wingdings" pitchFamily="2" charset="2"/>
                  <a:buChar char="ü"/>
                </a:pPr>
                <a:r>
                  <a:rPr lang="zh-CN" altLang="zh-CN" sz="2000" dirty="0"/>
                  <a:t>不予反驳，做必要的附和</a:t>
                </a:r>
                <a:r>
                  <a:rPr lang="zh-CN" altLang="zh-CN" sz="2000" dirty="0" smtClean="0"/>
                  <a:t>。</a:t>
                </a:r>
                <a:endParaRPr lang="zh-CN" altLang="zh-CN" sz="2000" dirty="0"/>
              </a:p>
              <a:p>
                <a:pPr>
                  <a:buFont typeface="Wingdings" pitchFamily="2" charset="2"/>
                  <a:buChar char="ü"/>
                </a:pPr>
                <a:r>
                  <a:rPr lang="zh-CN" altLang="zh-CN" sz="2000" dirty="0"/>
                  <a:t>在不伤害自己尊严的前提下给予适当的肯定。</a:t>
                </a:r>
                <a:endParaRPr lang="zh-CN" altLang="zh-CN" sz="2000" dirty="0">
                  <a:latin typeface="+mj-ea"/>
                  <a:ea typeface="+mj-ea"/>
                </a:endParaRPr>
              </a:p>
            </p:txBody>
          </p:sp>
        </p:grpSp>
        <p:grpSp>
          <p:nvGrpSpPr>
            <p:cNvPr id="19" name="矩形 131"/>
            <p:cNvGrpSpPr>
              <a:grpSpLocks/>
            </p:cNvGrpSpPr>
            <p:nvPr/>
          </p:nvGrpSpPr>
          <p:grpSpPr bwMode="auto">
            <a:xfrm>
              <a:off x="5303838" y="2649686"/>
              <a:ext cx="2219325" cy="927100"/>
              <a:chOff x="3341" y="1340"/>
              <a:chExt cx="1398" cy="584"/>
            </a:xfrm>
          </p:grpSpPr>
          <p:pic>
            <p:nvPicPr>
              <p:cNvPr id="20" name="Picture 16"/>
              <p:cNvPicPr>
                <a:picLocks noChangeArrowheads="1"/>
              </p:cNvPicPr>
              <p:nvPr/>
            </p:nvPicPr>
            <p:blipFill>
              <a:blip r:embed="rId7" cstate="print"/>
              <a:srcRect/>
              <a:stretch>
                <a:fillRect/>
              </a:stretch>
            </p:blipFill>
            <p:spPr bwMode="auto">
              <a:xfrm>
                <a:off x="3341" y="1340"/>
                <a:ext cx="1398" cy="584"/>
              </a:xfrm>
              <a:prstGeom prst="rect">
                <a:avLst/>
              </a:prstGeom>
              <a:noFill/>
            </p:spPr>
          </p:pic>
          <p:sp>
            <p:nvSpPr>
              <p:cNvPr id="21" name="Text Box 17"/>
              <p:cNvSpPr txBox="1">
                <a:spLocks noChangeArrowheads="1"/>
              </p:cNvSpPr>
              <p:nvPr/>
            </p:nvSpPr>
            <p:spPr bwMode="auto">
              <a:xfrm>
                <a:off x="3645" y="1395"/>
                <a:ext cx="569" cy="299"/>
              </a:xfrm>
              <a:prstGeom prst="rect">
                <a:avLst/>
              </a:prstGeom>
              <a:noFill/>
              <a:ln w="9525">
                <a:noFill/>
                <a:miter lim="800000"/>
                <a:headEnd/>
                <a:tailEnd/>
              </a:ln>
            </p:spPr>
            <p:txBody>
              <a:bodyPr wrap="none">
                <a:spAutoFit/>
              </a:bodyPr>
              <a:lstStyle/>
              <a:p>
                <a:pPr algn="ctr">
                  <a:spcBef>
                    <a:spcPct val="20000"/>
                  </a:spcBef>
                </a:pPr>
                <a:r>
                  <a:rPr lang="zh-CN" altLang="zh-CN" sz="2800" dirty="0" smtClean="0"/>
                  <a:t>策略</a:t>
                </a:r>
                <a:endParaRPr lang="zh-CN" altLang="en-US" sz="2800" dirty="0">
                  <a:solidFill>
                    <a:srgbClr val="0D0D0D"/>
                  </a:solidFill>
                  <a:ea typeface="ˎ̥"/>
                  <a:cs typeface="ˎ̥"/>
                </a:endParaRPr>
              </a:p>
            </p:txBody>
          </p:sp>
        </p:grpSp>
      </p:grpSp>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141437"/>
            <a:ext cx="8424936"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不同类型客户的服务技巧</a:t>
            </a:r>
            <a:br>
              <a:rPr lang="zh-CN" altLang="zh-CN" sz="4000" dirty="0" smtClean="0">
                <a:latin typeface="+mj-ea"/>
              </a:rPr>
            </a:br>
            <a:endParaRPr lang="zh-CN" altLang="en-US" sz="4000" dirty="0">
              <a:latin typeface="+mj-ea"/>
            </a:endParaRPr>
          </a:p>
        </p:txBody>
      </p:sp>
      <p:sp>
        <p:nvSpPr>
          <p:cNvPr id="3" name="内容占位符 2"/>
          <p:cNvSpPr>
            <a:spLocks noGrp="1"/>
          </p:cNvSpPr>
          <p:nvPr>
            <p:ph idx="1"/>
          </p:nvPr>
        </p:nvSpPr>
        <p:spPr/>
        <p:txBody>
          <a:bodyPr/>
          <a:lstStyle/>
          <a:p>
            <a:pPr>
              <a:buNone/>
            </a:pPr>
            <a:r>
              <a:rPr lang="zh-CN" altLang="zh-CN" sz="2800" b="1" dirty="0" smtClean="0"/>
              <a:t>九、犹豫型客户</a:t>
            </a:r>
            <a:endParaRPr lang="zh-CN" altLang="zh-CN" sz="2800" dirty="0" smtClean="0"/>
          </a:p>
          <a:p>
            <a:endParaRPr lang="zh-CN" altLang="en-US" dirty="0"/>
          </a:p>
        </p:txBody>
      </p:sp>
      <p:grpSp>
        <p:nvGrpSpPr>
          <p:cNvPr id="4" name="组合 21"/>
          <p:cNvGrpSpPr/>
          <p:nvPr/>
        </p:nvGrpSpPr>
        <p:grpSpPr>
          <a:xfrm>
            <a:off x="354013" y="2276872"/>
            <a:ext cx="7513637" cy="4248472"/>
            <a:chOff x="354013" y="2594124"/>
            <a:chExt cx="7513637" cy="3859212"/>
          </a:xfrm>
        </p:grpSpPr>
        <p:grpSp>
          <p:nvGrpSpPr>
            <p:cNvPr id="5" name="Group 4"/>
            <p:cNvGrpSpPr>
              <a:grpSpLocks/>
            </p:cNvGrpSpPr>
            <p:nvPr/>
          </p:nvGrpSpPr>
          <p:grpSpPr bwMode="auto">
            <a:xfrm>
              <a:off x="857250" y="2594124"/>
              <a:ext cx="7010400" cy="3714750"/>
              <a:chOff x="990600" y="5345113"/>
              <a:chExt cx="7010400" cy="914400"/>
            </a:xfrm>
          </p:grpSpPr>
          <p:sp>
            <p:nvSpPr>
              <p:cNvPr id="6" name="Line 19"/>
              <p:cNvSpPr>
                <a:spLocks noChangeShapeType="1"/>
              </p:cNvSpPr>
              <p:nvPr/>
            </p:nvSpPr>
            <p:spPr bwMode="auto">
              <a:xfrm>
                <a:off x="990600" y="5345113"/>
                <a:ext cx="7010400" cy="0"/>
              </a:xfrm>
              <a:prstGeom prst="line">
                <a:avLst/>
              </a:prstGeom>
              <a:noFill/>
              <a:ln w="12700">
                <a:solidFill>
                  <a:schemeClr val="tx1"/>
                </a:solidFill>
                <a:prstDash val="sysDot"/>
                <a:round/>
                <a:headEnd/>
                <a:tailEnd/>
              </a:ln>
            </p:spPr>
            <p:txBody>
              <a:bodyPr/>
              <a:lstStyle/>
              <a:p>
                <a:endParaRPr lang="zh-CN" altLang="en-US"/>
              </a:p>
            </p:txBody>
          </p:sp>
          <p:sp>
            <p:nvSpPr>
              <p:cNvPr id="7" name="Line 20"/>
              <p:cNvSpPr>
                <a:spLocks noChangeShapeType="1"/>
              </p:cNvSpPr>
              <p:nvPr/>
            </p:nvSpPr>
            <p:spPr bwMode="auto">
              <a:xfrm>
                <a:off x="4495800" y="5345113"/>
                <a:ext cx="0" cy="914400"/>
              </a:xfrm>
              <a:prstGeom prst="line">
                <a:avLst/>
              </a:prstGeom>
              <a:noFill/>
              <a:ln w="12700" cap="rnd">
                <a:solidFill>
                  <a:schemeClr val="tx1"/>
                </a:solidFill>
                <a:prstDash val="sysDot"/>
                <a:round/>
                <a:headEnd/>
                <a:tailEnd/>
              </a:ln>
            </p:spPr>
            <p:txBody>
              <a:bodyPr/>
              <a:lstStyle/>
              <a:p>
                <a:endParaRPr lang="zh-CN" altLang="en-US"/>
              </a:p>
            </p:txBody>
          </p:sp>
        </p:grpSp>
        <p:pic>
          <p:nvPicPr>
            <p:cNvPr id="8" name="Picture 27"/>
            <p:cNvPicPr>
              <a:picLocks noChangeAspect="1" noChangeArrowheads="1"/>
            </p:cNvPicPr>
            <p:nvPr/>
          </p:nvPicPr>
          <p:blipFill>
            <a:blip r:embed="rId2" cstate="print"/>
            <a:srcRect/>
            <a:stretch>
              <a:fillRect/>
            </a:stretch>
          </p:blipFill>
          <p:spPr bwMode="auto">
            <a:xfrm>
              <a:off x="354013" y="2649686"/>
              <a:ext cx="1530350" cy="1128713"/>
            </a:xfrm>
            <a:prstGeom prst="rect">
              <a:avLst/>
            </a:prstGeom>
            <a:noFill/>
          </p:spPr>
        </p:pic>
        <p:grpSp>
          <p:nvGrpSpPr>
            <p:cNvPr id="9" name="矩形 124"/>
            <p:cNvGrpSpPr>
              <a:grpSpLocks/>
            </p:cNvGrpSpPr>
            <p:nvPr/>
          </p:nvGrpSpPr>
          <p:grpSpPr bwMode="auto">
            <a:xfrm>
              <a:off x="1731963" y="2649686"/>
              <a:ext cx="2303462" cy="927100"/>
              <a:chOff x="1091" y="1340"/>
              <a:chExt cx="1451" cy="584"/>
            </a:xfrm>
          </p:grpSpPr>
          <p:pic>
            <p:nvPicPr>
              <p:cNvPr id="10" name="Picture 6"/>
              <p:cNvPicPr>
                <a:picLocks noChangeArrowheads="1"/>
              </p:cNvPicPr>
              <p:nvPr/>
            </p:nvPicPr>
            <p:blipFill>
              <a:blip r:embed="rId3" cstate="print"/>
              <a:srcRect/>
              <a:stretch>
                <a:fillRect/>
              </a:stretch>
            </p:blipFill>
            <p:spPr bwMode="auto">
              <a:xfrm>
                <a:off x="1091" y="1340"/>
                <a:ext cx="1451" cy="584"/>
              </a:xfrm>
              <a:prstGeom prst="rect">
                <a:avLst/>
              </a:prstGeom>
              <a:noFill/>
            </p:spPr>
          </p:pic>
          <p:sp>
            <p:nvSpPr>
              <p:cNvPr id="11" name="Text Box 7"/>
              <p:cNvSpPr txBox="1">
                <a:spLocks noChangeArrowheads="1"/>
              </p:cNvSpPr>
              <p:nvPr/>
            </p:nvSpPr>
            <p:spPr bwMode="auto">
              <a:xfrm>
                <a:off x="1395" y="1395"/>
                <a:ext cx="1021" cy="330"/>
              </a:xfrm>
              <a:prstGeom prst="rect">
                <a:avLst/>
              </a:prstGeom>
              <a:noFill/>
              <a:ln w="9525">
                <a:noFill/>
                <a:miter lim="800000"/>
                <a:headEnd/>
                <a:tailEnd/>
              </a:ln>
            </p:spPr>
            <p:txBody>
              <a:bodyPr wrap="none">
                <a:spAutoFit/>
              </a:bodyPr>
              <a:lstStyle/>
              <a:p>
                <a:r>
                  <a:rPr lang="zh-CN" altLang="zh-CN" sz="2800" dirty="0"/>
                  <a:t>消费心理</a:t>
                </a:r>
                <a:endParaRPr lang="zh-CN" altLang="en-US" sz="2800" dirty="0">
                  <a:solidFill>
                    <a:srgbClr val="0D0D0D"/>
                  </a:solidFill>
                </a:endParaRPr>
              </a:p>
            </p:txBody>
          </p:sp>
        </p:grpSp>
        <p:grpSp>
          <p:nvGrpSpPr>
            <p:cNvPr id="12" name="矩形 128"/>
            <p:cNvGrpSpPr>
              <a:grpSpLocks/>
            </p:cNvGrpSpPr>
            <p:nvPr/>
          </p:nvGrpSpPr>
          <p:grpSpPr bwMode="auto">
            <a:xfrm>
              <a:off x="1047750" y="3467249"/>
              <a:ext cx="3036888" cy="2986087"/>
              <a:chOff x="660" y="1855"/>
              <a:chExt cx="1913" cy="1881"/>
            </a:xfrm>
          </p:grpSpPr>
          <p:pic>
            <p:nvPicPr>
              <p:cNvPr id="13" name="Picture 9"/>
              <p:cNvPicPr>
                <a:picLocks noChangeArrowheads="1"/>
              </p:cNvPicPr>
              <p:nvPr/>
            </p:nvPicPr>
            <p:blipFill>
              <a:blip r:embed="rId4" cstate="print"/>
              <a:srcRect/>
              <a:stretch>
                <a:fillRect/>
              </a:stretch>
            </p:blipFill>
            <p:spPr bwMode="auto">
              <a:xfrm>
                <a:off x="660" y="1855"/>
                <a:ext cx="1913" cy="1881"/>
              </a:xfrm>
              <a:prstGeom prst="rect">
                <a:avLst/>
              </a:prstGeom>
              <a:noFill/>
            </p:spPr>
          </p:pic>
          <p:sp>
            <p:nvSpPr>
              <p:cNvPr id="14" name="Text Box 10"/>
              <p:cNvSpPr txBox="1">
                <a:spLocks noChangeArrowheads="1"/>
              </p:cNvSpPr>
              <p:nvPr/>
            </p:nvSpPr>
            <p:spPr bwMode="auto">
              <a:xfrm>
                <a:off x="945" y="2226"/>
                <a:ext cx="1620" cy="581"/>
              </a:xfrm>
              <a:prstGeom prst="rect">
                <a:avLst/>
              </a:prstGeom>
              <a:noFill/>
              <a:ln w="9525">
                <a:noFill/>
                <a:miter lim="800000"/>
                <a:headEnd/>
                <a:tailEnd/>
              </a:ln>
            </p:spPr>
            <p:txBody>
              <a:bodyPr>
                <a:spAutoFit/>
              </a:bodyPr>
              <a:lstStyle/>
              <a:p>
                <a:pPr>
                  <a:buFont typeface="Wingdings" pitchFamily="2" charset="2"/>
                  <a:buChar char="ü"/>
                </a:pPr>
                <a:r>
                  <a:rPr lang="zh-CN" altLang="zh-CN" sz="2000" dirty="0"/>
                  <a:t>客户对产品非常感兴趣，但一谈到买，他会拿各种理由</a:t>
                </a:r>
                <a:r>
                  <a:rPr lang="zh-CN" altLang="zh-CN" sz="2000" dirty="0" smtClean="0"/>
                  <a:t>搪塞</a:t>
                </a:r>
                <a:r>
                  <a:rPr lang="zh-CN" altLang="en-US" sz="2000" dirty="0" smtClean="0"/>
                  <a:t>。</a:t>
                </a:r>
                <a:endParaRPr lang="zh-CN" altLang="en-US" sz="2000" dirty="0">
                  <a:latin typeface="宋体" pitchFamily="2" charset="-122"/>
                  <a:ea typeface="宋体" pitchFamily="2" charset="-122"/>
                </a:endParaRPr>
              </a:p>
            </p:txBody>
          </p:sp>
        </p:grpSp>
        <p:pic>
          <p:nvPicPr>
            <p:cNvPr id="15" name="Picture 23"/>
            <p:cNvPicPr>
              <a:picLocks noChangeAspect="1" noChangeArrowheads="1"/>
            </p:cNvPicPr>
            <p:nvPr/>
          </p:nvPicPr>
          <p:blipFill>
            <a:blip r:embed="rId5" cstate="print"/>
            <a:srcRect/>
            <a:stretch>
              <a:fillRect/>
            </a:stretch>
          </p:blipFill>
          <p:spPr bwMode="auto">
            <a:xfrm>
              <a:off x="4071938" y="2649686"/>
              <a:ext cx="1511300" cy="1116013"/>
            </a:xfrm>
            <a:prstGeom prst="rect">
              <a:avLst/>
            </a:prstGeom>
            <a:noFill/>
          </p:spPr>
        </p:pic>
        <p:grpSp>
          <p:nvGrpSpPr>
            <p:cNvPr id="16" name="矩形 130"/>
            <p:cNvGrpSpPr>
              <a:grpSpLocks/>
            </p:cNvGrpSpPr>
            <p:nvPr/>
          </p:nvGrpSpPr>
          <p:grpSpPr bwMode="auto">
            <a:xfrm>
              <a:off x="4400550" y="3521224"/>
              <a:ext cx="3103563" cy="2921000"/>
              <a:chOff x="2772" y="1889"/>
              <a:chExt cx="1955" cy="1840"/>
            </a:xfrm>
          </p:grpSpPr>
          <p:pic>
            <p:nvPicPr>
              <p:cNvPr id="17" name="Picture 13"/>
              <p:cNvPicPr>
                <a:picLocks noChangeArrowheads="1"/>
              </p:cNvPicPr>
              <p:nvPr/>
            </p:nvPicPr>
            <p:blipFill>
              <a:blip r:embed="rId6" cstate="print"/>
              <a:srcRect/>
              <a:stretch>
                <a:fillRect/>
              </a:stretch>
            </p:blipFill>
            <p:spPr bwMode="auto">
              <a:xfrm>
                <a:off x="2772" y="1889"/>
                <a:ext cx="1917" cy="1840"/>
              </a:xfrm>
              <a:prstGeom prst="rect">
                <a:avLst/>
              </a:prstGeom>
              <a:noFill/>
            </p:spPr>
          </p:pic>
          <p:sp>
            <p:nvSpPr>
              <p:cNvPr id="18" name="Text Box 14"/>
              <p:cNvSpPr txBox="1">
                <a:spLocks noChangeArrowheads="1"/>
              </p:cNvSpPr>
              <p:nvPr/>
            </p:nvSpPr>
            <p:spPr bwMode="auto">
              <a:xfrm>
                <a:off x="3107" y="2226"/>
                <a:ext cx="1620" cy="1110"/>
              </a:xfrm>
              <a:prstGeom prst="rect">
                <a:avLst/>
              </a:prstGeom>
              <a:noFill/>
              <a:ln w="9525">
                <a:noFill/>
                <a:miter lim="800000"/>
                <a:headEnd/>
                <a:tailEnd/>
              </a:ln>
            </p:spPr>
            <p:txBody>
              <a:bodyPr>
                <a:spAutoFit/>
              </a:bodyPr>
              <a:lstStyle/>
              <a:p>
                <a:pPr>
                  <a:buFont typeface="Wingdings" pitchFamily="2" charset="2"/>
                  <a:buChar char="ü"/>
                </a:pPr>
                <a:r>
                  <a:rPr lang="zh-CN" altLang="zh-CN" sz="2000" dirty="0">
                    <a:latin typeface="+mj-ea"/>
                    <a:ea typeface="+mj-ea"/>
                  </a:rPr>
                  <a:t>了解客户真正意图，</a:t>
                </a:r>
                <a:r>
                  <a:rPr lang="zh-CN" altLang="zh-CN" sz="2000" dirty="0" smtClean="0">
                    <a:latin typeface="+mj-ea"/>
                    <a:ea typeface="+mj-ea"/>
                  </a:rPr>
                  <a:t>对症下药</a:t>
                </a:r>
                <a:endParaRPr lang="en-US" altLang="zh-CN" sz="2000" dirty="0" smtClean="0">
                  <a:latin typeface="+mj-ea"/>
                  <a:ea typeface="+mj-ea"/>
                </a:endParaRPr>
              </a:p>
              <a:p>
                <a:pPr>
                  <a:buFont typeface="Wingdings" pitchFamily="2" charset="2"/>
                  <a:buChar char="ü"/>
                </a:pPr>
                <a:r>
                  <a:rPr lang="zh-CN" altLang="zh-CN" sz="2000" dirty="0">
                    <a:latin typeface="+mj-ea"/>
                    <a:ea typeface="+mj-ea"/>
                  </a:rPr>
                  <a:t>对拿不定主意的客户，充当其</a:t>
                </a:r>
                <a:r>
                  <a:rPr lang="zh-CN" altLang="zh-CN" sz="2000" dirty="0" smtClean="0">
                    <a:latin typeface="+mj-ea"/>
                    <a:ea typeface="+mj-ea"/>
                  </a:rPr>
                  <a:t>参谋</a:t>
                </a:r>
                <a:r>
                  <a:rPr lang="zh-CN" altLang="en-US" sz="2000" dirty="0" smtClean="0">
                    <a:latin typeface="+mj-ea"/>
                    <a:ea typeface="+mj-ea"/>
                  </a:rPr>
                  <a:t>：</a:t>
                </a:r>
                <a:r>
                  <a:rPr lang="zh-CN" altLang="zh-CN" sz="2000" dirty="0">
                    <a:latin typeface="+mj-ea"/>
                    <a:ea typeface="+mj-ea"/>
                  </a:rPr>
                  <a:t>提供</a:t>
                </a:r>
                <a:r>
                  <a:rPr lang="zh-CN" altLang="zh-CN" sz="2000" dirty="0" smtClean="0">
                    <a:latin typeface="+mj-ea"/>
                    <a:ea typeface="+mj-ea"/>
                  </a:rPr>
                  <a:t>选择</a:t>
                </a:r>
                <a:r>
                  <a:rPr lang="zh-CN" altLang="en-US" sz="2000" dirty="0" smtClean="0">
                    <a:latin typeface="+mj-ea"/>
                    <a:ea typeface="+mj-ea"/>
                  </a:rPr>
                  <a:t>、</a:t>
                </a:r>
                <a:r>
                  <a:rPr lang="zh-CN" altLang="zh-CN" sz="2000" dirty="0">
                    <a:latin typeface="+mj-ea"/>
                    <a:ea typeface="+mj-ea"/>
                  </a:rPr>
                  <a:t>提出</a:t>
                </a:r>
                <a:r>
                  <a:rPr lang="zh-CN" altLang="zh-CN" sz="2000" dirty="0" smtClean="0">
                    <a:latin typeface="+mj-ea"/>
                    <a:ea typeface="+mj-ea"/>
                  </a:rPr>
                  <a:t>建议</a:t>
                </a:r>
                <a:r>
                  <a:rPr lang="zh-CN" altLang="en-US" sz="2000" dirty="0" smtClean="0">
                    <a:latin typeface="+mj-ea"/>
                    <a:ea typeface="+mj-ea"/>
                  </a:rPr>
                  <a:t>、</a:t>
                </a:r>
                <a:r>
                  <a:rPr lang="zh-CN" altLang="zh-CN" sz="2000" dirty="0">
                    <a:latin typeface="+mj-ea"/>
                    <a:ea typeface="+mj-ea"/>
                  </a:rPr>
                  <a:t>削弱</a:t>
                </a:r>
                <a:r>
                  <a:rPr lang="zh-CN" altLang="zh-CN" sz="2000" dirty="0" smtClean="0">
                    <a:latin typeface="+mj-ea"/>
                    <a:ea typeface="+mj-ea"/>
                  </a:rPr>
                  <a:t>缺点</a:t>
                </a:r>
                <a:r>
                  <a:rPr lang="zh-CN" altLang="en-US" sz="2000" dirty="0" smtClean="0">
                    <a:latin typeface="+mj-ea"/>
                    <a:ea typeface="+mj-ea"/>
                  </a:rPr>
                  <a:t>、</a:t>
                </a:r>
                <a:r>
                  <a:rPr lang="zh-CN" altLang="zh-CN" sz="2000" dirty="0">
                    <a:latin typeface="+mj-ea"/>
                    <a:ea typeface="+mj-ea"/>
                  </a:rPr>
                  <a:t>奖励刺激</a:t>
                </a:r>
                <a:endParaRPr lang="en-US" altLang="zh-CN" sz="2000" dirty="0" smtClean="0">
                  <a:latin typeface="+mj-ea"/>
                  <a:ea typeface="+mj-ea"/>
                </a:endParaRPr>
              </a:p>
            </p:txBody>
          </p:sp>
        </p:grpSp>
        <p:grpSp>
          <p:nvGrpSpPr>
            <p:cNvPr id="19" name="矩形 131"/>
            <p:cNvGrpSpPr>
              <a:grpSpLocks/>
            </p:cNvGrpSpPr>
            <p:nvPr/>
          </p:nvGrpSpPr>
          <p:grpSpPr bwMode="auto">
            <a:xfrm>
              <a:off x="5303838" y="2649686"/>
              <a:ext cx="2219325" cy="927100"/>
              <a:chOff x="3341" y="1340"/>
              <a:chExt cx="1398" cy="584"/>
            </a:xfrm>
          </p:grpSpPr>
          <p:pic>
            <p:nvPicPr>
              <p:cNvPr id="20" name="Picture 16"/>
              <p:cNvPicPr>
                <a:picLocks noChangeArrowheads="1"/>
              </p:cNvPicPr>
              <p:nvPr/>
            </p:nvPicPr>
            <p:blipFill>
              <a:blip r:embed="rId7" cstate="print"/>
              <a:srcRect/>
              <a:stretch>
                <a:fillRect/>
              </a:stretch>
            </p:blipFill>
            <p:spPr bwMode="auto">
              <a:xfrm>
                <a:off x="3341" y="1340"/>
                <a:ext cx="1398" cy="584"/>
              </a:xfrm>
              <a:prstGeom prst="rect">
                <a:avLst/>
              </a:prstGeom>
              <a:noFill/>
            </p:spPr>
          </p:pic>
          <p:sp>
            <p:nvSpPr>
              <p:cNvPr id="21" name="Text Box 17"/>
              <p:cNvSpPr txBox="1">
                <a:spLocks noChangeArrowheads="1"/>
              </p:cNvSpPr>
              <p:nvPr/>
            </p:nvSpPr>
            <p:spPr bwMode="auto">
              <a:xfrm>
                <a:off x="3645" y="1395"/>
                <a:ext cx="569" cy="299"/>
              </a:xfrm>
              <a:prstGeom prst="rect">
                <a:avLst/>
              </a:prstGeom>
              <a:noFill/>
              <a:ln w="9525">
                <a:noFill/>
                <a:miter lim="800000"/>
                <a:headEnd/>
                <a:tailEnd/>
              </a:ln>
            </p:spPr>
            <p:txBody>
              <a:bodyPr wrap="none">
                <a:spAutoFit/>
              </a:bodyPr>
              <a:lstStyle/>
              <a:p>
                <a:pPr algn="ctr">
                  <a:spcBef>
                    <a:spcPct val="20000"/>
                  </a:spcBef>
                </a:pPr>
                <a:r>
                  <a:rPr lang="zh-CN" altLang="zh-CN" sz="2800" dirty="0" smtClean="0"/>
                  <a:t>策略</a:t>
                </a:r>
                <a:endParaRPr lang="zh-CN" altLang="en-US" sz="2800" dirty="0">
                  <a:solidFill>
                    <a:srgbClr val="0D0D0D"/>
                  </a:solidFill>
                  <a:ea typeface="ˎ̥"/>
                  <a:cs typeface="ˎ̥"/>
                </a:endParaRPr>
              </a:p>
            </p:txBody>
          </p:sp>
        </p:grpSp>
      </p:grpSp>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十、冰山型客户</a:t>
            </a:r>
            <a:endParaRPr lang="zh-CN" altLang="zh-CN" sz="2800" dirty="0" smtClean="0"/>
          </a:p>
        </p:txBody>
      </p:sp>
      <p:sp>
        <p:nvSpPr>
          <p:cNvPr id="4" name="AutoShape 4"/>
          <p:cNvSpPr>
            <a:spLocks noChangeArrowheads="1"/>
          </p:cNvSpPr>
          <p:nvPr/>
        </p:nvSpPr>
        <p:spPr bwMode="blackWhite">
          <a:xfrm>
            <a:off x="1600200" y="2417440"/>
            <a:ext cx="6477000" cy="1587624"/>
          </a:xfrm>
          <a:prstGeom prst="roundRect">
            <a:avLst>
              <a:gd name="adj" fmla="val 50000"/>
            </a:avLst>
          </a:prstGeom>
          <a:noFill/>
          <a:ln w="38100">
            <a:solidFill>
              <a:schemeClr val="tx2">
                <a:lumMod val="50000"/>
              </a:schemeClr>
            </a:solidFill>
            <a:round/>
            <a:headEnd/>
            <a:tailEnd/>
          </a:ln>
        </p:spPr>
        <p:txBody>
          <a:bodyPr wrap="none" anchor="ctr"/>
          <a:lstStyle/>
          <a:p>
            <a:pPr algn="ctr" eaLnBrk="0" hangingPunct="0"/>
            <a:endParaRPr lang="zh-CN" altLang="en-US">
              <a:latin typeface="Verdana" pitchFamily="34" charset="0"/>
              <a:ea typeface="宋体" pitchFamily="2" charset="-122"/>
            </a:endParaRPr>
          </a:p>
        </p:txBody>
      </p:sp>
      <p:sp>
        <p:nvSpPr>
          <p:cNvPr id="5" name="Rectangle 5"/>
          <p:cNvSpPr>
            <a:spLocks noChangeArrowheads="1"/>
          </p:cNvSpPr>
          <p:nvPr/>
        </p:nvSpPr>
        <p:spPr bwMode="auto">
          <a:xfrm>
            <a:off x="2771800" y="2636912"/>
            <a:ext cx="3456384" cy="1015663"/>
          </a:xfrm>
          <a:prstGeom prst="rect">
            <a:avLst/>
          </a:prstGeom>
          <a:noFill/>
          <a:ln w="9525">
            <a:noFill/>
            <a:miter lim="800000"/>
            <a:headEnd/>
            <a:tailEnd/>
          </a:ln>
        </p:spPr>
        <p:txBody>
          <a:bodyPr wrap="square">
            <a:spAutoFit/>
          </a:bodyPr>
          <a:lstStyle/>
          <a:p>
            <a:pPr lvl="0">
              <a:buFont typeface="Wingdings" pitchFamily="2" charset="2"/>
              <a:buChar char="ü"/>
            </a:pPr>
            <a:r>
              <a:rPr lang="zh-CN" altLang="zh-CN" sz="2000" dirty="0" smtClean="0"/>
              <a:t>外冷内热</a:t>
            </a:r>
          </a:p>
          <a:p>
            <a:pPr lvl="0">
              <a:buFont typeface="Wingdings" pitchFamily="2" charset="2"/>
              <a:buChar char="ü"/>
            </a:pPr>
            <a:r>
              <a:rPr lang="zh-CN" altLang="zh-CN" sz="2000" dirty="0" smtClean="0"/>
              <a:t>自我定型的“极冷”</a:t>
            </a:r>
          </a:p>
          <a:p>
            <a:pPr>
              <a:buFont typeface="Wingdings" pitchFamily="2" charset="2"/>
              <a:buChar char="ü"/>
            </a:pPr>
            <a:r>
              <a:rPr lang="zh-CN" altLang="zh-CN" sz="2000" dirty="0" smtClean="0"/>
              <a:t>里外不一</a:t>
            </a:r>
            <a:endParaRPr lang="zh-CN" altLang="en-US" sz="2000" dirty="0">
              <a:latin typeface="宋体" pitchFamily="2" charset="-122"/>
              <a:ea typeface="宋体" pitchFamily="2" charset="-122"/>
            </a:endParaRPr>
          </a:p>
        </p:txBody>
      </p:sp>
      <p:sp>
        <p:nvSpPr>
          <p:cNvPr id="6" name="Rectangle 6"/>
          <p:cNvSpPr>
            <a:spLocks noChangeArrowheads="1"/>
          </p:cNvSpPr>
          <p:nvPr/>
        </p:nvSpPr>
        <p:spPr bwMode="auto">
          <a:xfrm>
            <a:off x="457200" y="4330824"/>
            <a:ext cx="1266693" cy="438646"/>
          </a:xfrm>
          <a:prstGeom prst="rect">
            <a:avLst/>
          </a:prstGeom>
          <a:noFill/>
          <a:ln w="9525">
            <a:noFill/>
            <a:miter lim="800000"/>
            <a:headEnd/>
            <a:tailEnd/>
          </a:ln>
        </p:spPr>
        <p:txBody>
          <a:bodyPr wrap="none">
            <a:spAutoFit/>
          </a:bodyPr>
          <a:lstStyle/>
          <a:p>
            <a:pPr marL="342900" indent="-342900" eaLnBrk="0" hangingPunct="0">
              <a:lnSpc>
                <a:spcPct val="80000"/>
              </a:lnSpc>
              <a:spcBef>
                <a:spcPct val="20000"/>
              </a:spcBef>
            </a:pPr>
            <a:r>
              <a:rPr lang="zh-CN" altLang="en-US" sz="2800" b="1" dirty="0" smtClean="0">
                <a:solidFill>
                  <a:schemeClr val="tx1">
                    <a:lumMod val="95000"/>
                    <a:lumOff val="5000"/>
                  </a:schemeClr>
                </a:solidFill>
                <a:ea typeface="宋体" pitchFamily="2" charset="-122"/>
              </a:rPr>
              <a:t>策略：</a:t>
            </a:r>
            <a:endParaRPr lang="zh-CN" altLang="en-US" sz="2800" b="1" dirty="0">
              <a:solidFill>
                <a:schemeClr val="tx1">
                  <a:lumMod val="95000"/>
                  <a:lumOff val="5000"/>
                </a:schemeClr>
              </a:solidFill>
              <a:ea typeface="宋体" pitchFamily="2" charset="-122"/>
            </a:endParaRPr>
          </a:p>
        </p:txBody>
      </p:sp>
      <p:sp>
        <p:nvSpPr>
          <p:cNvPr id="7" name="AutoShape 7"/>
          <p:cNvSpPr>
            <a:spLocks noChangeArrowheads="1"/>
          </p:cNvSpPr>
          <p:nvPr/>
        </p:nvSpPr>
        <p:spPr bwMode="blackWhite">
          <a:xfrm>
            <a:off x="1524000" y="4293096"/>
            <a:ext cx="6477000" cy="2232248"/>
          </a:xfrm>
          <a:prstGeom prst="roundRect">
            <a:avLst>
              <a:gd name="adj" fmla="val 50000"/>
            </a:avLst>
          </a:prstGeom>
          <a:noFill/>
          <a:ln w="38100">
            <a:solidFill>
              <a:schemeClr val="tx2">
                <a:lumMod val="50000"/>
              </a:schemeClr>
            </a:solidFill>
            <a:round/>
            <a:headEnd/>
            <a:tailEnd/>
          </a:ln>
        </p:spPr>
        <p:txBody>
          <a:bodyPr wrap="none" anchor="ctr"/>
          <a:lstStyle/>
          <a:p>
            <a:pPr algn="ctr" eaLnBrk="0" hangingPunct="0"/>
            <a:endParaRPr lang="zh-CN" altLang="en-US">
              <a:latin typeface="Verdana" pitchFamily="34" charset="0"/>
              <a:ea typeface="宋体" pitchFamily="2" charset="-122"/>
            </a:endParaRPr>
          </a:p>
        </p:txBody>
      </p:sp>
      <p:sp>
        <p:nvSpPr>
          <p:cNvPr id="8" name="Rectangle 8"/>
          <p:cNvSpPr>
            <a:spLocks noChangeArrowheads="1"/>
          </p:cNvSpPr>
          <p:nvPr/>
        </p:nvSpPr>
        <p:spPr bwMode="auto">
          <a:xfrm>
            <a:off x="1907704" y="4437112"/>
            <a:ext cx="5688632" cy="2031325"/>
          </a:xfrm>
          <a:prstGeom prst="rect">
            <a:avLst/>
          </a:prstGeom>
          <a:noFill/>
          <a:ln w="9525">
            <a:noFill/>
            <a:miter lim="800000"/>
            <a:headEnd/>
            <a:tailEnd/>
          </a:ln>
        </p:spPr>
        <p:txBody>
          <a:bodyPr wrap="square">
            <a:spAutoFit/>
          </a:bodyPr>
          <a:lstStyle/>
          <a:p>
            <a:pPr lvl="0">
              <a:buFont typeface="Wingdings" pitchFamily="2" charset="2"/>
              <a:buChar char="ü"/>
            </a:pPr>
            <a:r>
              <a:rPr lang="zh-CN" altLang="zh-CN" dirty="0">
                <a:latin typeface="+mn-ea"/>
              </a:rPr>
              <a:t>寻找恰当方式，激发对方的热情，千方百计博得对方的好感</a:t>
            </a:r>
            <a:r>
              <a:rPr lang="zh-CN" altLang="zh-CN" dirty="0" smtClean="0">
                <a:latin typeface="+mn-ea"/>
              </a:rPr>
              <a:t>。</a:t>
            </a:r>
            <a:endParaRPr lang="zh-CN" altLang="zh-CN" dirty="0">
              <a:latin typeface="+mn-ea"/>
            </a:endParaRPr>
          </a:p>
          <a:p>
            <a:pPr lvl="0">
              <a:buFont typeface="Wingdings" pitchFamily="2" charset="2"/>
              <a:buChar char="ü"/>
            </a:pPr>
            <a:r>
              <a:rPr lang="zh-CN" altLang="zh-CN" dirty="0">
                <a:latin typeface="+mn-ea"/>
              </a:rPr>
              <a:t>对待这种客户，不要希望一举成功，要循序渐进，主动与对方沟通，他就会积极配合。</a:t>
            </a:r>
          </a:p>
          <a:p>
            <a:pPr lvl="0">
              <a:buFont typeface="Wingdings" pitchFamily="2" charset="2"/>
              <a:buChar char="ü"/>
            </a:pPr>
            <a:r>
              <a:rPr lang="zh-CN" altLang="zh-CN" dirty="0">
                <a:latin typeface="+mn-ea"/>
              </a:rPr>
              <a:t>将心比心，从对方的角度出发，真正为对方着想，只要肯下功夫，就能融化这座“冰山”。</a:t>
            </a:r>
          </a:p>
          <a:p>
            <a:pPr lvl="0">
              <a:buFont typeface="Wingdings" pitchFamily="2" charset="2"/>
              <a:buChar char="ü"/>
            </a:pPr>
            <a:r>
              <a:rPr lang="zh-CN" altLang="zh-CN" dirty="0">
                <a:latin typeface="+mn-ea"/>
              </a:rPr>
              <a:t>通过观察对方的举止，捕捉他的意图。</a:t>
            </a:r>
            <a:r>
              <a:rPr lang="en-US" altLang="zh-CN" dirty="0">
                <a:latin typeface="+mn-ea"/>
              </a:rPr>
              <a:t>	</a:t>
            </a:r>
            <a:endParaRPr lang="zh-CN" altLang="zh-CN" dirty="0">
              <a:latin typeface="+mn-ea"/>
            </a:endParaRPr>
          </a:p>
        </p:txBody>
      </p:sp>
      <p:sp>
        <p:nvSpPr>
          <p:cNvPr id="9" name="Rectangle 6"/>
          <p:cNvSpPr>
            <a:spLocks noChangeArrowheads="1"/>
          </p:cNvSpPr>
          <p:nvPr/>
        </p:nvSpPr>
        <p:spPr bwMode="auto">
          <a:xfrm>
            <a:off x="395537" y="2359216"/>
            <a:ext cx="1440160" cy="781752"/>
          </a:xfrm>
          <a:prstGeom prst="rect">
            <a:avLst/>
          </a:prstGeom>
          <a:noFill/>
          <a:ln w="9525">
            <a:noFill/>
            <a:miter lim="800000"/>
            <a:headEnd/>
            <a:tailEnd/>
          </a:ln>
        </p:spPr>
        <p:txBody>
          <a:bodyPr wrap="square">
            <a:spAutoFit/>
          </a:bodyPr>
          <a:lstStyle/>
          <a:p>
            <a:pPr marL="342900" indent="-342900" eaLnBrk="0" hangingPunct="0">
              <a:lnSpc>
                <a:spcPct val="80000"/>
              </a:lnSpc>
              <a:spcBef>
                <a:spcPct val="20000"/>
              </a:spcBef>
            </a:pPr>
            <a:r>
              <a:rPr lang="zh-CN" altLang="en-US" sz="2800" b="1" dirty="0" smtClean="0">
                <a:solidFill>
                  <a:schemeClr val="tx1">
                    <a:lumMod val="95000"/>
                    <a:lumOff val="5000"/>
                  </a:schemeClr>
                </a:solidFill>
                <a:ea typeface="宋体" pitchFamily="2" charset="-122"/>
              </a:rPr>
              <a:t>消费心理：</a:t>
            </a:r>
            <a:endParaRPr lang="zh-CN" altLang="en-US" sz="2800" b="1" dirty="0">
              <a:solidFill>
                <a:schemeClr val="tx1">
                  <a:lumMod val="95000"/>
                  <a:lumOff val="5000"/>
                </a:schemeClr>
              </a:solidFill>
              <a:ea typeface="宋体" pitchFamily="2" charset="-122"/>
            </a:endParaRPr>
          </a:p>
        </p:txBody>
      </p:sp>
      <p:sp>
        <p:nvSpPr>
          <p:cNvPr id="10" name="标题 1"/>
          <p:cNvSpPr>
            <a:spLocks noGrp="1"/>
          </p:cNvSpPr>
          <p:nvPr>
            <p:ph type="title"/>
          </p:nvPr>
        </p:nvSpPr>
        <p:spPr>
          <a:xfrm>
            <a:off x="251520" y="1141437"/>
            <a:ext cx="8424936" cy="487363"/>
          </a:xfrm>
        </p:spPr>
        <p:txBody>
          <a:bodyPr/>
          <a:lstStyle/>
          <a:p>
            <a:r>
              <a:rPr lang="zh-CN" altLang="zh-CN" sz="4000" dirty="0" smtClean="0">
                <a:latin typeface="+mj-ea"/>
              </a:rPr>
              <a:t>第四节</a:t>
            </a:r>
            <a:r>
              <a:rPr lang="en-US" altLang="zh-CN" sz="4000" dirty="0" smtClean="0">
                <a:latin typeface="+mj-ea"/>
              </a:rPr>
              <a:t>  </a:t>
            </a:r>
            <a:r>
              <a:rPr lang="zh-CN" altLang="zh-CN" sz="4000" dirty="0" smtClean="0">
                <a:latin typeface="+mj-ea"/>
              </a:rPr>
              <a:t>不同类型客户的服务技巧</a:t>
            </a:r>
            <a:br>
              <a:rPr lang="zh-CN" altLang="zh-CN" sz="4000" dirty="0" smtClean="0">
                <a:latin typeface="+mj-ea"/>
              </a:rPr>
            </a:br>
            <a:endParaRPr lang="zh-CN" altLang="en-US" sz="4000" dirty="0">
              <a:latin typeface="+mj-ea"/>
            </a:endParaRPr>
          </a:p>
        </p:txBody>
      </p:sp>
    </p:spTree>
  </p:cSld>
  <p:clrMapOvr>
    <a:masterClrMapping/>
  </p:clrMapOvr>
  <p:transition spd="slow">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idx="4294967295"/>
          </p:nvPr>
        </p:nvSpPr>
        <p:spPr>
          <a:xfrm>
            <a:off x="1691680" y="3212976"/>
            <a:ext cx="5760640" cy="942975"/>
          </a:xfrm>
          <a:effectLst>
            <a:outerShdw dist="53882" dir="2700000" algn="ctr" rotWithShape="0">
              <a:schemeClr val="tx1">
                <a:alpha val="50000"/>
              </a:schemeClr>
            </a:outerShdw>
          </a:effectLst>
        </p:spPr>
        <p:txBody>
          <a:bodyPr/>
          <a:lstStyle/>
          <a:p>
            <a:pPr algn="l" eaLnBrk="1" hangingPunct="1"/>
            <a:r>
              <a:rPr lang="en-US" altLang="zh-CN" sz="9600" dirty="0">
                <a:solidFill>
                  <a:schemeClr val="tx2">
                    <a:lumMod val="75000"/>
                  </a:schemeClr>
                </a:solidFill>
                <a:ea typeface="宋体" pitchFamily="2" charset="-122"/>
              </a:rPr>
              <a:t>Thank You</a:t>
            </a:r>
          </a:p>
        </p:txBody>
      </p:sp>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二、客户沟通的基本方式</a:t>
            </a:r>
            <a:endParaRPr lang="zh-CN" altLang="zh-CN" sz="2800" dirty="0" smtClean="0"/>
          </a:p>
          <a:p>
            <a:pPr lvl="0"/>
            <a:r>
              <a:rPr lang="zh-CN" altLang="zh-CN" b="1" dirty="0" smtClean="0"/>
              <a:t>书面沟通：</a:t>
            </a:r>
            <a:r>
              <a:rPr lang="zh-CN" altLang="zh-CN" dirty="0" smtClean="0"/>
              <a:t>是指用书面形式进行沟通，使其他人理解你所传达的信息。</a:t>
            </a:r>
          </a:p>
          <a:p>
            <a:pPr lvl="0"/>
            <a:r>
              <a:rPr lang="zh-CN" altLang="zh-CN" b="1" dirty="0" smtClean="0"/>
              <a:t>口头沟通：</a:t>
            </a:r>
            <a:r>
              <a:rPr lang="zh-CN" altLang="zh-CN" dirty="0" smtClean="0"/>
              <a:t>是指用其他人能够理解的语言进行交谈。</a:t>
            </a:r>
          </a:p>
          <a:p>
            <a:pPr lvl="0"/>
            <a:r>
              <a:rPr lang="zh-CN" altLang="zh-CN" b="1" dirty="0" smtClean="0"/>
              <a:t>非语言沟通：</a:t>
            </a:r>
            <a:r>
              <a:rPr lang="zh-CN" altLang="zh-CN" dirty="0" smtClean="0"/>
              <a:t>包括语音和语调、面部表情、姿态和眼神的交流。</a:t>
            </a:r>
          </a:p>
          <a:p>
            <a:pPr lvl="0"/>
            <a:r>
              <a:rPr lang="zh-CN" altLang="zh-CN" b="1" dirty="0" smtClean="0"/>
              <a:t>网络沟通：</a:t>
            </a:r>
            <a:r>
              <a:rPr lang="zh-CN" altLang="zh-CN" dirty="0" smtClean="0"/>
              <a:t>指企业通过基于信息技术的计算机网络来实现企业内部的沟通和企业与外部相关的活动。</a:t>
            </a:r>
          </a:p>
          <a:p>
            <a:pPr lvl="0"/>
            <a:r>
              <a:rPr lang="zh-CN" altLang="zh-CN" b="1" dirty="0" smtClean="0"/>
              <a:t>图像沟通：</a:t>
            </a:r>
            <a:r>
              <a:rPr lang="zh-CN" altLang="zh-CN" dirty="0" smtClean="0"/>
              <a:t>包括图表、视听、影像等，有可称之为视觉支持。</a:t>
            </a:r>
          </a:p>
          <a:p>
            <a:endParaRPr lang="zh-CN" altLang="en-US" dirty="0"/>
          </a:p>
        </p:txBody>
      </p:sp>
      <p:sp>
        <p:nvSpPr>
          <p:cNvPr id="4" name="标题 1"/>
          <p:cNvSpPr>
            <a:spLocks noGrp="1"/>
          </p:cNvSpPr>
          <p:nvPr>
            <p:ph type="title"/>
          </p:nvPr>
        </p:nvSpPr>
        <p:spPr>
          <a:xfrm>
            <a:off x="609600" y="1141437"/>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客户服务中的沟通技能</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t>三、客户沟通时的基本技能</a:t>
            </a:r>
            <a:endParaRPr lang="zh-CN" altLang="zh-CN" sz="2800" dirty="0" smtClean="0"/>
          </a:p>
          <a:p>
            <a:r>
              <a:rPr lang="zh-CN" altLang="zh-CN" sz="2800" b="1" dirty="0" smtClean="0"/>
              <a:t>（一）掌握客户的特点</a:t>
            </a:r>
            <a:endParaRPr lang="zh-CN" altLang="zh-CN" sz="2800" dirty="0" smtClean="0"/>
          </a:p>
          <a:p>
            <a:endParaRPr lang="zh-CN" altLang="en-US" dirty="0"/>
          </a:p>
        </p:txBody>
      </p:sp>
      <p:sp>
        <p:nvSpPr>
          <p:cNvPr id="4" name="Rectangle 3"/>
          <p:cNvSpPr>
            <a:spLocks noChangeArrowheads="1"/>
          </p:cNvSpPr>
          <p:nvPr/>
        </p:nvSpPr>
        <p:spPr bwMode="gray">
          <a:xfrm>
            <a:off x="1096665" y="3140968"/>
            <a:ext cx="6643687" cy="2016224"/>
          </a:xfrm>
          <a:prstGeom prst="rect">
            <a:avLst/>
          </a:prstGeom>
          <a:gradFill rotWithShape="1">
            <a:gsLst>
              <a:gs pos="0">
                <a:srgbClr val="642C13"/>
              </a:gs>
              <a:gs pos="50000">
                <a:srgbClr val="D85E28"/>
              </a:gs>
              <a:gs pos="100000">
                <a:srgbClr val="642C13"/>
              </a:gs>
            </a:gsLst>
            <a:lin ang="2700000" scaled="1"/>
          </a:gradFill>
          <a:ln w="9525">
            <a:solidFill>
              <a:srgbClr val="FFFFFF"/>
            </a:solidFill>
            <a:miter lim="800000"/>
            <a:headEnd/>
            <a:tailEnd/>
          </a:ln>
          <a:effectLst>
            <a:outerShdw dist="107763" dir="8100000" algn="ctr" rotWithShape="0">
              <a:srgbClr val="000000">
                <a:alpha val="50000"/>
              </a:srgbClr>
            </a:outerShdw>
          </a:effectLst>
        </p:spPr>
        <p:txBody>
          <a:bodyPr anchor="ctr"/>
          <a:lstStyle/>
          <a:p>
            <a:pPr algn="ctr"/>
            <a:r>
              <a:rPr lang="zh-CN" altLang="zh-CN" sz="2400" dirty="0"/>
              <a:t>在生活和工作中，我们会遇到形形色色、各种各样的人，而每一个人在沟通中所表现出的特征大不一样。只有了解不同人在沟通过程中不同的特点，才有可能用相应的方法与其沟通，最终使沟通效果臻于完美。</a:t>
            </a:r>
            <a:endParaRPr lang="zh-CN" altLang="en-US" sz="2400" dirty="0">
              <a:solidFill>
                <a:srgbClr val="FFFFFF"/>
              </a:solidFill>
              <a:ea typeface="宋体" pitchFamily="2" charset="-122"/>
            </a:endParaRPr>
          </a:p>
        </p:txBody>
      </p:sp>
      <p:sp>
        <p:nvSpPr>
          <p:cNvPr id="5" name="标题 1"/>
          <p:cNvSpPr>
            <a:spLocks noGrp="1"/>
          </p:cNvSpPr>
          <p:nvPr>
            <p:ph type="title"/>
          </p:nvPr>
        </p:nvSpPr>
        <p:spPr>
          <a:xfrm>
            <a:off x="609600" y="1141437"/>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客户服务中的沟通技能</a:t>
            </a:r>
            <a:r>
              <a:rPr lang="zh-CN" altLang="zh-CN" dirty="0" smtClean="0"/>
              <a:t/>
            </a:r>
            <a:br>
              <a:rPr lang="zh-CN" altLang="zh-CN" dirty="0" smtClean="0"/>
            </a:br>
            <a:endParaRPr lang="zh-CN" altLang="en-US" dirty="0"/>
          </a:p>
        </p:txBody>
      </p:sp>
    </p:spTree>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latin typeface="+mj-ea"/>
                <a:ea typeface="+mj-ea"/>
              </a:rPr>
              <a:t>（二）有效的沟通语言</a:t>
            </a:r>
            <a:endParaRPr lang="zh-CN" altLang="zh-CN" sz="2800" dirty="0" smtClean="0">
              <a:latin typeface="+mj-ea"/>
              <a:ea typeface="+mj-ea"/>
            </a:endParaRPr>
          </a:p>
          <a:p>
            <a:r>
              <a:rPr lang="en-US" altLang="zh-CN" sz="2800" dirty="0" smtClean="0">
                <a:latin typeface="+mj-ea"/>
                <a:ea typeface="+mj-ea"/>
              </a:rPr>
              <a:t>1.</a:t>
            </a:r>
            <a:r>
              <a:rPr lang="zh-CN" altLang="zh-CN" sz="2800" dirty="0" smtClean="0">
                <a:latin typeface="+mj-ea"/>
                <a:ea typeface="+mj-ea"/>
              </a:rPr>
              <a:t>语言有逻辑性，层次清楚，表达明白</a:t>
            </a:r>
            <a:endParaRPr lang="en-US" altLang="zh-CN" sz="2800" dirty="0" smtClean="0">
              <a:latin typeface="+mj-ea"/>
              <a:ea typeface="+mj-ea"/>
            </a:endParaRPr>
          </a:p>
          <a:p>
            <a:r>
              <a:rPr lang="en-US" altLang="zh-CN" sz="2800" dirty="0" smtClean="0">
                <a:latin typeface="+mj-ea"/>
                <a:ea typeface="+mj-ea"/>
              </a:rPr>
              <a:t>2.</a:t>
            </a:r>
            <a:r>
              <a:rPr lang="zh-CN" altLang="zh-CN" sz="2800" dirty="0" smtClean="0">
                <a:latin typeface="+mj-ea"/>
                <a:ea typeface="+mj-ea"/>
              </a:rPr>
              <a:t>突出重点和要点</a:t>
            </a:r>
          </a:p>
          <a:p>
            <a:r>
              <a:rPr lang="en-US" altLang="zh-CN" sz="2800" dirty="0" smtClean="0">
                <a:latin typeface="+mj-ea"/>
                <a:ea typeface="+mj-ea"/>
              </a:rPr>
              <a:t>3.</a:t>
            </a:r>
            <a:r>
              <a:rPr lang="zh-CN" altLang="zh-CN" sz="2800" dirty="0" smtClean="0">
                <a:latin typeface="+mj-ea"/>
                <a:ea typeface="+mj-ea"/>
              </a:rPr>
              <a:t>真实、准确</a:t>
            </a:r>
          </a:p>
          <a:p>
            <a:r>
              <a:rPr lang="en-US" altLang="zh-CN" sz="2800" dirty="0" smtClean="0">
                <a:latin typeface="+mj-ea"/>
                <a:ea typeface="+mj-ea"/>
              </a:rPr>
              <a:t>4.</a:t>
            </a:r>
            <a:r>
              <a:rPr lang="zh-CN" altLang="zh-CN" sz="2800" dirty="0" smtClean="0">
                <a:latin typeface="+mj-ea"/>
                <a:ea typeface="+mj-ea"/>
              </a:rPr>
              <a:t>说话文明</a:t>
            </a:r>
          </a:p>
          <a:p>
            <a:r>
              <a:rPr lang="en-US" altLang="zh-CN" sz="2800" dirty="0" smtClean="0">
                <a:latin typeface="+mj-ea"/>
                <a:ea typeface="+mj-ea"/>
              </a:rPr>
              <a:t>5.</a:t>
            </a:r>
            <a:r>
              <a:rPr lang="zh-CN" altLang="zh-CN" sz="2800" dirty="0" smtClean="0">
                <a:latin typeface="+mj-ea"/>
                <a:ea typeface="+mj-ea"/>
              </a:rPr>
              <a:t>话语因人而异</a:t>
            </a:r>
          </a:p>
          <a:p>
            <a:r>
              <a:rPr lang="en-US" altLang="zh-CN" sz="2800" dirty="0" smtClean="0">
                <a:latin typeface="+mj-ea"/>
                <a:ea typeface="+mj-ea"/>
              </a:rPr>
              <a:t>6.</a:t>
            </a:r>
            <a:r>
              <a:rPr lang="zh-CN" altLang="zh-CN" sz="2800" dirty="0" smtClean="0">
                <a:latin typeface="+mj-ea"/>
                <a:ea typeface="+mj-ea"/>
              </a:rPr>
              <a:t>调整自己的音量和讲话速度</a:t>
            </a:r>
          </a:p>
          <a:p>
            <a:endParaRPr lang="zh-CN" altLang="zh-CN" dirty="0" smtClean="0"/>
          </a:p>
          <a:p>
            <a:endParaRPr lang="zh-CN" altLang="en-US" dirty="0"/>
          </a:p>
        </p:txBody>
      </p:sp>
      <p:sp>
        <p:nvSpPr>
          <p:cNvPr id="4" name="标题 1"/>
          <p:cNvSpPr>
            <a:spLocks noGrp="1"/>
          </p:cNvSpPr>
          <p:nvPr>
            <p:ph type="title"/>
          </p:nvPr>
        </p:nvSpPr>
        <p:spPr>
          <a:xfrm>
            <a:off x="609600" y="1141437"/>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客户服务中的沟通技能</a:t>
            </a:r>
            <a:r>
              <a:rPr lang="zh-CN" altLang="zh-CN" dirty="0" smtClean="0"/>
              <a:t/>
            </a:r>
            <a:br>
              <a:rPr lang="zh-CN" altLang="zh-CN" dirty="0" smtClean="0"/>
            </a:br>
            <a:endParaRPr lang="zh-CN" altLang="en-US" dirty="0"/>
          </a:p>
        </p:txBody>
      </p:sp>
      <p:pic>
        <p:nvPicPr>
          <p:cNvPr id="1026" name="Picture 2" descr="C:\Documents and Settings\Administrator\Local Settings\Temporary Internet Files\Content.IE5\GDU78LYJ\MP900433151[1].jpg"/>
          <p:cNvPicPr>
            <a:picLocks noChangeAspect="1" noChangeArrowheads="1"/>
          </p:cNvPicPr>
          <p:nvPr/>
        </p:nvPicPr>
        <p:blipFill>
          <a:blip r:embed="rId2" cstate="print"/>
          <a:srcRect/>
          <a:stretch>
            <a:fillRect/>
          </a:stretch>
        </p:blipFill>
        <p:spPr bwMode="auto">
          <a:xfrm>
            <a:off x="6972240" y="5373216"/>
            <a:ext cx="1920240" cy="1280160"/>
          </a:xfrm>
          <a:prstGeom prst="rect">
            <a:avLst/>
          </a:prstGeom>
          <a:noFill/>
        </p:spPr>
      </p:pic>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zh-CN" sz="2800" b="1" dirty="0" smtClean="0"/>
              <a:t>（三）适度的身体语言</a:t>
            </a:r>
            <a:endParaRPr lang="zh-CN" altLang="zh-CN" sz="2800" dirty="0" smtClean="0"/>
          </a:p>
          <a:p>
            <a:endParaRPr lang="zh-CN" altLang="en-US" dirty="0"/>
          </a:p>
        </p:txBody>
      </p:sp>
      <p:sp>
        <p:nvSpPr>
          <p:cNvPr id="4" name="Rectangle 3"/>
          <p:cNvSpPr>
            <a:spLocks noChangeArrowheads="1"/>
          </p:cNvSpPr>
          <p:nvPr/>
        </p:nvSpPr>
        <p:spPr bwMode="auto">
          <a:xfrm>
            <a:off x="990600" y="2837254"/>
            <a:ext cx="7391400" cy="1815882"/>
          </a:xfrm>
          <a:prstGeom prst="rect">
            <a:avLst/>
          </a:prstGeom>
          <a:solidFill>
            <a:srgbClr val="93C052"/>
          </a:solidFill>
          <a:ln w="38100">
            <a:solidFill>
              <a:schemeClr val="bg1"/>
            </a:solidFill>
            <a:miter lim="800000"/>
            <a:headEnd/>
            <a:tailEnd/>
          </a:ln>
          <a:effectLst>
            <a:outerShdw dist="20000" dir="5400000" rotWithShape="0">
              <a:srgbClr val="000000">
                <a:alpha val="37999"/>
              </a:srgbClr>
            </a:outerShdw>
          </a:effectLst>
        </p:spPr>
        <p:txBody>
          <a:bodyPr>
            <a:spAutoFit/>
          </a:bodyPr>
          <a:lstStyle/>
          <a:p>
            <a:pPr marL="342900" indent="-342900">
              <a:spcBef>
                <a:spcPct val="20000"/>
              </a:spcBef>
            </a:pPr>
            <a:r>
              <a:rPr lang="en-US" altLang="zh-CN" sz="2800" dirty="0" smtClean="0"/>
              <a:t>             </a:t>
            </a:r>
            <a:r>
              <a:rPr lang="zh-CN" altLang="zh-CN" sz="2800" dirty="0" smtClean="0"/>
              <a:t>所谓</a:t>
            </a:r>
            <a:r>
              <a:rPr lang="zh-CN" altLang="zh-CN" sz="2800" dirty="0"/>
              <a:t>身体语言，不仅包括你的动作、神态、你的表情，它还反映在你说话的音色和音量以及必要的抑扬顿挫上，不同的声音带来不同的效果。</a:t>
            </a:r>
            <a:endParaRPr lang="zh-CN" altLang="en-US" sz="2800" b="1" dirty="0">
              <a:solidFill>
                <a:srgbClr val="FFFFFF"/>
              </a:solidFill>
              <a:latin typeface="宋体" pitchFamily="2" charset="-122"/>
              <a:ea typeface="宋体" pitchFamily="2" charset="-122"/>
            </a:endParaRPr>
          </a:p>
        </p:txBody>
      </p:sp>
      <p:sp>
        <p:nvSpPr>
          <p:cNvPr id="5" name="标题 1"/>
          <p:cNvSpPr>
            <a:spLocks noGrp="1"/>
          </p:cNvSpPr>
          <p:nvPr>
            <p:ph type="title"/>
          </p:nvPr>
        </p:nvSpPr>
        <p:spPr>
          <a:xfrm>
            <a:off x="609600" y="1141437"/>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客户服务中的沟通技能</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84784"/>
            <a:ext cx="8267700" cy="4767808"/>
          </a:xfrm>
        </p:spPr>
        <p:txBody>
          <a:bodyPr/>
          <a:lstStyle/>
          <a:p>
            <a:pPr>
              <a:buNone/>
            </a:pPr>
            <a:r>
              <a:rPr lang="zh-CN" altLang="zh-CN" b="1" dirty="0" smtClean="0"/>
              <a:t>四、客户沟通时的倾听技能</a:t>
            </a:r>
            <a:endParaRPr lang="zh-CN" altLang="zh-CN" dirty="0" smtClean="0"/>
          </a:p>
          <a:p>
            <a:endParaRPr lang="zh-CN" altLang="en-US" dirty="0"/>
          </a:p>
        </p:txBody>
      </p:sp>
      <p:grpSp>
        <p:nvGrpSpPr>
          <p:cNvPr id="65" name="组合 64"/>
          <p:cNvGrpSpPr/>
          <p:nvPr/>
        </p:nvGrpSpPr>
        <p:grpSpPr>
          <a:xfrm>
            <a:off x="0" y="1857375"/>
            <a:ext cx="8964488" cy="5000625"/>
            <a:chOff x="0" y="1857375"/>
            <a:chExt cx="8964488" cy="5000625"/>
          </a:xfrm>
        </p:grpSpPr>
        <p:sp>
          <p:nvSpPr>
            <p:cNvPr id="32" name="AutoShape 3"/>
            <p:cNvSpPr>
              <a:spLocks/>
            </p:cNvSpPr>
            <p:nvPr/>
          </p:nvSpPr>
          <p:spPr bwMode="gray">
            <a:xfrm>
              <a:off x="11113" y="4292600"/>
              <a:ext cx="2568575" cy="2565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5AB14B">
                <a:alpha val="0"/>
              </a:srgbClr>
            </a:solidFill>
            <a:ln w="9525">
              <a:solidFill>
                <a:srgbClr val="5AB14B"/>
              </a:solidFill>
              <a:round/>
              <a:headEnd/>
              <a:tailEnd/>
            </a:ln>
          </p:spPr>
          <p:txBody>
            <a:bodyPr wrap="none" anchor="ctr"/>
            <a:lstStyle/>
            <a:p>
              <a:pPr algn="ctr" eaLnBrk="0" hangingPunct="0"/>
              <a:endParaRPr lang="zh-CN" altLang="en-US"/>
            </a:p>
          </p:txBody>
        </p:sp>
        <p:sp>
          <p:nvSpPr>
            <p:cNvPr id="33" name="Line 4"/>
            <p:cNvSpPr>
              <a:spLocks noChangeShapeType="1"/>
            </p:cNvSpPr>
            <p:nvPr/>
          </p:nvSpPr>
          <p:spPr bwMode="gray">
            <a:xfrm flipH="1">
              <a:off x="0" y="6400800"/>
              <a:ext cx="2819400" cy="228600"/>
            </a:xfrm>
            <a:prstGeom prst="line">
              <a:avLst/>
            </a:prstGeom>
            <a:noFill/>
            <a:ln w="9525">
              <a:solidFill>
                <a:srgbClr val="5AB14B">
                  <a:alpha val="39999"/>
                </a:srgbClr>
              </a:solidFill>
              <a:round/>
              <a:headEnd/>
              <a:tailEnd/>
            </a:ln>
          </p:spPr>
          <p:txBody>
            <a:bodyPr/>
            <a:lstStyle/>
            <a:p>
              <a:endParaRPr lang="zh-CN" altLang="en-US"/>
            </a:p>
          </p:txBody>
        </p:sp>
        <p:sp>
          <p:nvSpPr>
            <p:cNvPr id="34" name="Line 5"/>
            <p:cNvSpPr>
              <a:spLocks noChangeShapeType="1"/>
            </p:cNvSpPr>
            <p:nvPr/>
          </p:nvSpPr>
          <p:spPr bwMode="gray">
            <a:xfrm flipH="1">
              <a:off x="0" y="5214938"/>
              <a:ext cx="3429000" cy="1414462"/>
            </a:xfrm>
            <a:prstGeom prst="line">
              <a:avLst/>
            </a:prstGeom>
            <a:noFill/>
            <a:ln w="9525">
              <a:solidFill>
                <a:srgbClr val="5AB14B">
                  <a:alpha val="39999"/>
                </a:srgbClr>
              </a:solidFill>
              <a:round/>
              <a:headEnd/>
              <a:tailEnd/>
            </a:ln>
          </p:spPr>
          <p:txBody>
            <a:bodyPr/>
            <a:lstStyle/>
            <a:p>
              <a:endParaRPr lang="zh-CN" altLang="en-US"/>
            </a:p>
          </p:txBody>
        </p:sp>
        <p:sp>
          <p:nvSpPr>
            <p:cNvPr id="35" name="Line 6"/>
            <p:cNvSpPr>
              <a:spLocks noChangeShapeType="1"/>
            </p:cNvSpPr>
            <p:nvPr/>
          </p:nvSpPr>
          <p:spPr bwMode="black">
            <a:xfrm flipH="1">
              <a:off x="0" y="2243138"/>
              <a:ext cx="1866900" cy="4386262"/>
            </a:xfrm>
            <a:prstGeom prst="line">
              <a:avLst/>
            </a:prstGeom>
            <a:noFill/>
            <a:ln w="19050">
              <a:solidFill>
                <a:srgbClr val="5AB14B">
                  <a:alpha val="59999"/>
                </a:srgbClr>
              </a:solidFill>
              <a:round/>
              <a:headEnd/>
              <a:tailEnd/>
            </a:ln>
          </p:spPr>
          <p:txBody>
            <a:bodyPr/>
            <a:lstStyle/>
            <a:p>
              <a:endParaRPr lang="zh-CN" altLang="en-US"/>
            </a:p>
          </p:txBody>
        </p:sp>
        <p:sp>
          <p:nvSpPr>
            <p:cNvPr id="36" name="Line 7"/>
            <p:cNvSpPr>
              <a:spLocks noChangeShapeType="1"/>
            </p:cNvSpPr>
            <p:nvPr/>
          </p:nvSpPr>
          <p:spPr bwMode="black">
            <a:xfrm flipH="1">
              <a:off x="357188" y="3071813"/>
              <a:ext cx="2309812" cy="3059112"/>
            </a:xfrm>
            <a:prstGeom prst="line">
              <a:avLst/>
            </a:prstGeom>
            <a:noFill/>
            <a:ln w="19050">
              <a:solidFill>
                <a:srgbClr val="5AB14B">
                  <a:alpha val="59999"/>
                </a:srgbClr>
              </a:solidFill>
              <a:round/>
              <a:headEnd/>
              <a:tailEnd/>
            </a:ln>
          </p:spPr>
          <p:txBody>
            <a:bodyPr/>
            <a:lstStyle/>
            <a:p>
              <a:endParaRPr lang="zh-CN" altLang="en-US"/>
            </a:p>
          </p:txBody>
        </p:sp>
        <p:sp>
          <p:nvSpPr>
            <p:cNvPr id="37" name="Line 8"/>
            <p:cNvSpPr>
              <a:spLocks noChangeShapeType="1"/>
            </p:cNvSpPr>
            <p:nvPr/>
          </p:nvSpPr>
          <p:spPr bwMode="black">
            <a:xfrm flipH="1">
              <a:off x="0" y="4500563"/>
              <a:ext cx="3357563" cy="2128837"/>
            </a:xfrm>
            <a:prstGeom prst="line">
              <a:avLst/>
            </a:prstGeom>
            <a:noFill/>
            <a:ln w="19050">
              <a:solidFill>
                <a:srgbClr val="5AB14B">
                  <a:alpha val="59999"/>
                </a:srgbClr>
              </a:solidFill>
              <a:round/>
              <a:headEnd/>
              <a:tailEnd/>
            </a:ln>
          </p:spPr>
          <p:txBody>
            <a:bodyPr/>
            <a:lstStyle/>
            <a:p>
              <a:endParaRPr lang="zh-CN" altLang="en-US"/>
            </a:p>
          </p:txBody>
        </p:sp>
        <p:sp>
          <p:nvSpPr>
            <p:cNvPr id="38" name="Line 9"/>
            <p:cNvSpPr>
              <a:spLocks noChangeShapeType="1"/>
            </p:cNvSpPr>
            <p:nvPr/>
          </p:nvSpPr>
          <p:spPr bwMode="black">
            <a:xfrm flipH="1">
              <a:off x="0" y="5929313"/>
              <a:ext cx="3214688" cy="700087"/>
            </a:xfrm>
            <a:prstGeom prst="line">
              <a:avLst/>
            </a:prstGeom>
            <a:noFill/>
            <a:ln w="19050">
              <a:solidFill>
                <a:srgbClr val="5AB14B">
                  <a:alpha val="59999"/>
                </a:srgbClr>
              </a:solidFill>
              <a:round/>
              <a:headEnd/>
              <a:tailEnd/>
            </a:ln>
          </p:spPr>
          <p:txBody>
            <a:bodyPr/>
            <a:lstStyle/>
            <a:p>
              <a:endParaRPr lang="zh-CN" altLang="en-US"/>
            </a:p>
          </p:txBody>
        </p:sp>
        <p:sp>
          <p:nvSpPr>
            <p:cNvPr id="39" name="AutoShape 10"/>
            <p:cNvSpPr>
              <a:spLocks/>
            </p:cNvSpPr>
            <p:nvPr/>
          </p:nvSpPr>
          <p:spPr bwMode="gray">
            <a:xfrm>
              <a:off x="0" y="4343400"/>
              <a:ext cx="2509838" cy="2514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5AB14B">
                <a:alpha val="50195"/>
              </a:srgbClr>
            </a:solidFill>
            <a:ln w="9525">
              <a:solidFill>
                <a:srgbClr val="5AB14B"/>
              </a:solidFill>
              <a:round/>
              <a:headEnd/>
              <a:tailEnd/>
            </a:ln>
          </p:spPr>
          <p:txBody>
            <a:bodyPr wrap="none" anchor="ctr"/>
            <a:lstStyle/>
            <a:p>
              <a:pPr algn="ctr" eaLnBrk="0" hangingPunct="0"/>
              <a:endParaRPr lang="zh-CN" altLang="en-US"/>
            </a:p>
          </p:txBody>
        </p:sp>
        <p:sp>
          <p:nvSpPr>
            <p:cNvPr id="40" name="Line 11"/>
            <p:cNvSpPr>
              <a:spLocks noChangeShapeType="1"/>
            </p:cNvSpPr>
            <p:nvPr/>
          </p:nvSpPr>
          <p:spPr bwMode="gray">
            <a:xfrm flipH="1">
              <a:off x="0" y="3714750"/>
              <a:ext cx="3214688" cy="3143250"/>
            </a:xfrm>
            <a:prstGeom prst="line">
              <a:avLst/>
            </a:prstGeom>
            <a:noFill/>
            <a:ln w="9525">
              <a:solidFill>
                <a:srgbClr val="5AB14B">
                  <a:alpha val="39999"/>
                </a:srgbClr>
              </a:solidFill>
              <a:round/>
              <a:headEnd/>
              <a:tailEnd/>
            </a:ln>
          </p:spPr>
          <p:txBody>
            <a:bodyPr/>
            <a:lstStyle/>
            <a:p>
              <a:endParaRPr lang="zh-CN" altLang="en-US"/>
            </a:p>
          </p:txBody>
        </p:sp>
        <p:sp>
          <p:nvSpPr>
            <p:cNvPr id="41" name="AutoShape 12"/>
            <p:cNvSpPr>
              <a:spLocks/>
            </p:cNvSpPr>
            <p:nvPr/>
          </p:nvSpPr>
          <p:spPr bwMode="gray">
            <a:xfrm>
              <a:off x="0" y="4422775"/>
              <a:ext cx="2438400" cy="24352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5AB14B"/>
            </a:solidFill>
            <a:ln w="9525">
              <a:solidFill>
                <a:srgbClr val="5AB14B"/>
              </a:solidFill>
              <a:round/>
              <a:headEnd/>
              <a:tailEnd/>
            </a:ln>
          </p:spPr>
          <p:txBody>
            <a:bodyPr wrap="none" anchor="ctr"/>
            <a:lstStyle/>
            <a:p>
              <a:pPr algn="ctr" eaLnBrk="0" hangingPunct="0"/>
              <a:endParaRPr lang="zh-CN" altLang="en-US"/>
            </a:p>
          </p:txBody>
        </p:sp>
        <p:sp>
          <p:nvSpPr>
            <p:cNvPr id="42" name="AutoShape 13"/>
            <p:cNvSpPr>
              <a:spLocks noChangeArrowheads="1"/>
            </p:cNvSpPr>
            <p:nvPr/>
          </p:nvSpPr>
          <p:spPr bwMode="black">
            <a:xfrm>
              <a:off x="2819400" y="6302375"/>
              <a:ext cx="228600" cy="228600"/>
            </a:xfrm>
            <a:custGeom>
              <a:avLst/>
              <a:gdLst>
                <a:gd name="T0" fmla="*/ 12802394 w 21600"/>
                <a:gd name="T1" fmla="*/ 0 h 21600"/>
                <a:gd name="T2" fmla="*/ 3749432 w 21600"/>
                <a:gd name="T3" fmla="*/ 3749432 h 21600"/>
                <a:gd name="T4" fmla="*/ 0 w 21600"/>
                <a:gd name="T5" fmla="*/ 12802394 h 21600"/>
                <a:gd name="T6" fmla="*/ 3749432 w 21600"/>
                <a:gd name="T7" fmla="*/ 21855353 h 21600"/>
                <a:gd name="T8" fmla="*/ 12802394 w 21600"/>
                <a:gd name="T9" fmla="*/ 25604789 h 21600"/>
                <a:gd name="T10" fmla="*/ 21855353 w 21600"/>
                <a:gd name="T11" fmla="*/ 21855353 h 21600"/>
                <a:gd name="T12" fmla="*/ 25604789 w 21600"/>
                <a:gd name="T13" fmla="*/ 12802394 h 21600"/>
                <a:gd name="T14" fmla="*/ 21855353 w 21600"/>
                <a:gd name="T15" fmla="*/ 374943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59999"/>
              </a:srgbClr>
            </a:solidFill>
            <a:ln w="9525">
              <a:solidFill>
                <a:srgbClr val="5AB14B"/>
              </a:solidFill>
              <a:round/>
              <a:headEnd/>
              <a:tailEnd/>
            </a:ln>
          </p:spPr>
          <p:txBody>
            <a:bodyPr wrap="none" anchor="ctr"/>
            <a:lstStyle/>
            <a:p>
              <a:pPr algn="ctr" eaLnBrk="0" hangingPunct="0"/>
              <a:endParaRPr lang="zh-CN" altLang="en-US"/>
            </a:p>
          </p:txBody>
        </p:sp>
        <p:sp>
          <p:nvSpPr>
            <p:cNvPr id="43" name="Oval 14"/>
            <p:cNvSpPr>
              <a:spLocks noChangeArrowheads="1"/>
            </p:cNvSpPr>
            <p:nvPr/>
          </p:nvSpPr>
          <p:spPr bwMode="gray">
            <a:xfrm rot="3083608">
              <a:off x="2795588" y="6224588"/>
              <a:ext cx="400050" cy="400050"/>
            </a:xfrm>
            <a:prstGeom prst="ellipse">
              <a:avLst/>
            </a:prstGeom>
            <a:gradFill rotWithShape="1">
              <a:gsLst>
                <a:gs pos="0">
                  <a:srgbClr val="95BBEF"/>
                </a:gs>
                <a:gs pos="100000">
                  <a:srgbClr val="2F7ADF"/>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sp>
          <p:nvSpPr>
            <p:cNvPr id="44" name="Oval 15"/>
            <p:cNvSpPr>
              <a:spLocks noChangeArrowheads="1"/>
            </p:cNvSpPr>
            <p:nvPr/>
          </p:nvSpPr>
          <p:spPr bwMode="gray">
            <a:xfrm>
              <a:off x="1643063" y="1857375"/>
              <a:ext cx="568325" cy="550863"/>
            </a:xfrm>
            <a:prstGeom prst="ellipse">
              <a:avLst/>
            </a:prstGeom>
            <a:gradFill rotWithShape="1">
              <a:gsLst>
                <a:gs pos="0">
                  <a:srgbClr val="E8DCF4"/>
                </a:gs>
                <a:gs pos="100000">
                  <a:srgbClr val="8A52C8"/>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algn="ctr" eaLnBrk="0" hangingPunct="0"/>
              <a:endParaRPr lang="zh-CN" altLang="en-US"/>
            </a:p>
          </p:txBody>
        </p:sp>
        <p:sp>
          <p:nvSpPr>
            <p:cNvPr id="45" name="Oval 16"/>
            <p:cNvSpPr>
              <a:spLocks noChangeArrowheads="1"/>
            </p:cNvSpPr>
            <p:nvPr/>
          </p:nvSpPr>
          <p:spPr bwMode="gray">
            <a:xfrm rot="802016">
              <a:off x="2560638" y="2560638"/>
              <a:ext cx="598487" cy="598487"/>
            </a:xfrm>
            <a:prstGeom prst="ellipse">
              <a:avLst/>
            </a:prstGeom>
            <a:gradFill rotWithShape="1">
              <a:gsLst>
                <a:gs pos="0">
                  <a:srgbClr val="D0E9CB"/>
                </a:gs>
                <a:gs pos="100000">
                  <a:srgbClr val="5AB14B"/>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sp>
          <p:nvSpPr>
            <p:cNvPr id="46" name="Oval 17"/>
            <p:cNvSpPr>
              <a:spLocks noChangeArrowheads="1"/>
            </p:cNvSpPr>
            <p:nvPr/>
          </p:nvSpPr>
          <p:spPr bwMode="gray">
            <a:xfrm rot="3116201">
              <a:off x="3101975" y="3387725"/>
              <a:ext cx="504825" cy="504825"/>
            </a:xfrm>
            <a:prstGeom prst="ellipse">
              <a:avLst/>
            </a:prstGeom>
            <a:gradFill rotWithShape="1">
              <a:gsLst>
                <a:gs pos="0">
                  <a:srgbClr val="E9B381"/>
                </a:gs>
                <a:gs pos="100000">
                  <a:srgbClr val="DD8739"/>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grpSp>
          <p:nvGrpSpPr>
            <p:cNvPr id="47" name="Group 18"/>
            <p:cNvGrpSpPr>
              <a:grpSpLocks/>
            </p:cNvGrpSpPr>
            <p:nvPr/>
          </p:nvGrpSpPr>
          <p:grpSpPr bwMode="auto">
            <a:xfrm>
              <a:off x="304800" y="4495800"/>
              <a:ext cx="1752600" cy="1958975"/>
              <a:chOff x="482" y="1851"/>
              <a:chExt cx="860" cy="796"/>
            </a:xfrm>
          </p:grpSpPr>
          <p:sp>
            <p:nvSpPr>
              <p:cNvPr id="48" name="AutoShape 29"/>
              <p:cNvSpPr>
                <a:spLocks/>
              </p:cNvSpPr>
              <p:nvPr/>
            </p:nvSpPr>
            <p:spPr bwMode="gray">
              <a:xfrm>
                <a:off x="567" y="2464"/>
                <a:ext cx="335" cy="173"/>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 name="T12" fmla="*/ 0 60000 65536"/>
                  <a:gd name="T13" fmla="*/ 0 60000 65536"/>
                  <a:gd name="T14" fmla="*/ 0 60000 65536"/>
                  <a:gd name="T15" fmla="*/ 0 60000 65536"/>
                  <a:gd name="T16" fmla="*/ 0 60000 65536"/>
                  <a:gd name="T17" fmla="*/ 0 60000 65536"/>
                  <a:gd name="T18" fmla="*/ 0 w 335"/>
                  <a:gd name="T19" fmla="*/ 0 h 173"/>
                  <a:gd name="T20" fmla="*/ 335 w 335"/>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pPr algn="ctr" eaLnBrk="0" hangingPunct="0"/>
                <a:endParaRPr lang="zh-CN" altLang="en-US"/>
              </a:p>
            </p:txBody>
          </p:sp>
          <p:sp>
            <p:nvSpPr>
              <p:cNvPr id="49" name="AutoShape 30"/>
              <p:cNvSpPr>
                <a:spLocks/>
              </p:cNvSpPr>
              <p:nvPr/>
            </p:nvSpPr>
            <p:spPr bwMode="gray">
              <a:xfrm>
                <a:off x="797" y="2401"/>
                <a:ext cx="367" cy="170"/>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 name="T12" fmla="*/ 0 60000 65536"/>
                  <a:gd name="T13" fmla="*/ 0 60000 65536"/>
                  <a:gd name="T14" fmla="*/ 0 60000 65536"/>
                  <a:gd name="T15" fmla="*/ 0 60000 65536"/>
                  <a:gd name="T16" fmla="*/ 0 60000 65536"/>
                  <a:gd name="T17" fmla="*/ 0 60000 65536"/>
                  <a:gd name="T18" fmla="*/ 0 w 367"/>
                  <a:gd name="T19" fmla="*/ 0 h 170"/>
                  <a:gd name="T20" fmla="*/ 367 w 36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pPr algn="ctr" eaLnBrk="0" hangingPunct="0"/>
                <a:endParaRPr lang="zh-CN" altLang="en-US"/>
              </a:p>
            </p:txBody>
          </p:sp>
          <p:sp>
            <p:nvSpPr>
              <p:cNvPr id="50" name="AutoShape 31"/>
              <p:cNvSpPr>
                <a:spLocks/>
              </p:cNvSpPr>
              <p:nvPr/>
            </p:nvSpPr>
            <p:spPr bwMode="gray">
              <a:xfrm>
                <a:off x="1035" y="2504"/>
                <a:ext cx="307" cy="143"/>
              </a:xfrm>
              <a:custGeom>
                <a:avLst/>
                <a:gdLst>
                  <a:gd name="T0" fmla="*/ 0 w 307"/>
                  <a:gd name="T1" fmla="*/ 134 h 143"/>
                  <a:gd name="T2" fmla="*/ 66 w 307"/>
                  <a:gd name="T3" fmla="*/ 143 h 143"/>
                  <a:gd name="T4" fmla="*/ 282 w 307"/>
                  <a:gd name="T5" fmla="*/ 35 h 143"/>
                  <a:gd name="T6" fmla="*/ 219 w 307"/>
                  <a:gd name="T7" fmla="*/ 17 h 143"/>
                  <a:gd name="T8" fmla="*/ 0 w 307"/>
                  <a:gd name="T9" fmla="*/ 134 h 143"/>
                  <a:gd name="T10" fmla="*/ 0 60000 65536"/>
                  <a:gd name="T11" fmla="*/ 0 60000 65536"/>
                  <a:gd name="T12" fmla="*/ 0 60000 65536"/>
                  <a:gd name="T13" fmla="*/ 0 60000 65536"/>
                  <a:gd name="T14" fmla="*/ 0 60000 65536"/>
                  <a:gd name="T15" fmla="*/ 0 w 307"/>
                  <a:gd name="T16" fmla="*/ 0 h 143"/>
                  <a:gd name="T17" fmla="*/ 307 w 307"/>
                  <a:gd name="T18" fmla="*/ 143 h 143"/>
                </a:gdLst>
                <a:ahLst/>
                <a:cxnLst>
                  <a:cxn ang="T10">
                    <a:pos x="T0" y="T1"/>
                  </a:cxn>
                  <a:cxn ang="T11">
                    <a:pos x="T2" y="T3"/>
                  </a:cxn>
                  <a:cxn ang="T12">
                    <a:pos x="T4" y="T5"/>
                  </a:cxn>
                  <a:cxn ang="T13">
                    <a:pos x="T6" y="T7"/>
                  </a:cxn>
                  <a:cxn ang="T14">
                    <a:pos x="T8" y="T9"/>
                  </a:cxn>
                </a:cxnLst>
                <a:rect l="T15" t="T16" r="T17" b="T18"/>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pPr algn="ctr" eaLnBrk="0" hangingPunct="0"/>
                <a:endParaRPr lang="zh-CN" altLang="en-US"/>
              </a:p>
            </p:txBody>
          </p:sp>
          <p:sp>
            <p:nvSpPr>
              <p:cNvPr id="51" name="AutoShape 32"/>
              <p:cNvSpPr>
                <a:spLocks/>
              </p:cNvSpPr>
              <p:nvPr/>
            </p:nvSpPr>
            <p:spPr bwMode="gray">
              <a:xfrm>
                <a:off x="482" y="2066"/>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7"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zh-CN" altLang="en-US"/>
              </a:p>
            </p:txBody>
          </p:sp>
          <p:sp>
            <p:nvSpPr>
              <p:cNvPr id="52" name="AutoShape 33"/>
              <p:cNvSpPr>
                <a:spLocks/>
              </p:cNvSpPr>
              <p:nvPr/>
            </p:nvSpPr>
            <p:spPr bwMode="gray">
              <a:xfrm>
                <a:off x="698" y="1851"/>
                <a:ext cx="282" cy="716"/>
              </a:xfrm>
              <a:custGeom>
                <a:avLst/>
                <a:gdLst>
                  <a:gd name="T0" fmla="*/ 164 w 224"/>
                  <a:gd name="T1" fmla="*/ 160 h 569"/>
                  <a:gd name="T2" fmla="*/ 117 w 224"/>
                  <a:gd name="T3" fmla="*/ 79 h 569"/>
                  <a:gd name="T4" fmla="*/ 191 w 224"/>
                  <a:gd name="T5" fmla="*/ 1 h 569"/>
                  <a:gd name="T6" fmla="*/ 271 w 224"/>
                  <a:gd name="T7" fmla="*/ 82 h 569"/>
                  <a:gd name="T8" fmla="*/ 214 w 224"/>
                  <a:gd name="T9" fmla="*/ 160 h 569"/>
                  <a:gd name="T10" fmla="*/ 213 w 224"/>
                  <a:gd name="T11" fmla="*/ 196 h 569"/>
                  <a:gd name="T12" fmla="*/ 331 w 224"/>
                  <a:gd name="T13" fmla="*/ 229 h 569"/>
                  <a:gd name="T14" fmla="*/ 350 w 224"/>
                  <a:gd name="T15" fmla="*/ 323 h 569"/>
                  <a:gd name="T16" fmla="*/ 345 w 224"/>
                  <a:gd name="T17" fmla="*/ 508 h 569"/>
                  <a:gd name="T18" fmla="*/ 331 w 224"/>
                  <a:gd name="T19" fmla="*/ 578 h 569"/>
                  <a:gd name="T20" fmla="*/ 311 w 224"/>
                  <a:gd name="T21" fmla="*/ 488 h 569"/>
                  <a:gd name="T22" fmla="*/ 296 w 224"/>
                  <a:gd name="T23" fmla="*/ 320 h 569"/>
                  <a:gd name="T24" fmla="*/ 269 w 224"/>
                  <a:gd name="T25" fmla="*/ 508 h 569"/>
                  <a:gd name="T26" fmla="*/ 228 w 224"/>
                  <a:gd name="T27" fmla="*/ 901 h 569"/>
                  <a:gd name="T28" fmla="*/ 123 w 224"/>
                  <a:gd name="T29" fmla="*/ 895 h 569"/>
                  <a:gd name="T30" fmla="*/ 79 w 224"/>
                  <a:gd name="T31" fmla="*/ 515 h 569"/>
                  <a:gd name="T32" fmla="*/ 53 w 224"/>
                  <a:gd name="T33" fmla="*/ 330 h 569"/>
                  <a:gd name="T34" fmla="*/ 39 w 224"/>
                  <a:gd name="T35" fmla="*/ 491 h 569"/>
                  <a:gd name="T36" fmla="*/ 19 w 224"/>
                  <a:gd name="T37" fmla="*/ 578 h 569"/>
                  <a:gd name="T38" fmla="*/ 1 w 224"/>
                  <a:gd name="T39" fmla="*/ 483 h 569"/>
                  <a:gd name="T40" fmla="*/ 11 w 224"/>
                  <a:gd name="T41" fmla="*/ 292 h 569"/>
                  <a:gd name="T42" fmla="*/ 37 w 224"/>
                  <a:gd name="T43" fmla="*/ 221 h 569"/>
                  <a:gd name="T44" fmla="*/ 161 w 224"/>
                  <a:gd name="T45" fmla="*/ 196 h 569"/>
                  <a:gd name="T46" fmla="*/ 164 w 224"/>
                  <a:gd name="T47" fmla="*/ 160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7"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zh-CN" altLang="en-US"/>
              </a:p>
            </p:txBody>
          </p:sp>
          <p:sp>
            <p:nvSpPr>
              <p:cNvPr id="53" name="AutoShape 34"/>
              <p:cNvSpPr>
                <a:spLocks/>
              </p:cNvSpPr>
              <p:nvPr/>
            </p:nvSpPr>
            <p:spPr bwMode="gray">
              <a:xfrm>
                <a:off x="956" y="2078"/>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7"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eaLnBrk="0" hangingPunct="0"/>
                <a:endParaRPr lang="zh-CN" altLang="en-US"/>
              </a:p>
            </p:txBody>
          </p:sp>
        </p:grpSp>
        <p:sp>
          <p:nvSpPr>
            <p:cNvPr id="54" name="Oval 19"/>
            <p:cNvSpPr>
              <a:spLocks noChangeArrowheads="1"/>
            </p:cNvSpPr>
            <p:nvPr/>
          </p:nvSpPr>
          <p:spPr bwMode="gray">
            <a:xfrm rot="3083608">
              <a:off x="3295650" y="4224338"/>
              <a:ext cx="400050" cy="400050"/>
            </a:xfrm>
            <a:prstGeom prst="ellipse">
              <a:avLst/>
            </a:prstGeom>
            <a:gradFill rotWithShape="1">
              <a:gsLst>
                <a:gs pos="0">
                  <a:srgbClr val="95BBEF"/>
                </a:gs>
                <a:gs pos="100000">
                  <a:srgbClr val="2F7ADF"/>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sp>
          <p:nvSpPr>
            <p:cNvPr id="55" name="Oval 20"/>
            <p:cNvSpPr>
              <a:spLocks noChangeArrowheads="1"/>
            </p:cNvSpPr>
            <p:nvPr/>
          </p:nvSpPr>
          <p:spPr bwMode="gray">
            <a:xfrm rot="3116201">
              <a:off x="3134519" y="5723731"/>
              <a:ext cx="369888" cy="339725"/>
            </a:xfrm>
            <a:prstGeom prst="ellipse">
              <a:avLst/>
            </a:prstGeom>
            <a:gradFill rotWithShape="1">
              <a:gsLst>
                <a:gs pos="0">
                  <a:srgbClr val="E9B381"/>
                </a:gs>
                <a:gs pos="100000">
                  <a:srgbClr val="DD8739"/>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sp>
          <p:nvSpPr>
            <p:cNvPr id="56" name="Oval 21"/>
            <p:cNvSpPr>
              <a:spLocks noChangeArrowheads="1"/>
            </p:cNvSpPr>
            <p:nvPr/>
          </p:nvSpPr>
          <p:spPr bwMode="gray">
            <a:xfrm rot="802016">
              <a:off x="3257550" y="4973638"/>
              <a:ext cx="439738" cy="419100"/>
            </a:xfrm>
            <a:prstGeom prst="ellipse">
              <a:avLst/>
            </a:prstGeom>
            <a:gradFill rotWithShape="1">
              <a:gsLst>
                <a:gs pos="0">
                  <a:srgbClr val="D0E9CB"/>
                </a:gs>
                <a:gs pos="100000">
                  <a:srgbClr val="5AB14B"/>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a:lstStyle/>
            <a:p>
              <a:pPr algn="ctr" eaLnBrk="0" hangingPunct="0"/>
              <a:endParaRPr lang="zh-CN" altLang="en-US"/>
            </a:p>
          </p:txBody>
        </p:sp>
        <p:sp>
          <p:nvSpPr>
            <p:cNvPr id="57" name="Rectangle 22"/>
            <p:cNvSpPr>
              <a:spLocks noChangeArrowheads="1"/>
            </p:cNvSpPr>
            <p:nvPr/>
          </p:nvSpPr>
          <p:spPr bwMode="auto">
            <a:xfrm>
              <a:off x="2129997" y="1857375"/>
              <a:ext cx="5000625" cy="461665"/>
            </a:xfrm>
            <a:prstGeom prst="rect">
              <a:avLst/>
            </a:prstGeom>
            <a:noFill/>
            <a:ln w="9525">
              <a:noFill/>
              <a:miter lim="800000"/>
              <a:headEnd/>
              <a:tailEnd/>
            </a:ln>
          </p:spPr>
          <p:txBody>
            <a:bodyPr>
              <a:spAutoFit/>
            </a:bodyPr>
            <a:lstStyle/>
            <a:p>
              <a:pPr eaLnBrk="0" hangingPunct="0"/>
              <a:r>
                <a:rPr lang="zh-CN" altLang="zh-CN" sz="2400" dirty="0"/>
                <a:t>专心致志地倾听</a:t>
              </a:r>
              <a:endParaRPr lang="zh-CN" altLang="en-US" sz="2400" dirty="0"/>
            </a:p>
          </p:txBody>
        </p:sp>
        <p:sp>
          <p:nvSpPr>
            <p:cNvPr id="58" name="Rectangle 23"/>
            <p:cNvSpPr>
              <a:spLocks noChangeArrowheads="1"/>
            </p:cNvSpPr>
            <p:nvPr/>
          </p:nvSpPr>
          <p:spPr bwMode="auto">
            <a:xfrm>
              <a:off x="3130122" y="2571750"/>
              <a:ext cx="4500562" cy="461665"/>
            </a:xfrm>
            <a:prstGeom prst="rect">
              <a:avLst/>
            </a:prstGeom>
            <a:noFill/>
            <a:ln w="9525">
              <a:noFill/>
              <a:miter lim="800000"/>
              <a:headEnd/>
              <a:tailEnd/>
            </a:ln>
          </p:spPr>
          <p:txBody>
            <a:bodyPr>
              <a:spAutoFit/>
            </a:bodyPr>
            <a:lstStyle/>
            <a:p>
              <a:pPr eaLnBrk="0" hangingPunct="0"/>
              <a:r>
                <a:rPr lang="zh-CN" altLang="zh-CN" sz="2400" dirty="0"/>
                <a:t>善于使用并观察肢体语言</a:t>
              </a:r>
              <a:endParaRPr lang="zh-CN" altLang="en-US" sz="2400" dirty="0"/>
            </a:p>
          </p:txBody>
        </p:sp>
        <p:sp>
          <p:nvSpPr>
            <p:cNvPr id="59" name="Rectangle 24"/>
            <p:cNvSpPr>
              <a:spLocks noChangeArrowheads="1"/>
            </p:cNvSpPr>
            <p:nvPr/>
          </p:nvSpPr>
          <p:spPr bwMode="auto">
            <a:xfrm>
              <a:off x="3601913" y="3429000"/>
              <a:ext cx="5362575" cy="461665"/>
            </a:xfrm>
            <a:prstGeom prst="rect">
              <a:avLst/>
            </a:prstGeom>
            <a:noFill/>
            <a:ln w="9525">
              <a:noFill/>
              <a:miter lim="800000"/>
              <a:headEnd/>
              <a:tailEnd/>
            </a:ln>
          </p:spPr>
          <p:txBody>
            <a:bodyPr>
              <a:spAutoFit/>
            </a:bodyPr>
            <a:lstStyle/>
            <a:p>
              <a:pPr eaLnBrk="0" hangingPunct="0"/>
              <a:r>
                <a:rPr lang="zh-CN" altLang="zh-CN" sz="2400" dirty="0"/>
                <a:t>着重听取关键词</a:t>
              </a:r>
              <a:endParaRPr lang="zh-CN" altLang="en-US" dirty="0"/>
            </a:p>
          </p:txBody>
        </p:sp>
        <p:sp>
          <p:nvSpPr>
            <p:cNvPr id="60" name="Rectangle 25"/>
            <p:cNvSpPr>
              <a:spLocks noChangeArrowheads="1"/>
            </p:cNvSpPr>
            <p:nvPr/>
          </p:nvSpPr>
          <p:spPr bwMode="auto">
            <a:xfrm>
              <a:off x="3648454" y="4214813"/>
              <a:ext cx="3587842" cy="461665"/>
            </a:xfrm>
            <a:prstGeom prst="rect">
              <a:avLst/>
            </a:prstGeom>
            <a:noFill/>
            <a:ln w="9525">
              <a:noFill/>
              <a:miter lim="800000"/>
              <a:headEnd/>
              <a:tailEnd/>
            </a:ln>
          </p:spPr>
          <p:txBody>
            <a:bodyPr wrap="none">
              <a:spAutoFit/>
            </a:bodyPr>
            <a:lstStyle/>
            <a:p>
              <a:pPr algn="ctr" eaLnBrk="0" hangingPunct="0"/>
              <a:r>
                <a:rPr lang="zh-CN" altLang="zh-CN" sz="2400" dirty="0"/>
                <a:t>尽量避免打断客户的谈话</a:t>
              </a:r>
              <a:endParaRPr lang="zh-CN" altLang="en-US" dirty="0"/>
            </a:p>
          </p:txBody>
        </p:sp>
        <p:sp>
          <p:nvSpPr>
            <p:cNvPr id="61" name="Rectangle 26"/>
            <p:cNvSpPr>
              <a:spLocks noChangeArrowheads="1"/>
            </p:cNvSpPr>
            <p:nvPr/>
          </p:nvSpPr>
          <p:spPr bwMode="auto">
            <a:xfrm>
              <a:off x="3786188" y="5000625"/>
              <a:ext cx="3887787" cy="461665"/>
            </a:xfrm>
            <a:prstGeom prst="rect">
              <a:avLst/>
            </a:prstGeom>
            <a:noFill/>
            <a:ln w="9525">
              <a:noFill/>
              <a:miter lim="800000"/>
              <a:headEnd/>
              <a:tailEnd/>
            </a:ln>
          </p:spPr>
          <p:txBody>
            <a:bodyPr>
              <a:spAutoFit/>
            </a:bodyPr>
            <a:lstStyle/>
            <a:p>
              <a:pPr algn="ctr" eaLnBrk="0" hangingPunct="0"/>
              <a:r>
                <a:rPr lang="zh-CN" altLang="zh-CN" sz="2400" dirty="0"/>
                <a:t>清楚地听出对方的谈话重点</a:t>
              </a:r>
              <a:endParaRPr lang="zh-CN" altLang="en-US" dirty="0"/>
            </a:p>
          </p:txBody>
        </p:sp>
        <p:sp>
          <p:nvSpPr>
            <p:cNvPr id="62" name="Rectangle 27"/>
            <p:cNvSpPr>
              <a:spLocks noChangeArrowheads="1"/>
            </p:cNvSpPr>
            <p:nvPr/>
          </p:nvSpPr>
          <p:spPr bwMode="auto">
            <a:xfrm>
              <a:off x="3560351" y="5643563"/>
              <a:ext cx="2350323" cy="461665"/>
            </a:xfrm>
            <a:prstGeom prst="rect">
              <a:avLst/>
            </a:prstGeom>
            <a:noFill/>
            <a:ln w="9525">
              <a:noFill/>
              <a:miter lim="800000"/>
              <a:headEnd/>
              <a:tailEnd/>
            </a:ln>
          </p:spPr>
          <p:txBody>
            <a:bodyPr wrap="none">
              <a:spAutoFit/>
            </a:bodyPr>
            <a:lstStyle/>
            <a:p>
              <a:pPr algn="ctr" eaLnBrk="0" hangingPunct="0"/>
              <a:r>
                <a:rPr lang="zh-CN" altLang="zh-CN" sz="2400" dirty="0"/>
                <a:t>肯定对方的观点</a:t>
              </a:r>
              <a:endParaRPr lang="zh-CN" altLang="en-US" dirty="0"/>
            </a:p>
          </p:txBody>
        </p:sp>
        <p:sp>
          <p:nvSpPr>
            <p:cNvPr id="63" name="Rectangle 28"/>
            <p:cNvSpPr>
              <a:spLocks noChangeArrowheads="1"/>
            </p:cNvSpPr>
            <p:nvPr/>
          </p:nvSpPr>
          <p:spPr bwMode="auto">
            <a:xfrm>
              <a:off x="3223468" y="6215063"/>
              <a:ext cx="4660900" cy="461665"/>
            </a:xfrm>
            <a:prstGeom prst="rect">
              <a:avLst/>
            </a:prstGeom>
            <a:noFill/>
            <a:ln w="9525">
              <a:noFill/>
              <a:miter lim="800000"/>
              <a:headEnd/>
              <a:tailEnd/>
            </a:ln>
          </p:spPr>
          <p:txBody>
            <a:bodyPr>
              <a:spAutoFit/>
            </a:bodyPr>
            <a:lstStyle/>
            <a:p>
              <a:pPr eaLnBrk="0" hangingPunct="0"/>
              <a:r>
                <a:rPr lang="zh-CN" altLang="zh-CN" sz="2400" dirty="0"/>
                <a:t>适时的积极回应</a:t>
              </a:r>
              <a:endParaRPr lang="zh-CN" altLang="en-US" dirty="0"/>
            </a:p>
          </p:txBody>
        </p:sp>
      </p:grpSp>
      <p:sp>
        <p:nvSpPr>
          <p:cNvPr id="64" name="标题 1"/>
          <p:cNvSpPr>
            <a:spLocks noGrp="1"/>
          </p:cNvSpPr>
          <p:nvPr>
            <p:ph type="title"/>
          </p:nvPr>
        </p:nvSpPr>
        <p:spPr>
          <a:xfrm>
            <a:off x="609600" y="1141437"/>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客户服务中的沟通技能</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zh-CN" altLang="zh-CN" sz="2800" b="1" dirty="0" smtClean="0">
                <a:latin typeface="+mj-ea"/>
                <a:ea typeface="+mj-ea"/>
              </a:rPr>
              <a:t>五、客户沟通时的提问技能</a:t>
            </a:r>
            <a:endParaRPr lang="zh-CN" altLang="zh-CN" sz="2800" dirty="0" smtClean="0">
              <a:latin typeface="+mj-ea"/>
              <a:ea typeface="+mj-ea"/>
            </a:endParaRPr>
          </a:p>
          <a:p>
            <a:r>
              <a:rPr lang="zh-CN" altLang="zh-CN" sz="2800" b="1" dirty="0" smtClean="0">
                <a:latin typeface="+mj-ea"/>
                <a:ea typeface="+mj-ea"/>
              </a:rPr>
              <a:t>（一）开放式提问</a:t>
            </a:r>
            <a:endParaRPr lang="zh-CN" altLang="zh-CN" sz="2800" dirty="0" smtClean="0">
              <a:latin typeface="+mj-ea"/>
              <a:ea typeface="+mj-ea"/>
            </a:endParaRPr>
          </a:p>
          <a:p>
            <a:pPr>
              <a:buNone/>
            </a:pPr>
            <a:r>
              <a:rPr lang="en-US" altLang="zh-CN" sz="2800" dirty="0" smtClean="0">
                <a:latin typeface="+mj-ea"/>
                <a:ea typeface="+mj-ea"/>
              </a:rPr>
              <a:t>      </a:t>
            </a:r>
            <a:r>
              <a:rPr lang="zh-CN" altLang="zh-CN" sz="2800" dirty="0" smtClean="0">
                <a:latin typeface="+mj-ea"/>
                <a:ea typeface="+mj-ea"/>
              </a:rPr>
              <a:t>所谓开放性问题，就是不限制客户回答问题的答案，完全让客户根据自己的喜好，围绕谈话主题自由发挥。</a:t>
            </a:r>
            <a:endParaRPr lang="en-US" altLang="zh-CN" sz="2800" dirty="0" smtClean="0">
              <a:latin typeface="+mj-ea"/>
              <a:ea typeface="+mj-ea"/>
            </a:endParaRPr>
          </a:p>
          <a:p>
            <a:r>
              <a:rPr lang="zh-CN" altLang="zh-CN" sz="2800" b="1" dirty="0" smtClean="0">
                <a:latin typeface="+mj-ea"/>
                <a:ea typeface="+mj-ea"/>
              </a:rPr>
              <a:t>（二）封闭式提问</a:t>
            </a:r>
            <a:endParaRPr lang="zh-CN" altLang="zh-CN" sz="2800" dirty="0" smtClean="0">
              <a:latin typeface="+mj-ea"/>
              <a:ea typeface="+mj-ea"/>
            </a:endParaRPr>
          </a:p>
          <a:p>
            <a:pPr>
              <a:buNone/>
            </a:pPr>
            <a:r>
              <a:rPr lang="en-US" altLang="zh-CN" sz="2800" dirty="0" smtClean="0">
                <a:latin typeface="+mj-ea"/>
                <a:ea typeface="+mj-ea"/>
              </a:rPr>
              <a:t>      </a:t>
            </a:r>
            <a:r>
              <a:rPr lang="zh-CN" altLang="zh-CN" sz="2800" dirty="0" smtClean="0">
                <a:latin typeface="+mj-ea"/>
                <a:ea typeface="+mj-ea"/>
              </a:rPr>
              <a:t>封闭式提问限定了客户的答案，客户只能在有限的答案中极性选择。</a:t>
            </a:r>
            <a:endParaRPr lang="zh-CN" altLang="en-US" sz="2800" dirty="0">
              <a:latin typeface="+mj-ea"/>
              <a:ea typeface="+mj-ea"/>
            </a:endParaRPr>
          </a:p>
        </p:txBody>
      </p:sp>
      <p:sp>
        <p:nvSpPr>
          <p:cNvPr id="4" name="标题 1"/>
          <p:cNvSpPr>
            <a:spLocks noGrp="1"/>
          </p:cNvSpPr>
          <p:nvPr>
            <p:ph type="title"/>
          </p:nvPr>
        </p:nvSpPr>
        <p:spPr>
          <a:xfrm>
            <a:off x="609600" y="1141437"/>
            <a:ext cx="7467600" cy="487363"/>
          </a:xfrm>
        </p:spPr>
        <p:txBody>
          <a:bodyPr/>
          <a:lstStyle/>
          <a:p>
            <a:r>
              <a:rPr lang="zh-CN" altLang="zh-CN" sz="4000" dirty="0" smtClean="0">
                <a:latin typeface="+mj-ea"/>
              </a:rPr>
              <a:t>第一节</a:t>
            </a:r>
            <a:r>
              <a:rPr lang="en-US" altLang="zh-CN" sz="4000" dirty="0" smtClean="0">
                <a:latin typeface="+mj-ea"/>
              </a:rPr>
              <a:t>  </a:t>
            </a:r>
            <a:r>
              <a:rPr lang="zh-CN" altLang="zh-CN" sz="4000" dirty="0" smtClean="0">
                <a:latin typeface="+mj-ea"/>
              </a:rPr>
              <a:t>客户服务中的沟通技能</a:t>
            </a:r>
            <a:r>
              <a:rPr lang="zh-CN" altLang="zh-CN" dirty="0" smtClean="0"/>
              <a:t/>
            </a:r>
            <a:br>
              <a:rPr lang="zh-CN" altLang="zh-CN" dirty="0" smtClean="0"/>
            </a:br>
            <a:endParaRPr lang="zh-CN" altLang="en-US" dirty="0"/>
          </a:p>
        </p:txBody>
      </p:sp>
    </p:spTree>
  </p:cSld>
  <p:clrMapOvr>
    <a:masterClrMapping/>
  </p:clrMapOvr>
  <p:transition spd="slow">
    <p:strips dir="rd"/>
  </p:transition>
</p:sld>
</file>

<file path=ppt/theme/theme1.xml><?xml version="1.0" encoding="utf-8"?>
<a:theme xmlns:a="http://schemas.openxmlformats.org/drawingml/2006/main" name="cdb2004207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2.xml><?xml version="1.0" encoding="utf-8"?>
<a:theme xmlns:a="http://schemas.openxmlformats.org/drawingml/2006/main" name="1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3.xml><?xml version="1.0" encoding="utf-8"?>
<a:theme xmlns:a="http://schemas.openxmlformats.org/drawingml/2006/main" name="2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4.xml><?xml version="1.0" encoding="utf-8"?>
<a:theme xmlns:a="http://schemas.openxmlformats.org/drawingml/2006/main" name="3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5.xml><?xml version="1.0" encoding="utf-8"?>
<a:theme xmlns:a="http://schemas.openxmlformats.org/drawingml/2006/main" name="4_cdb2004207l">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db2004207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第一章</Template>
  <TotalTime>164</TotalTime>
  <Words>2252</Words>
  <Application>Microsoft Office PowerPoint</Application>
  <PresentationFormat>全屏显示(4:3)</PresentationFormat>
  <Paragraphs>266</Paragraphs>
  <Slides>36</Slides>
  <Notes>1</Notes>
  <HiddenSlides>0</HiddenSlides>
  <MMClips>0</MMClips>
  <ScaleCrop>false</ScaleCrop>
  <HeadingPairs>
    <vt:vector size="4" baseType="variant">
      <vt:variant>
        <vt:lpstr>主题</vt:lpstr>
      </vt:variant>
      <vt:variant>
        <vt:i4>5</vt:i4>
      </vt:variant>
      <vt:variant>
        <vt:lpstr>幻灯片标题</vt:lpstr>
      </vt:variant>
      <vt:variant>
        <vt:i4>36</vt:i4>
      </vt:variant>
    </vt:vector>
  </HeadingPairs>
  <TitlesOfParts>
    <vt:vector size="41" baseType="lpstr">
      <vt:lpstr>cdb2004207l</vt:lpstr>
      <vt:lpstr>1_cdb2004207l</vt:lpstr>
      <vt:lpstr>2_cdb2004207l</vt:lpstr>
      <vt:lpstr>3_cdb2004207l</vt:lpstr>
      <vt:lpstr>4_cdb2004207l</vt:lpstr>
      <vt:lpstr>第六章  客户关系管理技能 </vt:lpstr>
      <vt:lpstr>第六章  客户关系管理技能 </vt:lpstr>
      <vt:lpstr>第一节  客户服务中的沟通技能 </vt:lpstr>
      <vt:lpstr>第一节  客户服务中的沟通技能 </vt:lpstr>
      <vt:lpstr>第一节  客户服务中的沟通技能 </vt:lpstr>
      <vt:lpstr>第一节  客户服务中的沟通技能 </vt:lpstr>
      <vt:lpstr>第一节  客户服务中的沟通技能 </vt:lpstr>
      <vt:lpstr>第一节  客户服务中的沟通技能 </vt:lpstr>
      <vt:lpstr>第一节  客户服务中的沟通技能 </vt:lpstr>
      <vt:lpstr>第一节  客户服务中的沟通技能 </vt:lpstr>
      <vt:lpstr>第一节  客户服务中的沟通技能 </vt:lpstr>
      <vt:lpstr>第二节  客户服务中的礼仪 </vt:lpstr>
      <vt:lpstr>第二节  客户服务中的礼仪 </vt:lpstr>
      <vt:lpstr>第二节  客户服务中的礼仪 </vt:lpstr>
      <vt:lpstr>第二节  客户服务中的礼仪 </vt:lpstr>
      <vt:lpstr>第二节  客户服务中的礼仪 </vt:lpstr>
      <vt:lpstr>第二节  客户服务中的礼仪 </vt:lpstr>
      <vt:lpstr>第二节  客户服务中的礼仪 </vt:lpstr>
      <vt:lpstr>第三节  客户投诉的处理 </vt:lpstr>
      <vt:lpstr>第三节  客户投诉的处理 </vt:lpstr>
      <vt:lpstr>第三节  客户投诉的处理 </vt:lpstr>
      <vt:lpstr>第三节  客户投诉的处理 </vt:lpstr>
      <vt:lpstr>第三节  客户投诉的处理 </vt:lpstr>
      <vt:lpstr>第三节  客户投诉的处理 </vt:lpstr>
      <vt:lpstr>第四节  不同类型客户的服务技巧 </vt:lpstr>
      <vt:lpstr>第四节  不同类型客户的服务技巧 </vt:lpstr>
      <vt:lpstr>第四节  不同类型客户的服务技巧 </vt:lpstr>
      <vt:lpstr>第四节  不同类型客户的服务技巧 </vt:lpstr>
      <vt:lpstr>第四节  不同类型客户的服务技巧 </vt:lpstr>
      <vt:lpstr>第四节  不同类型客户的服务技巧 </vt:lpstr>
      <vt:lpstr>第四节  不同类型客户的服务技巧 </vt:lpstr>
      <vt:lpstr>第四节  不同类型客户的服务技巧 </vt:lpstr>
      <vt:lpstr>第四节  不同类型客户的服务技巧 </vt:lpstr>
      <vt:lpstr>第四节  不同类型客户的服务技巧 </vt:lpstr>
      <vt:lpstr>第四节  不同类型客户的服务技巧 </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SunPi</dc:creator>
  <cp:lastModifiedBy>USER</cp:lastModifiedBy>
  <cp:revision>77</cp:revision>
  <dcterms:created xsi:type="dcterms:W3CDTF">2011-07-18T06:41:05Z</dcterms:created>
  <dcterms:modified xsi:type="dcterms:W3CDTF">2013-02-17T02:33:11Z</dcterms:modified>
</cp:coreProperties>
</file>