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24"/>
  </p:notesMasterIdLst>
  <p:sldIdLst>
    <p:sldId id="257" r:id="rId6"/>
    <p:sldId id="291" r:id="rId7"/>
    <p:sldId id="258" r:id="rId8"/>
    <p:sldId id="259" r:id="rId9"/>
    <p:sldId id="260" r:id="rId10"/>
    <p:sldId id="289" r:id="rId11"/>
    <p:sldId id="261" r:id="rId12"/>
    <p:sldId id="262" r:id="rId13"/>
    <p:sldId id="263" r:id="rId14"/>
    <p:sldId id="264" r:id="rId15"/>
    <p:sldId id="265" r:id="rId16"/>
    <p:sldId id="267" r:id="rId17"/>
    <p:sldId id="268" r:id="rId18"/>
    <p:sldId id="269" r:id="rId19"/>
    <p:sldId id="271" r:id="rId20"/>
    <p:sldId id="272" r:id="rId21"/>
    <p:sldId id="273" r:id="rId22"/>
    <p:sldId id="290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主题样式 2 - 强调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06799F8-075E-4A3A-A7F6-7FBC6576F1A4}" styleName="主题样式 2 - 强调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2A5EF-B747-4739-AC78-F22045E3320C}" type="datetimeFigureOut">
              <a:rPr lang="zh-CN" altLang="en-US" smtClean="0"/>
              <a:pPr/>
              <a:t>2013-2-17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F7692-99A7-497C-A7F6-E71167CBAE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F7692-99A7-497C-A7F6-E71167CBAEF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1B69D7-317C-4FDB-A59E-415D7B4E39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39F1235-A6B1-4EF9-90B5-F5AA52E6947F}" type="datetimeFigureOut">
              <a:rPr lang="zh-CN" altLang="en-US" smtClean="0"/>
              <a:pPr/>
              <a:t>2013-2-17</a:t>
            </a:fld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1B69D7-317C-4FDB-A59E-415D7B4E39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39F1235-A6B1-4EF9-90B5-F5AA52E6947F}" type="datetimeFigureOut">
              <a:rPr lang="zh-CN" altLang="en-US" smtClean="0"/>
              <a:pPr/>
              <a:t>2013-2-17</a:t>
            </a:fld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57975" y="930275"/>
            <a:ext cx="2066925" cy="53943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30275"/>
            <a:ext cx="6048375" cy="53943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1B69D7-317C-4FDB-A59E-415D7B4E39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39F1235-A6B1-4EF9-90B5-F5AA52E6947F}" type="datetimeFigureOut">
              <a:rPr lang="zh-CN" altLang="en-US" smtClean="0"/>
              <a:pPr/>
              <a:t>2013-2-17</a:t>
            </a:fld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1B69D7-317C-4FDB-A59E-415D7B4E39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39F1235-A6B1-4EF9-90B5-F5AA52E6947F}" type="datetimeFigureOut">
              <a:rPr lang="zh-CN" altLang="en-US" smtClean="0"/>
              <a:pPr/>
              <a:t>2013-2-17</a:t>
            </a:fld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57975" y="930275"/>
            <a:ext cx="2066925" cy="53943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30275"/>
            <a:ext cx="6048375" cy="53943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1B69D7-317C-4FDB-A59E-415D7B4E39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39F1235-A6B1-4EF9-90B5-F5AA52E6947F}" type="datetimeFigureOut">
              <a:rPr lang="zh-CN" altLang="en-US" smtClean="0"/>
              <a:pPr/>
              <a:t>2013-2-17</a:t>
            </a:fld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strips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strips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57975" y="930275"/>
            <a:ext cx="2066925" cy="53943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30275"/>
            <a:ext cx="6048375" cy="53943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‹#›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‹#›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‹#›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‹#›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‹#›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‹#›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1B69D7-317C-4FDB-A59E-415D7B4E39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39F1235-A6B1-4EF9-90B5-F5AA52E6947F}" type="datetimeFigureOut">
              <a:rPr lang="zh-CN" altLang="en-US" smtClean="0"/>
              <a:pPr/>
              <a:t>2013-2-17</a:t>
            </a:fld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‹#›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‹#›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‹#›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‹#›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57975" y="930275"/>
            <a:ext cx="2066925" cy="53943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30275"/>
            <a:ext cx="6048375" cy="53943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‹#›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strips dir="r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1B69D7-317C-4FDB-A59E-415D7B4E39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39F1235-A6B1-4EF9-90B5-F5AA52E6947F}" type="datetimeFigureOut">
              <a:rPr lang="zh-CN" altLang="en-US" smtClean="0"/>
              <a:pPr/>
              <a:t>2013-2-17</a:t>
            </a:fld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trips dir="r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strips dir="r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strips dir="r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57975" y="930275"/>
            <a:ext cx="2066925" cy="53943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30275"/>
            <a:ext cx="6048375" cy="53943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1B69D7-317C-4FDB-A59E-415D7B4E39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39F1235-A6B1-4EF9-90B5-F5AA52E6947F}" type="datetimeFigureOut">
              <a:rPr lang="zh-CN" altLang="en-US" smtClean="0"/>
              <a:pPr/>
              <a:t>2013-2-17</a:t>
            </a:fld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1B69D7-317C-4FDB-A59E-415D7B4E39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39F1235-A6B1-4EF9-90B5-F5AA52E6947F}" type="datetimeFigureOut">
              <a:rPr lang="zh-CN" altLang="en-US" smtClean="0"/>
              <a:pPr/>
              <a:t>2013-2-17</a:t>
            </a:fld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1B69D7-317C-4FDB-A59E-415D7B4E39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39F1235-A6B1-4EF9-90B5-F5AA52E6947F}" type="datetimeFigureOut">
              <a:rPr lang="zh-CN" altLang="en-US" smtClean="0"/>
              <a:pPr/>
              <a:t>2013-2-17</a:t>
            </a:fld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1B69D7-317C-4FDB-A59E-415D7B4E39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39F1235-A6B1-4EF9-90B5-F5AA52E6947F}" type="datetimeFigureOut">
              <a:rPr lang="zh-CN" altLang="en-US" smtClean="0"/>
              <a:pPr/>
              <a:t>2013-2-17</a:t>
            </a:fld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ject 10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701675"/>
            <a:ext cx="9144000" cy="8223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a typeface="宋体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ea typeface="宋体" pitchFamily="2" charset="-122"/>
              </a:defRPr>
            </a:lvl1pPr>
          </a:lstStyle>
          <a:p>
            <a:fld id="{881B69D7-317C-4FDB-A59E-415D7B4E39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930275"/>
            <a:ext cx="7467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a typeface="宋体" pitchFamily="2" charset="-122"/>
              </a:defRPr>
            </a:lvl1pPr>
          </a:lstStyle>
          <a:p>
            <a:fld id="{539F1235-A6B1-4EF9-90B5-F5AA52E6947F}" type="datetimeFigureOut">
              <a:rPr lang="zh-CN" altLang="en-US" smtClean="0"/>
              <a:pPr/>
              <a:t>2013-2-17</a:t>
            </a:fld>
            <a:endParaRPr lang="zh-CN" altLang="en-US"/>
          </a:p>
        </p:txBody>
      </p:sp>
      <p:pic>
        <p:nvPicPr>
          <p:cNvPr id="1033" name="Picture 104" descr="p12_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77200" y="439738"/>
            <a:ext cx="774700" cy="5905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trips dir="r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0" y="417195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gray">
          <a:xfrm>
            <a:off x="-9525" y="914400"/>
            <a:ext cx="9153525" cy="74613"/>
          </a:xfrm>
          <a:prstGeom prst="rect">
            <a:avLst/>
          </a:prstGeom>
          <a:gradFill rotWithShape="1">
            <a:gsLst>
              <a:gs pos="0">
                <a:srgbClr val="8BBDE3"/>
              </a:gs>
              <a:gs pos="50000">
                <a:srgbClr val="D8E9F6"/>
              </a:gs>
              <a:gs pos="100000">
                <a:srgbClr val="8BBDE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85750" y="3071813"/>
            <a:ext cx="1143000" cy="1100137"/>
            <a:chOff x="5072066" y="3143248"/>
            <a:chExt cx="2005013" cy="2171712"/>
          </a:xfrm>
        </p:grpSpPr>
        <p:sp>
          <p:nvSpPr>
            <p:cNvPr id="5129" name="Oval 9"/>
            <p:cNvSpPr>
              <a:spLocks noChangeArrowheads="1"/>
            </p:cNvSpPr>
            <p:nvPr/>
          </p:nvSpPr>
          <p:spPr bwMode="gray">
            <a:xfrm>
              <a:off x="5715342" y="4857427"/>
              <a:ext cx="1219716" cy="457533"/>
            </a:xfrm>
            <a:prstGeom prst="ellipse">
              <a:avLst/>
            </a:prstGeom>
            <a:solidFill>
              <a:srgbClr val="000000">
                <a:alpha val="67842"/>
              </a:srgb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>
                <a:ea typeface="宋体" pitchFamily="2" charset="-122"/>
              </a:endParaRPr>
            </a:p>
          </p:txBody>
        </p:sp>
        <p:pic>
          <p:nvPicPr>
            <p:cNvPr id="5130" name="Picture 7" descr="glabal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072066" y="3143248"/>
              <a:ext cx="2005013" cy="2057400"/>
            </a:xfrm>
            <a:prstGeom prst="rect">
              <a:avLst/>
            </a:prstGeom>
            <a:noFill/>
          </p:spPr>
        </p:pic>
      </p:grp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930275"/>
            <a:ext cx="7467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Object 10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701675"/>
            <a:ext cx="9144000" cy="8223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6149" name="Picture 104" descr="p12_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77200" y="439738"/>
            <a:ext cx="774700" cy="590550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001000" y="214313"/>
            <a:ext cx="857250" cy="957262"/>
            <a:chOff x="5072066" y="3143248"/>
            <a:chExt cx="2005013" cy="2171712"/>
          </a:xfrm>
        </p:grpSpPr>
        <p:sp>
          <p:nvSpPr>
            <p:cNvPr id="6153" name="Oval 9"/>
            <p:cNvSpPr>
              <a:spLocks noChangeArrowheads="1"/>
            </p:cNvSpPr>
            <p:nvPr/>
          </p:nvSpPr>
          <p:spPr bwMode="gray">
            <a:xfrm>
              <a:off x="5714414" y="4857569"/>
              <a:ext cx="1221572" cy="457391"/>
            </a:xfrm>
            <a:prstGeom prst="ellipse">
              <a:avLst/>
            </a:prstGeom>
            <a:solidFill>
              <a:srgbClr val="000000">
                <a:alpha val="67842"/>
              </a:srgb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>
                <a:ea typeface="宋体" pitchFamily="2" charset="-122"/>
              </a:endParaRPr>
            </a:p>
          </p:txBody>
        </p:sp>
        <p:pic>
          <p:nvPicPr>
            <p:cNvPr id="6154" name="Picture 7" descr="glabal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072066" y="3143248"/>
              <a:ext cx="2005013" cy="2057400"/>
            </a:xfrm>
            <a:prstGeom prst="rect">
              <a:avLst/>
            </a:prstGeom>
            <a:noFill/>
          </p:spPr>
        </p:pic>
      </p:grp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930275"/>
            <a:ext cx="7467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strips dir="r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Object 10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701675"/>
            <a:ext cx="9144000" cy="8223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7173" name="Picture 104" descr="p12_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77200" y="439738"/>
            <a:ext cx="774700" cy="590550"/>
          </a:xfrm>
          <a:prstGeom prst="rect">
            <a:avLst/>
          </a:prstGeom>
          <a:noFill/>
        </p:spPr>
      </p:pic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930275"/>
            <a:ext cx="7467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ea typeface="宋体" pitchFamily="2" charset="-122"/>
              </a:defRPr>
            </a:lvl1pPr>
          </a:lstStyle>
          <a:p>
            <a:r>
              <a:rPr lang="en-US" altLang="zh-CN"/>
              <a:t>‹#›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a typeface="宋体" pitchFamily="2" charset="-122"/>
              </a:defRPr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strips dir="r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Object 10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701675"/>
            <a:ext cx="9144000" cy="8223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8197" name="Picture 104" descr="p12_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77200" y="439738"/>
            <a:ext cx="774700" cy="590550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001000" y="214313"/>
            <a:ext cx="857250" cy="957262"/>
            <a:chOff x="5072066" y="3143248"/>
            <a:chExt cx="2005013" cy="2171712"/>
          </a:xfrm>
        </p:grpSpPr>
        <p:sp>
          <p:nvSpPr>
            <p:cNvPr id="8201" name="Oval 9"/>
            <p:cNvSpPr>
              <a:spLocks noChangeArrowheads="1"/>
            </p:cNvSpPr>
            <p:nvPr/>
          </p:nvSpPr>
          <p:spPr bwMode="gray">
            <a:xfrm>
              <a:off x="5714414" y="4857569"/>
              <a:ext cx="1221572" cy="457391"/>
            </a:xfrm>
            <a:prstGeom prst="ellipse">
              <a:avLst/>
            </a:prstGeom>
            <a:solidFill>
              <a:srgbClr val="000000">
                <a:alpha val="67842"/>
              </a:srgb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>
                <a:ea typeface="宋体" pitchFamily="2" charset="-122"/>
              </a:endParaRPr>
            </a:p>
          </p:txBody>
        </p:sp>
        <p:pic>
          <p:nvPicPr>
            <p:cNvPr id="8202" name="Picture 7" descr="glabal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072066" y="3143248"/>
              <a:ext cx="2005013" cy="2057400"/>
            </a:xfrm>
            <a:prstGeom prst="rect">
              <a:avLst/>
            </a:prstGeom>
            <a:noFill/>
          </p:spPr>
        </p:pic>
      </p:grpSp>
      <p:sp>
        <p:nvSpPr>
          <p:cNvPr id="8199" name="Rectangle 7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930275"/>
            <a:ext cx="7467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strips dir="r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213445"/>
            <a:ext cx="7467600" cy="487363"/>
          </a:xfrm>
        </p:spPr>
        <p:txBody>
          <a:bodyPr/>
          <a:lstStyle/>
          <a:p>
            <a:r>
              <a:rPr lang="zh-CN" altLang="zh-CN" sz="4000" dirty="0" smtClean="0">
                <a:latin typeface="+mj-ea"/>
              </a:rPr>
              <a:t>第七章</a:t>
            </a:r>
            <a:r>
              <a:rPr lang="en-US" altLang="zh-CN" sz="4000" dirty="0" smtClean="0">
                <a:latin typeface="+mj-ea"/>
              </a:rPr>
              <a:t>  </a:t>
            </a:r>
            <a:r>
              <a:rPr lang="zh-CN" altLang="zh-CN" sz="4000" dirty="0" smtClean="0">
                <a:latin typeface="+mj-ea"/>
              </a:rPr>
              <a:t>客户关系管理平台</a:t>
            </a:r>
            <a:br>
              <a:rPr lang="zh-CN" altLang="zh-CN" sz="4000" dirty="0" smtClean="0">
                <a:latin typeface="+mj-ea"/>
              </a:rPr>
            </a:br>
            <a:endParaRPr lang="zh-CN" altLang="en-US" sz="4000" dirty="0">
              <a:latin typeface="+mj-ea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475656" y="2060575"/>
            <a:ext cx="7125315" cy="3816350"/>
            <a:chOff x="1475656" y="2060575"/>
            <a:chExt cx="7125315" cy="3816350"/>
          </a:xfrm>
        </p:grpSpPr>
        <p:sp>
          <p:nvSpPr>
            <p:cNvPr id="5" name="Text Box 38"/>
            <p:cNvSpPr txBox="1">
              <a:spLocks noChangeArrowheads="1"/>
            </p:cNvSpPr>
            <p:nvPr/>
          </p:nvSpPr>
          <p:spPr bwMode="auto">
            <a:xfrm>
              <a:off x="1858244" y="4221163"/>
              <a:ext cx="215900" cy="34766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>
              <a:spAutoFit/>
              <a:flatTx/>
            </a:bodyPr>
            <a:lstStyle/>
            <a:p>
              <a:pPr>
                <a:spcBef>
                  <a:spcPct val="50000"/>
                </a:spcBef>
              </a:pPr>
              <a:endParaRPr lang="zh-CN" altLang="zh-CN"/>
            </a:p>
          </p:txBody>
        </p:sp>
        <p:grpSp>
          <p:nvGrpSpPr>
            <p:cNvPr id="6" name="组合 24"/>
            <p:cNvGrpSpPr/>
            <p:nvPr/>
          </p:nvGrpSpPr>
          <p:grpSpPr>
            <a:xfrm>
              <a:off x="3082206" y="2564904"/>
              <a:ext cx="5518765" cy="3096344"/>
              <a:chOff x="2771775" y="2420888"/>
              <a:chExt cx="5518765" cy="3096344"/>
            </a:xfrm>
          </p:grpSpPr>
          <p:grpSp>
            <p:nvGrpSpPr>
              <p:cNvPr id="10" name="Group 35"/>
              <p:cNvGrpSpPr>
                <a:grpSpLocks/>
              </p:cNvGrpSpPr>
              <p:nvPr/>
            </p:nvGrpSpPr>
            <p:grpSpPr bwMode="auto">
              <a:xfrm>
                <a:off x="2771775" y="3433849"/>
                <a:ext cx="5472113" cy="320683"/>
                <a:chOff x="1746" y="2163"/>
                <a:chExt cx="3447" cy="202"/>
              </a:xfrm>
            </p:grpSpPr>
            <p:sp>
              <p:nvSpPr>
                <p:cNvPr id="24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918" y="2251"/>
                  <a:ext cx="3275" cy="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" name="Oval 7"/>
                <p:cNvSpPr>
                  <a:spLocks noChangeArrowheads="1"/>
                </p:cNvSpPr>
                <p:nvPr/>
              </p:nvSpPr>
              <p:spPr bwMode="auto">
                <a:xfrm>
                  <a:off x="1746" y="2163"/>
                  <a:ext cx="172" cy="20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B000"/>
                    </a:gs>
                    <a:gs pos="100000">
                      <a:srgbClr val="007500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zh-CN" altLang="zh-CN">
                    <a:solidFill>
                      <a:schemeClr val="tx1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11" name="Group 36"/>
              <p:cNvGrpSpPr>
                <a:grpSpLocks/>
              </p:cNvGrpSpPr>
              <p:nvPr/>
            </p:nvGrpSpPr>
            <p:grpSpPr bwMode="auto">
              <a:xfrm>
                <a:off x="2771775" y="2492379"/>
                <a:ext cx="5400675" cy="320675"/>
                <a:chOff x="1746" y="1570"/>
                <a:chExt cx="3402" cy="202"/>
              </a:xfrm>
            </p:grpSpPr>
            <p:sp>
              <p:nvSpPr>
                <p:cNvPr id="22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1918" y="1661"/>
                  <a:ext cx="3230" cy="10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" name="Oval 13"/>
                <p:cNvSpPr>
                  <a:spLocks noChangeArrowheads="1"/>
                </p:cNvSpPr>
                <p:nvPr/>
              </p:nvSpPr>
              <p:spPr bwMode="auto">
                <a:xfrm>
                  <a:off x="1746" y="1570"/>
                  <a:ext cx="172" cy="20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CDC48"/>
                    </a:gs>
                    <a:gs pos="100000">
                      <a:srgbClr val="939330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zh-CN" altLang="zh-CN">
                    <a:solidFill>
                      <a:schemeClr val="tx1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12" name="Rectangle 14"/>
              <p:cNvSpPr>
                <a:spLocks noChangeArrowheads="1"/>
              </p:cNvSpPr>
              <p:nvPr/>
            </p:nvSpPr>
            <p:spPr bwMode="auto">
              <a:xfrm>
                <a:off x="3181449" y="2420888"/>
                <a:ext cx="510909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zh-CN" altLang="zh-CN" sz="2400" dirty="0"/>
                  <a:t>了解客户关系管理产生和发展的过程</a:t>
                </a:r>
                <a:endParaRPr lang="zh-CN" altLang="en-US" sz="2400" b="1" dirty="0">
                  <a:solidFill>
                    <a:schemeClr val="hlink"/>
                  </a:solidFill>
                </a:endParaRPr>
              </a:p>
            </p:txBody>
          </p:sp>
          <p:sp>
            <p:nvSpPr>
              <p:cNvPr id="13" name="Rectangle 15"/>
              <p:cNvSpPr>
                <a:spLocks noChangeArrowheads="1"/>
              </p:cNvSpPr>
              <p:nvPr/>
            </p:nvSpPr>
            <p:spPr bwMode="auto">
              <a:xfrm>
                <a:off x="3213100" y="3327375"/>
                <a:ext cx="449353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zh-CN" sz="2400" dirty="0"/>
                  <a:t>掌握呼叫中心的特征和工作内容</a:t>
                </a: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194551" y="4191471"/>
                <a:ext cx="449353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zh-CN" altLang="zh-CN" sz="2400" dirty="0"/>
                  <a:t>掌握现场管理的工作方法和内容</a:t>
                </a:r>
                <a:endParaRPr lang="zh-CN" altLang="en-US" sz="2400" b="1" dirty="0">
                  <a:solidFill>
                    <a:schemeClr val="hlink"/>
                  </a:solidFill>
                </a:endParaRPr>
              </a:p>
            </p:txBody>
          </p:sp>
          <p:grpSp>
            <p:nvGrpSpPr>
              <p:cNvPr id="15" name="Group 34"/>
              <p:cNvGrpSpPr>
                <a:grpSpLocks/>
              </p:cNvGrpSpPr>
              <p:nvPr/>
            </p:nvGrpSpPr>
            <p:grpSpPr bwMode="auto">
              <a:xfrm>
                <a:off x="2771775" y="5124454"/>
                <a:ext cx="5472113" cy="320675"/>
                <a:chOff x="1746" y="3228"/>
                <a:chExt cx="3447" cy="202"/>
              </a:xfrm>
            </p:grpSpPr>
            <p:sp>
              <p:nvSpPr>
                <p:cNvPr id="20" name="Line 19"/>
                <p:cNvSpPr>
                  <a:spLocks noChangeShapeType="1"/>
                </p:cNvSpPr>
                <p:nvPr/>
              </p:nvSpPr>
              <p:spPr bwMode="auto">
                <a:xfrm>
                  <a:off x="1918" y="3329"/>
                  <a:ext cx="3275" cy="10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" name="Oval 20"/>
                <p:cNvSpPr>
                  <a:spLocks noChangeArrowheads="1"/>
                </p:cNvSpPr>
                <p:nvPr/>
              </p:nvSpPr>
              <p:spPr bwMode="auto">
                <a:xfrm>
                  <a:off x="1746" y="3228"/>
                  <a:ext cx="172" cy="20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CDC48"/>
                    </a:gs>
                    <a:gs pos="100000">
                      <a:srgbClr val="939330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zh-CN" altLang="zh-CN">
                    <a:solidFill>
                      <a:schemeClr val="tx1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16" name="Group 33"/>
              <p:cNvGrpSpPr>
                <a:grpSpLocks/>
              </p:cNvGrpSpPr>
              <p:nvPr/>
            </p:nvGrpSpPr>
            <p:grpSpPr bwMode="auto">
              <a:xfrm>
                <a:off x="2771775" y="4292682"/>
                <a:ext cx="5472113" cy="320681"/>
                <a:chOff x="1755" y="2756"/>
                <a:chExt cx="3447" cy="202"/>
              </a:xfrm>
            </p:grpSpPr>
            <p:sp>
              <p:nvSpPr>
                <p:cNvPr id="18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1927" y="2840"/>
                  <a:ext cx="3275" cy="17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" name="Oval 32"/>
                <p:cNvSpPr>
                  <a:spLocks noChangeArrowheads="1"/>
                </p:cNvSpPr>
                <p:nvPr/>
              </p:nvSpPr>
              <p:spPr bwMode="auto">
                <a:xfrm>
                  <a:off x="1755" y="2756"/>
                  <a:ext cx="172" cy="20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66CC"/>
                    </a:gs>
                    <a:gs pos="100000">
                      <a:srgbClr val="224488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zh-CN" altLang="zh-CN">
                    <a:solidFill>
                      <a:schemeClr val="tx1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17" name="Text Box 37"/>
              <p:cNvSpPr txBox="1">
                <a:spLocks noChangeArrowheads="1"/>
              </p:cNvSpPr>
              <p:nvPr/>
            </p:nvSpPr>
            <p:spPr bwMode="auto">
              <a:xfrm>
                <a:off x="3203328" y="5075197"/>
                <a:ext cx="4679950" cy="44203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lIns="36000" tIns="36000" rIns="36000" bIns="36000">
                <a:spAutoFit/>
                <a:flatTx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2400" dirty="0"/>
                  <a:t>熟悉网络服务的特点和实施方法</a:t>
                </a:r>
                <a:endParaRPr lang="zh-CN" altLang="en-US" sz="2400" b="1" dirty="0">
                  <a:solidFill>
                    <a:schemeClr val="hlink"/>
                  </a:solidFill>
                </a:endParaRPr>
              </a:p>
            </p:txBody>
          </p:sp>
        </p:grpSp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1475656" y="2060575"/>
              <a:ext cx="2543175" cy="3816350"/>
              <a:chOff x="385" y="1298"/>
              <a:chExt cx="1602" cy="2404"/>
            </a:xfrm>
          </p:grpSpPr>
          <p:pic>
            <p:nvPicPr>
              <p:cNvPr id="8" name="Picture 49" descr="arrow_metal01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6000"/>
              </a:blip>
              <a:srcRect/>
              <a:stretch>
                <a:fillRect/>
              </a:stretch>
            </p:blipFill>
            <p:spPr bwMode="auto">
              <a:xfrm>
                <a:off x="385" y="1298"/>
                <a:ext cx="1602" cy="2404"/>
              </a:xfrm>
              <a:prstGeom prst="rect">
                <a:avLst/>
              </a:prstGeom>
              <a:noFill/>
            </p:spPr>
          </p:pic>
          <p:sp>
            <p:nvSpPr>
              <p:cNvPr id="9" name="Text Box 40"/>
              <p:cNvSpPr txBox="1">
                <a:spLocks noChangeArrowheads="1"/>
              </p:cNvSpPr>
              <p:nvPr/>
            </p:nvSpPr>
            <p:spPr bwMode="auto">
              <a:xfrm>
                <a:off x="671" y="2053"/>
                <a:ext cx="272" cy="1287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lIns="36000" tIns="36000" rIns="36000" bIns="36000">
                <a:spAutoFit/>
                <a:flatTx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200" b="1" dirty="0"/>
                  <a:t>学习目标</a:t>
                </a:r>
              </a:p>
            </p:txBody>
          </p:sp>
        </p:grpSp>
      </p:grpSp>
    </p:spTree>
  </p:cSld>
  <p:clrMapOvr>
    <a:masterClrMapping/>
  </p:clrMapOvr>
  <p:transition spd="slow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zh-CN" sz="2800" b="1" dirty="0" smtClean="0">
                <a:latin typeface="+mj-ea"/>
                <a:ea typeface="+mj-ea"/>
              </a:rPr>
              <a:t>五、克服呼叫中心沟通障碍的方法</a:t>
            </a:r>
            <a:endParaRPr lang="zh-CN" altLang="zh-CN" sz="2800" dirty="0" smtClean="0">
              <a:latin typeface="+mj-ea"/>
              <a:ea typeface="+mj-ea"/>
            </a:endParaRPr>
          </a:p>
          <a:p>
            <a:r>
              <a:rPr lang="zh-CN" altLang="zh-CN" sz="2800" dirty="0" smtClean="0">
                <a:latin typeface="+mj-ea"/>
                <a:ea typeface="+mj-ea"/>
              </a:rPr>
              <a:t>（一）克服个人层面中的沟通障碍</a:t>
            </a:r>
            <a:r>
              <a:rPr lang="en-US" altLang="zh-CN" sz="2800" dirty="0" smtClean="0">
                <a:latin typeface="+mj-ea"/>
                <a:ea typeface="+mj-ea"/>
              </a:rPr>
              <a:t>	</a:t>
            </a:r>
          </a:p>
          <a:p>
            <a:endParaRPr lang="zh-CN" altLang="zh-CN" sz="2800" dirty="0" smtClean="0">
              <a:latin typeface="+mj-ea"/>
              <a:ea typeface="+mj-ea"/>
            </a:endParaRPr>
          </a:p>
          <a:p>
            <a:r>
              <a:rPr lang="zh-CN" altLang="zh-CN" sz="2800" dirty="0" smtClean="0">
                <a:latin typeface="+mj-ea"/>
                <a:ea typeface="+mj-ea"/>
              </a:rPr>
              <a:t>（二）克服组织层面中的沟通障碍</a:t>
            </a:r>
            <a:endParaRPr lang="en-US" altLang="zh-CN" sz="2800" dirty="0" smtClean="0">
              <a:latin typeface="+mj-ea"/>
              <a:ea typeface="+mj-ea"/>
            </a:endParaRPr>
          </a:p>
          <a:p>
            <a:endParaRPr lang="zh-CN" altLang="zh-CN" sz="2800" dirty="0" smtClean="0">
              <a:latin typeface="+mj-ea"/>
              <a:ea typeface="+mj-ea"/>
            </a:endParaRPr>
          </a:p>
          <a:p>
            <a:r>
              <a:rPr lang="zh-CN" altLang="zh-CN" sz="2800" dirty="0" smtClean="0">
                <a:latin typeface="+mj-ea"/>
                <a:ea typeface="+mj-ea"/>
              </a:rPr>
              <a:t>（三）克服程序层面中的沟通障碍</a:t>
            </a:r>
            <a:endParaRPr lang="en-US" altLang="zh-CN" sz="2800" dirty="0" smtClean="0">
              <a:latin typeface="+mj-ea"/>
              <a:ea typeface="+mj-ea"/>
            </a:endParaRPr>
          </a:p>
          <a:p>
            <a:endParaRPr lang="zh-CN" altLang="zh-CN" sz="2800" dirty="0" smtClean="0">
              <a:latin typeface="+mj-ea"/>
              <a:ea typeface="+mj-ea"/>
            </a:endParaRPr>
          </a:p>
          <a:p>
            <a:r>
              <a:rPr lang="zh-CN" altLang="zh-CN" sz="2800" dirty="0" smtClean="0">
                <a:latin typeface="+mj-ea"/>
                <a:ea typeface="+mj-ea"/>
              </a:rPr>
              <a:t>（四）克服沟通中存在障碍时的要点</a:t>
            </a:r>
          </a:p>
          <a:p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09600" y="1141437"/>
            <a:ext cx="7467600" cy="487363"/>
          </a:xfrm>
        </p:spPr>
        <p:txBody>
          <a:bodyPr/>
          <a:lstStyle/>
          <a:p>
            <a:r>
              <a:rPr lang="zh-CN" altLang="zh-CN" sz="4000" dirty="0" smtClean="0"/>
              <a:t>第二节  呼叫中心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</p:spTree>
  </p:cSld>
  <p:clrMapOvr>
    <a:masterClrMapping/>
  </p:clrMapOvr>
  <p:transition spd="slow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1331640" y="2636912"/>
            <a:ext cx="6840760" cy="2808312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rgbClr val="FAA71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1933"/>
              </a:solidFill>
              <a:latin typeface="宋体" pitchFamily="2" charset="-122"/>
              <a:ea typeface="宋体" pitchFamily="2" charset="-122"/>
            </a:endParaRPr>
          </a:p>
          <a:p>
            <a:endParaRPr lang="zh-CN" altLang="en-US">
              <a:ea typeface="宋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41437"/>
            <a:ext cx="7467600" cy="487363"/>
          </a:xfrm>
        </p:spPr>
        <p:txBody>
          <a:bodyPr/>
          <a:lstStyle/>
          <a:p>
            <a:r>
              <a:rPr lang="zh-CN" altLang="zh-CN" sz="4000" dirty="0" smtClean="0">
                <a:latin typeface="+mj-ea"/>
              </a:rPr>
              <a:t>第三节</a:t>
            </a:r>
            <a:r>
              <a:rPr lang="en-US" altLang="zh-CN" sz="4000" dirty="0" smtClean="0">
                <a:latin typeface="+mj-ea"/>
              </a:rPr>
              <a:t>  </a:t>
            </a:r>
            <a:r>
              <a:rPr lang="zh-CN" altLang="zh-CN" sz="4000" dirty="0" smtClean="0">
                <a:latin typeface="+mj-ea"/>
              </a:rPr>
              <a:t>现场管理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zh-CN" sz="2800" b="1" dirty="0" smtClean="0"/>
              <a:t>一、现场管理的定义</a:t>
            </a:r>
            <a:endParaRPr lang="zh-CN" altLang="zh-CN" sz="2800" dirty="0" smtClean="0"/>
          </a:p>
          <a:p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1547664" y="2708920"/>
            <a:ext cx="63367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/>
              <a:t>现场管理是管理人员根据事先设定的质量标准或工作要求，在服务现场或通过多媒体数字监控手段对执行服务的人员、设备、工作流程、环境等来进行实时的监控和管理，发现和预测存在和潜在的问题，并及时制定解决方案，以改善服务方法、作业流程、思维方式、工作环境，进而提升服务质量的管理过程。</a:t>
            </a:r>
            <a:endParaRPr lang="zh-CN" altLang="en-US" sz="2400" dirty="0"/>
          </a:p>
        </p:txBody>
      </p:sp>
    </p:spTree>
  </p:cSld>
  <p:clrMapOvr>
    <a:masterClrMapping/>
  </p:clrMapOvr>
  <p:transition spd="slow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zh-CN" sz="2800" b="1" dirty="0" smtClean="0">
                <a:latin typeface="+mj-ea"/>
                <a:ea typeface="+mj-ea"/>
              </a:rPr>
              <a:t>二、现场管理人员的角色与职责</a:t>
            </a:r>
            <a:endParaRPr lang="zh-CN" altLang="zh-CN" sz="2800" dirty="0" smtClean="0">
              <a:latin typeface="+mj-ea"/>
              <a:ea typeface="+mj-ea"/>
            </a:endParaRPr>
          </a:p>
          <a:p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/>
          </p:cNvGraphicFramePr>
          <p:nvPr/>
        </p:nvGraphicFramePr>
        <p:xfrm>
          <a:off x="1331640" y="2352248"/>
          <a:ext cx="6696744" cy="43891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32248"/>
                <a:gridCol w="2232248"/>
                <a:gridCol w="2232248"/>
              </a:tblGrid>
              <a:tr h="233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 baseline="0" dirty="0"/>
                        <a:t>职务名称</a:t>
                      </a:r>
                      <a:endParaRPr lang="zh-CN" sz="1800" kern="100" baseline="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 baseline="0"/>
                        <a:t>角色</a:t>
                      </a:r>
                      <a:endParaRPr lang="zh-CN" sz="1800" kern="100" baseline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 baseline="0"/>
                        <a:t>现场管理参与频度</a:t>
                      </a:r>
                      <a:endParaRPr lang="zh-CN" sz="1800" kern="100" baseline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46763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 baseline="0" dirty="0"/>
                        <a:t>班长（主管）</a:t>
                      </a:r>
                      <a:endParaRPr lang="zh-CN" sz="1800" kern="100" baseline="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0" baseline="0"/>
                        <a:t>班长（主管）是客户服务中最主要的问题采集者、经验传递者和工作监督者。</a:t>
                      </a:r>
                      <a:endParaRPr lang="zh-CN" sz="1800" kern="100" baseline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 baseline="0"/>
                        <a:t>每天对坐席人员的督导时间不少于</a:t>
                      </a:r>
                      <a:r>
                        <a:rPr lang="en-US" sz="1800" kern="0" baseline="0"/>
                        <a:t>2</a:t>
                      </a:r>
                      <a:r>
                        <a:rPr lang="zh-CN" sz="1800" kern="0" baseline="0"/>
                        <a:t>小时</a:t>
                      </a:r>
                      <a:endParaRPr lang="zh-CN" sz="1800" kern="100" baseline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46763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 baseline="0"/>
                        <a:t>每天亲自参与服务的时间不少于</a:t>
                      </a:r>
                      <a:r>
                        <a:rPr lang="en-US" sz="1800" kern="0" baseline="0"/>
                        <a:t>2</a:t>
                      </a:r>
                      <a:r>
                        <a:rPr lang="zh-CN" sz="1800" kern="0" baseline="0"/>
                        <a:t>小时</a:t>
                      </a:r>
                      <a:endParaRPr lang="zh-CN" sz="1800" kern="100" baseline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935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 baseline="0"/>
                        <a:t>业务经理</a:t>
                      </a:r>
                      <a:endParaRPr lang="zh-CN" sz="1800" kern="100" baseline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0" baseline="0"/>
                        <a:t>部门经理是客户服务过程中的领航员，问题的决策者，计划的制定者和组织者</a:t>
                      </a:r>
                      <a:endParaRPr lang="zh-CN" sz="1800" kern="100" baseline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 baseline="0"/>
                        <a:t>每天不少于</a:t>
                      </a:r>
                      <a:r>
                        <a:rPr lang="en-US" sz="1800" kern="0" baseline="0"/>
                        <a:t>1</a:t>
                      </a:r>
                      <a:r>
                        <a:rPr lang="zh-CN" sz="1800" kern="0" baseline="0"/>
                        <a:t>小时</a:t>
                      </a:r>
                      <a:endParaRPr lang="zh-CN" sz="1800" kern="100" baseline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935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 baseline="0"/>
                        <a:t>质检人员</a:t>
                      </a:r>
                      <a:endParaRPr lang="zh-CN" sz="1800" kern="100" baseline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0" baseline="0" dirty="0"/>
                        <a:t>质检人员是客户服务过程中质量标准的制定者、质量监督员和问题预测者</a:t>
                      </a:r>
                      <a:endParaRPr lang="zh-CN" sz="1800" kern="100" baseline="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 baseline="0"/>
                        <a:t>每天不少于</a:t>
                      </a:r>
                      <a:r>
                        <a:rPr lang="en-US" sz="1800" kern="0" baseline="0"/>
                        <a:t>2</a:t>
                      </a:r>
                      <a:r>
                        <a:rPr lang="zh-CN" sz="1800" kern="0" baseline="0"/>
                        <a:t>小时</a:t>
                      </a:r>
                      <a:endParaRPr lang="zh-CN" sz="1800" kern="100" baseline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7014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 baseline="0" dirty="0"/>
                        <a:t>高级经理</a:t>
                      </a:r>
                      <a:endParaRPr lang="zh-CN" sz="1800" kern="100" baseline="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0" baseline="0"/>
                        <a:t>高级经理是客户服务过程中的资源保障者和关系协调员</a:t>
                      </a:r>
                      <a:endParaRPr lang="zh-CN" sz="1800" kern="100" baseline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 baseline="0" dirty="0"/>
                        <a:t>每周不少于</a:t>
                      </a:r>
                      <a:r>
                        <a:rPr lang="en-US" sz="1800" kern="0" baseline="0" dirty="0"/>
                        <a:t>2</a:t>
                      </a:r>
                      <a:r>
                        <a:rPr lang="zh-CN" sz="1800" kern="0" baseline="0" dirty="0"/>
                        <a:t>小时</a:t>
                      </a:r>
                      <a:endParaRPr lang="zh-CN" sz="1800" kern="100" baseline="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0" y="1141437"/>
            <a:ext cx="7467600" cy="487363"/>
          </a:xfrm>
        </p:spPr>
        <p:txBody>
          <a:bodyPr/>
          <a:lstStyle/>
          <a:p>
            <a:r>
              <a:rPr lang="zh-CN" altLang="zh-CN" sz="4000" dirty="0" smtClean="0">
                <a:latin typeface="+mj-ea"/>
              </a:rPr>
              <a:t>第三节</a:t>
            </a:r>
            <a:r>
              <a:rPr lang="en-US" altLang="zh-CN" sz="4000" dirty="0" smtClean="0">
                <a:latin typeface="+mj-ea"/>
              </a:rPr>
              <a:t>  </a:t>
            </a:r>
            <a:r>
              <a:rPr lang="zh-CN" altLang="zh-CN" sz="4000" dirty="0" smtClean="0">
                <a:latin typeface="+mj-ea"/>
              </a:rPr>
              <a:t>现场管理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28800"/>
            <a:ext cx="8267700" cy="4648200"/>
          </a:xfrm>
        </p:spPr>
        <p:txBody>
          <a:bodyPr/>
          <a:lstStyle/>
          <a:p>
            <a:pPr>
              <a:buNone/>
            </a:pPr>
            <a:r>
              <a:rPr lang="zh-CN" altLang="zh-CN" sz="2800" b="1" dirty="0" smtClean="0">
                <a:latin typeface="+mj-ea"/>
                <a:ea typeface="+mj-ea"/>
              </a:rPr>
              <a:t>三、现场管理工作的内容与方法</a:t>
            </a:r>
            <a:endParaRPr lang="zh-CN" altLang="zh-CN" sz="2800" dirty="0" smtClean="0">
              <a:latin typeface="+mj-ea"/>
              <a:ea typeface="+mj-ea"/>
            </a:endParaRPr>
          </a:p>
          <a:p>
            <a:r>
              <a:rPr lang="zh-CN" altLang="zh-CN" sz="2800" dirty="0" smtClean="0">
                <a:latin typeface="+mj-ea"/>
                <a:ea typeface="+mj-ea"/>
              </a:rPr>
              <a:t>（一）话务监控、人员调配</a:t>
            </a:r>
          </a:p>
          <a:p>
            <a:r>
              <a:rPr lang="zh-CN" altLang="zh-CN" sz="2800" dirty="0" smtClean="0">
                <a:latin typeface="+mj-ea"/>
                <a:ea typeface="+mj-ea"/>
              </a:rPr>
              <a:t>（二）质量监控手段</a:t>
            </a:r>
          </a:p>
          <a:p>
            <a:r>
              <a:rPr lang="en-US" altLang="zh-CN" sz="2800" dirty="0" smtClean="0">
                <a:latin typeface="+mj-ea"/>
                <a:ea typeface="+mj-ea"/>
              </a:rPr>
              <a:t>1.</a:t>
            </a:r>
            <a:r>
              <a:rPr lang="zh-CN" altLang="zh-CN" sz="2800" dirty="0" smtClean="0">
                <a:latin typeface="+mj-ea"/>
                <a:ea typeface="+mj-ea"/>
              </a:rPr>
              <a:t>电话监听</a:t>
            </a:r>
          </a:p>
          <a:p>
            <a:r>
              <a:rPr lang="en-US" altLang="zh-CN" sz="2800" dirty="0" smtClean="0">
                <a:latin typeface="+mj-ea"/>
                <a:ea typeface="+mj-ea"/>
              </a:rPr>
              <a:t>2.</a:t>
            </a:r>
            <a:r>
              <a:rPr lang="zh-CN" altLang="zh-CN" sz="2800" dirty="0" smtClean="0">
                <a:latin typeface="+mj-ea"/>
                <a:ea typeface="+mj-ea"/>
              </a:rPr>
              <a:t>现场督导</a:t>
            </a:r>
          </a:p>
          <a:p>
            <a:r>
              <a:rPr lang="zh-CN" altLang="zh-CN" sz="2800" dirty="0" smtClean="0">
                <a:latin typeface="+mj-ea"/>
                <a:ea typeface="+mj-ea"/>
              </a:rPr>
              <a:t>（三）环境管理</a:t>
            </a:r>
          </a:p>
          <a:p>
            <a:r>
              <a:rPr lang="en-US" altLang="zh-CN" sz="2800" dirty="0" smtClean="0">
                <a:latin typeface="+mj-ea"/>
                <a:ea typeface="+mj-ea"/>
              </a:rPr>
              <a:t>1.</a:t>
            </a:r>
            <a:r>
              <a:rPr lang="zh-CN" altLang="zh-CN" sz="2800" dirty="0" smtClean="0">
                <a:latin typeface="+mj-ea"/>
                <a:ea typeface="+mj-ea"/>
              </a:rPr>
              <a:t>对人的环境的管理</a:t>
            </a:r>
          </a:p>
          <a:p>
            <a:r>
              <a:rPr lang="en-US" altLang="zh-CN" sz="2800" dirty="0" smtClean="0">
                <a:latin typeface="+mj-ea"/>
                <a:ea typeface="+mj-ea"/>
              </a:rPr>
              <a:t>2.</a:t>
            </a:r>
            <a:r>
              <a:rPr lang="zh-CN" altLang="zh-CN" sz="2800" dirty="0" smtClean="0">
                <a:latin typeface="+mj-ea"/>
                <a:ea typeface="+mj-ea"/>
              </a:rPr>
              <a:t>对物的环境的管理</a:t>
            </a:r>
          </a:p>
          <a:p>
            <a:r>
              <a:rPr lang="zh-CN" altLang="zh-CN" sz="2800" dirty="0" smtClean="0">
                <a:latin typeface="+mj-ea"/>
                <a:ea typeface="+mj-ea"/>
              </a:rPr>
              <a:t>（四）人员激励</a:t>
            </a:r>
          </a:p>
          <a:p>
            <a:r>
              <a:rPr lang="zh-CN" altLang="zh-CN" sz="2800" dirty="0" smtClean="0">
                <a:latin typeface="+mj-ea"/>
                <a:ea typeface="+mj-ea"/>
              </a:rPr>
              <a:t>（五）突发事件的处理</a:t>
            </a:r>
          </a:p>
          <a:p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09600" y="1141437"/>
            <a:ext cx="7467600" cy="487363"/>
          </a:xfrm>
        </p:spPr>
        <p:txBody>
          <a:bodyPr/>
          <a:lstStyle/>
          <a:p>
            <a:r>
              <a:rPr lang="zh-CN" altLang="zh-CN" sz="4000" dirty="0" smtClean="0">
                <a:latin typeface="+mj-ea"/>
              </a:rPr>
              <a:t>第三节</a:t>
            </a:r>
            <a:r>
              <a:rPr lang="en-US" altLang="zh-CN" sz="4000" dirty="0" smtClean="0">
                <a:latin typeface="+mj-ea"/>
              </a:rPr>
              <a:t>  </a:t>
            </a:r>
            <a:r>
              <a:rPr lang="zh-CN" altLang="zh-CN" sz="4000" dirty="0" smtClean="0">
                <a:latin typeface="+mj-ea"/>
              </a:rPr>
              <a:t>现场管理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41437"/>
            <a:ext cx="7467600" cy="487363"/>
          </a:xfrm>
        </p:spPr>
        <p:txBody>
          <a:bodyPr/>
          <a:lstStyle/>
          <a:p>
            <a:r>
              <a:rPr lang="zh-CN" altLang="zh-CN" sz="4000" dirty="0" smtClean="0">
                <a:latin typeface="+mj-ea"/>
              </a:rPr>
              <a:t>第四节</a:t>
            </a:r>
            <a:r>
              <a:rPr lang="en-US" altLang="zh-CN" sz="4000" dirty="0" smtClean="0">
                <a:latin typeface="+mj-ea"/>
              </a:rPr>
              <a:t>  </a:t>
            </a:r>
            <a:r>
              <a:rPr lang="zh-CN" altLang="zh-CN" sz="4000" dirty="0" smtClean="0">
                <a:latin typeface="+mj-ea"/>
              </a:rPr>
              <a:t>网络服务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zh-CN" sz="2800" b="1" dirty="0" smtClean="0">
                <a:latin typeface="+mj-ea"/>
                <a:ea typeface="+mj-ea"/>
              </a:rPr>
              <a:t>一、网络服务的作用</a:t>
            </a:r>
            <a:endParaRPr lang="en-US" altLang="zh-CN" sz="2800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CN" dirty="0" smtClean="0">
                <a:latin typeface="+mn-ea"/>
              </a:rPr>
              <a:t>      </a:t>
            </a:r>
            <a:r>
              <a:rPr lang="zh-CN" altLang="zh-CN" dirty="0" smtClean="0">
                <a:latin typeface="+mn-ea"/>
              </a:rPr>
              <a:t>服务是企业围绕客户需求提供的效用和利益，网络客户服务的本质就是让客户满意，客户满意是网络客户服务质量的唯一标准。</a:t>
            </a:r>
          </a:p>
          <a:p>
            <a:endParaRPr lang="zh-CN" alt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85813" y="3924275"/>
            <a:ext cx="7530603" cy="1304925"/>
            <a:chOff x="1236618" y="1981200"/>
            <a:chExt cx="6363366" cy="990600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1371600" y="1981200"/>
              <a:ext cx="6096001" cy="990600"/>
              <a:chOff x="624" y="1152"/>
              <a:chExt cx="4080" cy="720"/>
            </a:xfrm>
          </p:grpSpPr>
          <p:sp>
            <p:nvSpPr>
              <p:cNvPr id="10" name="Rectangle 14"/>
              <p:cNvSpPr>
                <a:spLocks noChangeArrowheads="1"/>
              </p:cNvSpPr>
              <p:nvPr/>
            </p:nvSpPr>
            <p:spPr bwMode="gray">
              <a:xfrm rot="3419336">
                <a:off x="624" y="1200"/>
                <a:ext cx="672" cy="672"/>
              </a:xfrm>
              <a:prstGeom prst="rect">
                <a:avLst/>
              </a:prstGeom>
              <a:solidFill>
                <a:srgbClr val="969696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69696"/>
                </a:extrusionClr>
              </a:sp3d>
            </p:spPr>
            <p:txBody>
              <a:bodyPr>
                <a:flatTx/>
              </a:bodyPr>
              <a:lstStyle/>
              <a:p>
                <a:pPr eaLnBrk="0" hangingPunct="0"/>
                <a:endParaRPr lang="zh-CN" altLang="en-US"/>
              </a:p>
            </p:txBody>
          </p:sp>
          <p:grpSp>
            <p:nvGrpSpPr>
              <p:cNvPr id="11" name="Group 15"/>
              <p:cNvGrpSpPr>
                <a:grpSpLocks/>
              </p:cNvGrpSpPr>
              <p:nvPr/>
            </p:nvGrpSpPr>
            <p:grpSpPr bwMode="auto">
              <a:xfrm>
                <a:off x="1292" y="1304"/>
                <a:ext cx="623" cy="97"/>
                <a:chOff x="2003" y="3438"/>
                <a:chExt cx="468" cy="245"/>
              </a:xfrm>
            </p:grpSpPr>
            <p:sp>
              <p:nvSpPr>
                <p:cNvPr id="25" name="Oval 29"/>
                <p:cNvSpPr>
                  <a:spLocks noChangeArrowheads="1"/>
                </p:cNvSpPr>
                <p:nvPr/>
              </p:nvSpPr>
              <p:spPr bwMode="gray">
                <a:xfrm>
                  <a:off x="2003" y="3438"/>
                  <a:ext cx="79" cy="2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767676"/>
                    </a:gs>
                    <a:gs pos="50000">
                      <a:schemeClr val="bg1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26" name="Rectangle 30"/>
                <p:cNvSpPr>
                  <a:spLocks noChangeArrowheads="1"/>
                </p:cNvSpPr>
                <p:nvPr/>
              </p:nvSpPr>
              <p:spPr bwMode="gray">
                <a:xfrm>
                  <a:off x="2048" y="3440"/>
                  <a:ext cx="388" cy="243"/>
                </a:xfrm>
                <a:prstGeom prst="rect">
                  <a:avLst/>
                </a:prstGeom>
                <a:gradFill rotWithShape="0">
                  <a:gsLst>
                    <a:gs pos="0">
                      <a:srgbClr val="767676"/>
                    </a:gs>
                    <a:gs pos="50000">
                      <a:schemeClr val="bg1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27" name="Oval 31"/>
                <p:cNvSpPr>
                  <a:spLocks noChangeArrowheads="1"/>
                </p:cNvSpPr>
                <p:nvPr/>
              </p:nvSpPr>
              <p:spPr bwMode="gray">
                <a:xfrm>
                  <a:off x="2400" y="3443"/>
                  <a:ext cx="71" cy="23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767676"/>
                    </a:gs>
                    <a:gs pos="50000">
                      <a:schemeClr val="bg1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28" name="Oval 32"/>
                <p:cNvSpPr>
                  <a:spLocks noChangeArrowheads="1"/>
                </p:cNvSpPr>
                <p:nvPr/>
              </p:nvSpPr>
              <p:spPr bwMode="gray">
                <a:xfrm>
                  <a:off x="2438" y="3518"/>
                  <a:ext cx="20" cy="6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767676"/>
                    </a:gs>
                    <a:gs pos="50000">
                      <a:schemeClr val="bg1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en-US"/>
                </a:p>
              </p:txBody>
            </p:sp>
          </p:grpSp>
          <p:sp>
            <p:nvSpPr>
              <p:cNvPr id="12" name="Rectangle 16"/>
              <p:cNvSpPr>
                <a:spLocks noChangeArrowheads="1"/>
              </p:cNvSpPr>
              <p:nvPr/>
            </p:nvSpPr>
            <p:spPr bwMode="gray">
              <a:xfrm rot="3419336">
                <a:off x="1776" y="1152"/>
                <a:ext cx="672" cy="672"/>
              </a:xfrm>
              <a:prstGeom prst="rect">
                <a:avLst/>
              </a:prstGeom>
              <a:solidFill>
                <a:srgbClr val="3366CC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3366CC"/>
                </a:extrusionClr>
              </a:sp3d>
            </p:spPr>
            <p:txBody>
              <a:bodyPr>
                <a:flatTx/>
              </a:bodyPr>
              <a:lstStyle/>
              <a:p>
                <a:pPr eaLnBrk="0" hangingPunct="0"/>
                <a:endParaRPr lang="zh-CN" altLang="en-US"/>
              </a:p>
            </p:txBody>
          </p:sp>
          <p:grpSp>
            <p:nvGrpSpPr>
              <p:cNvPr id="13" name="Group 17"/>
              <p:cNvGrpSpPr>
                <a:grpSpLocks/>
              </p:cNvGrpSpPr>
              <p:nvPr/>
            </p:nvGrpSpPr>
            <p:grpSpPr bwMode="auto">
              <a:xfrm>
                <a:off x="2444" y="1304"/>
                <a:ext cx="623" cy="97"/>
                <a:chOff x="2003" y="3438"/>
                <a:chExt cx="468" cy="245"/>
              </a:xfrm>
            </p:grpSpPr>
            <p:sp>
              <p:nvSpPr>
                <p:cNvPr id="21" name="Oval 25"/>
                <p:cNvSpPr>
                  <a:spLocks noChangeArrowheads="1"/>
                </p:cNvSpPr>
                <p:nvPr/>
              </p:nvSpPr>
              <p:spPr bwMode="gray">
                <a:xfrm>
                  <a:off x="2003" y="3438"/>
                  <a:ext cx="79" cy="2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767676"/>
                    </a:gs>
                    <a:gs pos="50000">
                      <a:schemeClr val="bg1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22" name="Rectangle 26"/>
                <p:cNvSpPr>
                  <a:spLocks noChangeArrowheads="1"/>
                </p:cNvSpPr>
                <p:nvPr/>
              </p:nvSpPr>
              <p:spPr bwMode="gray">
                <a:xfrm>
                  <a:off x="2048" y="3440"/>
                  <a:ext cx="388" cy="243"/>
                </a:xfrm>
                <a:prstGeom prst="rect">
                  <a:avLst/>
                </a:prstGeom>
                <a:gradFill rotWithShape="0">
                  <a:gsLst>
                    <a:gs pos="0">
                      <a:srgbClr val="767676"/>
                    </a:gs>
                    <a:gs pos="50000">
                      <a:schemeClr val="bg1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23" name="Oval 27"/>
                <p:cNvSpPr>
                  <a:spLocks noChangeArrowheads="1"/>
                </p:cNvSpPr>
                <p:nvPr/>
              </p:nvSpPr>
              <p:spPr bwMode="gray">
                <a:xfrm>
                  <a:off x="2400" y="3443"/>
                  <a:ext cx="71" cy="23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767676"/>
                    </a:gs>
                    <a:gs pos="50000">
                      <a:schemeClr val="bg1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24" name="Oval 28"/>
                <p:cNvSpPr>
                  <a:spLocks noChangeArrowheads="1"/>
                </p:cNvSpPr>
                <p:nvPr/>
              </p:nvSpPr>
              <p:spPr bwMode="gray">
                <a:xfrm>
                  <a:off x="2438" y="3518"/>
                  <a:ext cx="20" cy="6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767676"/>
                    </a:gs>
                    <a:gs pos="50000">
                      <a:schemeClr val="bg1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en-US"/>
                </a:p>
              </p:txBody>
            </p:sp>
          </p:grpSp>
          <p:sp>
            <p:nvSpPr>
              <p:cNvPr id="14" name="Rectangle 18"/>
              <p:cNvSpPr>
                <a:spLocks noChangeArrowheads="1"/>
              </p:cNvSpPr>
              <p:nvPr/>
            </p:nvSpPr>
            <p:spPr bwMode="gray">
              <a:xfrm rot="3419336">
                <a:off x="2880" y="1152"/>
                <a:ext cx="672" cy="672"/>
              </a:xfrm>
              <a:prstGeom prst="rect">
                <a:avLst/>
              </a:prstGeom>
              <a:solidFill>
                <a:srgbClr val="969696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69696"/>
                </a:extrusionClr>
              </a:sp3d>
            </p:spPr>
            <p:txBody>
              <a:bodyPr>
                <a:flatTx/>
              </a:bodyPr>
              <a:lstStyle/>
              <a:p>
                <a:pPr eaLnBrk="0" hangingPunct="0"/>
                <a:endParaRPr lang="zh-CN" altLang="en-US"/>
              </a:p>
            </p:txBody>
          </p:sp>
          <p:grpSp>
            <p:nvGrpSpPr>
              <p:cNvPr id="15" name="Group 19"/>
              <p:cNvGrpSpPr>
                <a:grpSpLocks/>
              </p:cNvGrpSpPr>
              <p:nvPr/>
            </p:nvGrpSpPr>
            <p:grpSpPr bwMode="auto">
              <a:xfrm>
                <a:off x="3605" y="1304"/>
                <a:ext cx="817" cy="97"/>
                <a:chOff x="2003" y="3438"/>
                <a:chExt cx="468" cy="245"/>
              </a:xfrm>
            </p:grpSpPr>
            <p:sp>
              <p:nvSpPr>
                <p:cNvPr id="17" name="Oval 21"/>
                <p:cNvSpPr>
                  <a:spLocks noChangeArrowheads="1"/>
                </p:cNvSpPr>
                <p:nvPr/>
              </p:nvSpPr>
              <p:spPr bwMode="gray">
                <a:xfrm>
                  <a:off x="2003" y="3438"/>
                  <a:ext cx="79" cy="2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767676"/>
                    </a:gs>
                    <a:gs pos="50000">
                      <a:schemeClr val="bg1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18" name="Rectangle 22"/>
                <p:cNvSpPr>
                  <a:spLocks noChangeArrowheads="1"/>
                </p:cNvSpPr>
                <p:nvPr/>
              </p:nvSpPr>
              <p:spPr bwMode="gray">
                <a:xfrm>
                  <a:off x="2048" y="3440"/>
                  <a:ext cx="388" cy="243"/>
                </a:xfrm>
                <a:prstGeom prst="rect">
                  <a:avLst/>
                </a:prstGeom>
                <a:gradFill rotWithShape="0">
                  <a:gsLst>
                    <a:gs pos="0">
                      <a:srgbClr val="767676"/>
                    </a:gs>
                    <a:gs pos="50000">
                      <a:schemeClr val="bg1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19" name="Oval 23"/>
                <p:cNvSpPr>
                  <a:spLocks noChangeArrowheads="1"/>
                </p:cNvSpPr>
                <p:nvPr/>
              </p:nvSpPr>
              <p:spPr bwMode="gray">
                <a:xfrm>
                  <a:off x="2400" y="3443"/>
                  <a:ext cx="71" cy="23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767676"/>
                    </a:gs>
                    <a:gs pos="50000">
                      <a:schemeClr val="bg1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20" name="Oval 24"/>
                <p:cNvSpPr>
                  <a:spLocks noChangeArrowheads="1"/>
                </p:cNvSpPr>
                <p:nvPr/>
              </p:nvSpPr>
              <p:spPr bwMode="gray">
                <a:xfrm>
                  <a:off x="2438" y="3518"/>
                  <a:ext cx="20" cy="6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767676"/>
                    </a:gs>
                    <a:gs pos="50000">
                      <a:schemeClr val="bg1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en-US"/>
                </a:p>
              </p:txBody>
            </p:sp>
          </p:grpSp>
          <p:sp>
            <p:nvSpPr>
              <p:cNvPr id="16" name="Rectangle 20"/>
              <p:cNvSpPr>
                <a:spLocks noChangeArrowheads="1"/>
              </p:cNvSpPr>
              <p:nvPr/>
            </p:nvSpPr>
            <p:spPr bwMode="gray">
              <a:xfrm rot="3419336">
                <a:off x="4032" y="1152"/>
                <a:ext cx="672" cy="672"/>
              </a:xfrm>
              <a:prstGeom prst="rect">
                <a:avLst/>
              </a:prstGeom>
              <a:solidFill>
                <a:srgbClr val="3366CC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3366CC"/>
                </a:extrusionClr>
              </a:sp3d>
            </p:spPr>
            <p:txBody>
              <a:bodyPr>
                <a:flatTx/>
              </a:bodyPr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6" name="AutoShape 10"/>
            <p:cNvSpPr>
              <a:spLocks noChangeArrowheads="1"/>
            </p:cNvSpPr>
            <p:nvPr/>
          </p:nvSpPr>
          <p:spPr bwMode="white">
            <a:xfrm>
              <a:off x="1236618" y="2042529"/>
              <a:ext cx="1216025" cy="821357"/>
            </a:xfrm>
            <a:prstGeom prst="roundRect">
              <a:avLst>
                <a:gd name="adj" fmla="val 50000"/>
              </a:avLst>
            </a:prstGeom>
            <a:noFill/>
            <a:ln w="38100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zh-CN" altLang="zh-CN" sz="2200" b="1" dirty="0">
                  <a:solidFill>
                    <a:schemeClr val="bg1"/>
                  </a:solidFill>
                </a:rPr>
                <a:t>了解产品信息</a:t>
              </a:r>
              <a:endParaRPr lang="ko-KR" altLang="en-US" sz="2200" b="1" dirty="0">
                <a:solidFill>
                  <a:schemeClr val="bg1"/>
                </a:solidFill>
                <a:latin typeface="Arial" pitchFamily="34" charset="0"/>
                <a:ea typeface="Gulim" pitchFamily="34" charset="-127"/>
              </a:endParaRPr>
            </a:p>
          </p:txBody>
        </p:sp>
        <p:sp>
          <p:nvSpPr>
            <p:cNvPr id="7" name="AutoShape 11"/>
            <p:cNvSpPr>
              <a:spLocks noChangeArrowheads="1"/>
            </p:cNvSpPr>
            <p:nvPr/>
          </p:nvSpPr>
          <p:spPr bwMode="white">
            <a:xfrm>
              <a:off x="3048000" y="2023952"/>
              <a:ext cx="1066800" cy="821357"/>
            </a:xfrm>
            <a:prstGeom prst="roundRect">
              <a:avLst>
                <a:gd name="adj" fmla="val 50000"/>
              </a:avLst>
            </a:prstGeom>
            <a:noFill/>
            <a:ln w="38100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zh-CN" altLang="zh-CN" sz="2200" b="1" dirty="0">
                  <a:solidFill>
                    <a:schemeClr val="bg1"/>
                  </a:solidFill>
                </a:rPr>
                <a:t>解决问题</a:t>
              </a:r>
              <a:endParaRPr lang="ko-KR" altLang="en-US" sz="2200" b="1" dirty="0">
                <a:solidFill>
                  <a:schemeClr val="bg1"/>
                </a:solidFill>
                <a:latin typeface="Arial" pitchFamily="34" charset="0"/>
                <a:ea typeface="Gulim" pitchFamily="34" charset="-127"/>
              </a:endParaRPr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white">
            <a:xfrm>
              <a:off x="4617334" y="2023952"/>
              <a:ext cx="1295400" cy="821357"/>
            </a:xfrm>
            <a:prstGeom prst="roundRect">
              <a:avLst>
                <a:gd name="adj" fmla="val 50000"/>
              </a:avLst>
            </a:prstGeom>
            <a:noFill/>
            <a:ln w="38100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zh-CN" altLang="zh-CN" sz="2200" b="1" dirty="0">
                  <a:solidFill>
                    <a:schemeClr val="bg1"/>
                  </a:solidFill>
                </a:rPr>
                <a:t>接触公司人员</a:t>
              </a:r>
              <a:endParaRPr lang="ko-KR" altLang="en-US" sz="2200" b="1" dirty="0">
                <a:solidFill>
                  <a:schemeClr val="bg1"/>
                </a:solidFill>
                <a:latin typeface="Arial" pitchFamily="34" charset="0"/>
                <a:ea typeface="Gulim" pitchFamily="34" charset="-127"/>
              </a:endParaRPr>
            </a:p>
          </p:txBody>
        </p:sp>
        <p:sp>
          <p:nvSpPr>
            <p:cNvPr id="9" name="AutoShape 13"/>
            <p:cNvSpPr>
              <a:spLocks noChangeArrowheads="1"/>
            </p:cNvSpPr>
            <p:nvPr/>
          </p:nvSpPr>
          <p:spPr bwMode="white">
            <a:xfrm>
              <a:off x="6304584" y="1987866"/>
              <a:ext cx="1295400" cy="821357"/>
            </a:xfrm>
            <a:prstGeom prst="roundRect">
              <a:avLst>
                <a:gd name="adj" fmla="val 50000"/>
              </a:avLst>
            </a:prstGeom>
            <a:noFill/>
            <a:ln w="38100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zh-CN" altLang="zh-CN" sz="2200" b="1" dirty="0">
                  <a:solidFill>
                    <a:schemeClr val="bg1"/>
                  </a:solidFill>
                </a:rPr>
                <a:t>了解服务过程</a:t>
              </a:r>
              <a:endParaRPr lang="ko-KR" altLang="en-US" sz="2200" b="1" dirty="0">
                <a:solidFill>
                  <a:schemeClr val="bg1"/>
                </a:solidFill>
                <a:latin typeface="Arial" pitchFamily="34" charset="0"/>
                <a:ea typeface="Gulim" pitchFamily="34" charset="-127"/>
              </a:endParaRPr>
            </a:p>
          </p:txBody>
        </p:sp>
      </p:grpSp>
      <p:grpSp>
        <p:nvGrpSpPr>
          <p:cNvPr id="32" name="矩形 29"/>
          <p:cNvGrpSpPr>
            <a:grpSpLocks/>
          </p:cNvGrpSpPr>
          <p:nvPr/>
        </p:nvGrpSpPr>
        <p:grpSpPr bwMode="auto">
          <a:xfrm>
            <a:off x="3651250" y="5445224"/>
            <a:ext cx="2116138" cy="701675"/>
            <a:chOff x="2300" y="3667"/>
            <a:chExt cx="1333" cy="442"/>
          </a:xfrm>
        </p:grpSpPr>
        <p:pic>
          <p:nvPicPr>
            <p:cNvPr id="33" name="Picture 6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00" y="3667"/>
              <a:ext cx="1333" cy="442"/>
            </a:xfrm>
            <a:prstGeom prst="rect">
              <a:avLst/>
            </a:prstGeom>
            <a:noFill/>
          </p:spPr>
        </p:pic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2549" y="3735"/>
              <a:ext cx="64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chemeClr val="bg1"/>
                  </a:solidFill>
                  <a:latin typeface="Verdana" pitchFamily="34" charset="0"/>
                </a:rPr>
                <a:t> 作用</a:t>
              </a:r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zh-CN" sz="2800" b="1" dirty="0" smtClean="0">
                <a:latin typeface="+mj-ea"/>
                <a:ea typeface="+mj-ea"/>
              </a:rPr>
              <a:t>二、网络服务的特点</a:t>
            </a:r>
            <a:endParaRPr lang="en-US" altLang="zh-CN" sz="2800" b="1" dirty="0" smtClean="0">
              <a:latin typeface="+mj-ea"/>
              <a:ea typeface="+mj-ea"/>
            </a:endParaRPr>
          </a:p>
          <a:p>
            <a:r>
              <a:rPr lang="zh-CN" altLang="zh-CN" sz="2800" dirty="0" smtClean="0">
                <a:latin typeface="+mj-ea"/>
                <a:ea typeface="+mj-ea"/>
              </a:rPr>
              <a:t>（一）增强客户对服务的感性认识</a:t>
            </a:r>
          </a:p>
          <a:p>
            <a:r>
              <a:rPr lang="zh-CN" altLang="zh-CN" sz="2800" dirty="0" smtClean="0">
                <a:latin typeface="+mj-ea"/>
                <a:ea typeface="+mj-ea"/>
              </a:rPr>
              <a:t>（二）突破时空不可分离性</a:t>
            </a:r>
          </a:p>
          <a:p>
            <a:r>
              <a:rPr lang="zh-CN" altLang="zh-CN" sz="2800" dirty="0" smtClean="0">
                <a:latin typeface="+mj-ea"/>
                <a:ea typeface="+mj-ea"/>
              </a:rPr>
              <a:t>（三）提供更高层次的服务</a:t>
            </a:r>
            <a:endParaRPr lang="en-US" altLang="zh-CN" sz="2800" dirty="0" smtClean="0">
              <a:latin typeface="+mj-ea"/>
              <a:ea typeface="+mj-ea"/>
            </a:endParaRPr>
          </a:p>
          <a:p>
            <a:r>
              <a:rPr lang="zh-CN" altLang="zh-CN" sz="2800" dirty="0" smtClean="0">
                <a:latin typeface="+mj-ea"/>
                <a:ea typeface="+mj-ea"/>
              </a:rPr>
              <a:t>（四）客户寻求服务的主动性增强</a:t>
            </a:r>
          </a:p>
          <a:p>
            <a:r>
              <a:rPr lang="zh-CN" altLang="zh-CN" sz="2800" dirty="0" smtClean="0">
                <a:latin typeface="+mj-ea"/>
                <a:ea typeface="+mj-ea"/>
              </a:rPr>
              <a:t>（五）服务效益提高</a:t>
            </a:r>
          </a:p>
          <a:p>
            <a:endParaRPr lang="en-US" altLang="zh-CN" b="1" dirty="0" smtClean="0"/>
          </a:p>
          <a:p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09600" y="1141437"/>
            <a:ext cx="7467600" cy="487363"/>
          </a:xfrm>
        </p:spPr>
        <p:txBody>
          <a:bodyPr/>
          <a:lstStyle/>
          <a:p>
            <a:r>
              <a:rPr lang="zh-CN" altLang="zh-CN" sz="4000" dirty="0" smtClean="0">
                <a:latin typeface="+mj-ea"/>
              </a:rPr>
              <a:t>第四节</a:t>
            </a:r>
            <a:r>
              <a:rPr lang="en-US" altLang="zh-CN" sz="4000" dirty="0" smtClean="0">
                <a:latin typeface="+mj-ea"/>
              </a:rPr>
              <a:t>  </a:t>
            </a:r>
            <a:r>
              <a:rPr lang="zh-CN" altLang="zh-CN" sz="4000" dirty="0" smtClean="0">
                <a:latin typeface="+mj-ea"/>
              </a:rPr>
              <a:t>网络服务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  <p:pic>
        <p:nvPicPr>
          <p:cNvPr id="21505" name="Picture 1" descr="C:\Documents and Settings\Administrator\Local Settings\Temporary Internet Files\Content.IE5\GDU78LYJ\MC9003455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2200" y="4949081"/>
            <a:ext cx="1792288" cy="17922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zh-CN" sz="2800" b="1" dirty="0" smtClean="0">
                <a:latin typeface="+mj-ea"/>
                <a:ea typeface="+mj-ea"/>
              </a:rPr>
              <a:t>三、客户网络服务的实施</a:t>
            </a:r>
            <a:endParaRPr lang="zh-CN" altLang="zh-CN" sz="2800" dirty="0" smtClean="0">
              <a:latin typeface="+mj-ea"/>
              <a:ea typeface="+mj-ea"/>
            </a:endParaRPr>
          </a:p>
          <a:p>
            <a:r>
              <a:rPr lang="zh-CN" altLang="zh-CN" sz="2800" dirty="0" smtClean="0">
                <a:latin typeface="+mj-ea"/>
                <a:ea typeface="+mj-ea"/>
              </a:rPr>
              <a:t>（一）网上产品信息和相关知识发布</a:t>
            </a:r>
          </a:p>
          <a:p>
            <a:r>
              <a:rPr lang="zh-CN" altLang="zh-CN" sz="2800" dirty="0" smtClean="0">
                <a:latin typeface="+mj-ea"/>
                <a:ea typeface="+mj-ea"/>
              </a:rPr>
              <a:t>（二）网上虚拟社区</a:t>
            </a:r>
          </a:p>
          <a:p>
            <a:r>
              <a:rPr lang="zh-CN" altLang="zh-CN" sz="2800" dirty="0" smtClean="0">
                <a:latin typeface="+mj-ea"/>
                <a:ea typeface="+mj-ea"/>
              </a:rPr>
              <a:t>（三）电子邮件</a:t>
            </a:r>
          </a:p>
          <a:p>
            <a:r>
              <a:rPr lang="zh-CN" altLang="zh-CN" sz="2800" dirty="0" smtClean="0">
                <a:latin typeface="+mj-ea"/>
                <a:ea typeface="+mj-ea"/>
              </a:rPr>
              <a:t>（四）在线表单</a:t>
            </a:r>
          </a:p>
          <a:p>
            <a:r>
              <a:rPr lang="zh-CN" altLang="zh-CN" sz="2800" dirty="0" smtClean="0">
                <a:latin typeface="+mj-ea"/>
                <a:ea typeface="+mj-ea"/>
              </a:rPr>
              <a:t>（五）</a:t>
            </a:r>
            <a:r>
              <a:rPr lang="en-US" altLang="zh-CN" sz="2800" dirty="0" smtClean="0">
                <a:latin typeface="+mj-ea"/>
                <a:ea typeface="+mj-ea"/>
              </a:rPr>
              <a:t>FAQ</a:t>
            </a:r>
            <a:endParaRPr lang="zh-CN" altLang="zh-CN" sz="2800" dirty="0" smtClean="0">
              <a:latin typeface="+mj-ea"/>
              <a:ea typeface="+mj-ea"/>
            </a:endParaRPr>
          </a:p>
          <a:p>
            <a:r>
              <a:rPr lang="zh-CN" altLang="zh-CN" sz="2800" dirty="0" smtClean="0">
                <a:latin typeface="+mj-ea"/>
                <a:ea typeface="+mj-ea"/>
              </a:rPr>
              <a:t>（六）即时信息</a:t>
            </a:r>
          </a:p>
          <a:p>
            <a:endParaRPr lang="zh-CN" altLang="en-US" dirty="0"/>
          </a:p>
        </p:txBody>
      </p:sp>
      <p:pic>
        <p:nvPicPr>
          <p:cNvPr id="20481" name="Picture 1" descr="C:\Documents and Settings\Administrator\Local Settings\Temporary Internet Files\Content.IE5\MFXJWJGP\MP90040900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5776" y="4797152"/>
            <a:ext cx="1950720" cy="1950720"/>
          </a:xfrm>
          <a:prstGeom prst="rect">
            <a:avLst/>
          </a:prstGeom>
          <a:noFill/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0" y="1141437"/>
            <a:ext cx="7467600" cy="487363"/>
          </a:xfrm>
        </p:spPr>
        <p:txBody>
          <a:bodyPr/>
          <a:lstStyle/>
          <a:p>
            <a:r>
              <a:rPr lang="zh-CN" altLang="zh-CN" sz="4000" dirty="0" smtClean="0">
                <a:latin typeface="+mj-ea"/>
              </a:rPr>
              <a:t>第四节</a:t>
            </a:r>
            <a:r>
              <a:rPr lang="en-US" altLang="zh-CN" sz="4000" dirty="0" smtClean="0">
                <a:latin typeface="+mj-ea"/>
              </a:rPr>
              <a:t>  </a:t>
            </a:r>
            <a:r>
              <a:rPr lang="zh-CN" altLang="zh-CN" sz="4000" dirty="0" smtClean="0">
                <a:latin typeface="+mj-ea"/>
              </a:rPr>
              <a:t>网络服务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</p:spTree>
  </p:cSld>
  <p:clrMapOvr>
    <a:masterClrMapping/>
  </p:clrMapOvr>
  <p:transition spd="slow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zh-CN" sz="2800" b="1" dirty="0" smtClean="0">
                <a:latin typeface="+mj-ea"/>
                <a:ea typeface="+mj-ea"/>
              </a:rPr>
              <a:t>四、网络客户服务的关键点</a:t>
            </a:r>
            <a:endParaRPr lang="zh-CN" altLang="zh-CN" sz="2800" dirty="0" smtClean="0">
              <a:latin typeface="+mj-ea"/>
              <a:ea typeface="+mj-ea"/>
            </a:endParaRPr>
          </a:p>
          <a:p>
            <a:r>
              <a:rPr lang="zh-CN" altLang="zh-CN" sz="2800" dirty="0" smtClean="0">
                <a:latin typeface="+mj-ea"/>
                <a:ea typeface="+mj-ea"/>
              </a:rPr>
              <a:t>（一）为客户提供准确信息</a:t>
            </a:r>
          </a:p>
          <a:p>
            <a:r>
              <a:rPr lang="zh-CN" altLang="zh-CN" sz="2800" dirty="0" smtClean="0">
                <a:latin typeface="+mj-ea"/>
                <a:ea typeface="+mj-ea"/>
              </a:rPr>
              <a:t>（二）与客户有效的交流</a:t>
            </a:r>
          </a:p>
          <a:p>
            <a:r>
              <a:rPr lang="zh-CN" altLang="zh-CN" sz="2800" dirty="0" smtClean="0">
                <a:latin typeface="+mj-ea"/>
                <a:ea typeface="+mj-ea"/>
              </a:rPr>
              <a:t>（三）真正解决客户问题</a:t>
            </a:r>
          </a:p>
          <a:p>
            <a:r>
              <a:rPr lang="zh-CN" altLang="zh-CN" sz="2800" dirty="0" smtClean="0">
                <a:latin typeface="+mj-ea"/>
                <a:ea typeface="+mj-ea"/>
              </a:rPr>
              <a:t>（四）保护所有客户交易的隐私和安全</a:t>
            </a:r>
          </a:p>
          <a:p>
            <a:r>
              <a:rPr lang="zh-CN" altLang="zh-CN" sz="2800" dirty="0" smtClean="0">
                <a:latin typeface="+mj-ea"/>
                <a:ea typeface="+mj-ea"/>
              </a:rPr>
              <a:t>（五）建立“无缝衔接”的客户关系</a:t>
            </a:r>
          </a:p>
          <a:p>
            <a:r>
              <a:rPr lang="zh-CN" altLang="zh-CN" sz="2800" dirty="0" smtClean="0">
                <a:latin typeface="+mj-ea"/>
                <a:ea typeface="+mj-ea"/>
              </a:rPr>
              <a:t>（六）比竞争对手更加聪明</a:t>
            </a:r>
          </a:p>
          <a:p>
            <a:r>
              <a:rPr lang="zh-CN" altLang="zh-CN" sz="2800" dirty="0" smtClean="0">
                <a:latin typeface="+mj-ea"/>
                <a:ea typeface="+mj-ea"/>
              </a:rPr>
              <a:t>（七）实现对客户的承诺</a:t>
            </a:r>
          </a:p>
          <a:p>
            <a:endParaRPr lang="zh-CN" altLang="en-US" dirty="0"/>
          </a:p>
        </p:txBody>
      </p:sp>
      <p:pic>
        <p:nvPicPr>
          <p:cNvPr id="19458" name="Picture 2" descr="C:\Documents and Settings\Administrator\Local Settings\Temporary Internet Files\Content.IE5\4HQVC52N\MC90043318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2320" y="5389200"/>
            <a:ext cx="1280160" cy="1280160"/>
          </a:xfrm>
          <a:prstGeom prst="rect">
            <a:avLst/>
          </a:prstGeom>
          <a:noFill/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609600" y="1141437"/>
            <a:ext cx="7467600" cy="487363"/>
          </a:xfrm>
        </p:spPr>
        <p:txBody>
          <a:bodyPr/>
          <a:lstStyle/>
          <a:p>
            <a:r>
              <a:rPr lang="zh-CN" altLang="zh-CN" sz="4000" dirty="0" smtClean="0">
                <a:latin typeface="+mj-ea"/>
              </a:rPr>
              <a:t>第四节</a:t>
            </a:r>
            <a:r>
              <a:rPr lang="en-US" altLang="zh-CN" sz="4000" dirty="0" smtClean="0">
                <a:latin typeface="+mj-ea"/>
              </a:rPr>
              <a:t>  </a:t>
            </a:r>
            <a:r>
              <a:rPr lang="zh-CN" altLang="zh-CN" sz="4000" dirty="0" smtClean="0">
                <a:latin typeface="+mj-ea"/>
              </a:rPr>
              <a:t>网络服务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</p:spTree>
  </p:cSld>
  <p:clrMapOvr>
    <a:masterClrMapping/>
  </p:clrMapOvr>
  <p:transition spd="slow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691680" y="3212976"/>
            <a:ext cx="5760640" cy="942975"/>
          </a:xfrm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en-US" altLang="zh-CN" sz="9600" dirty="0">
                <a:solidFill>
                  <a:schemeClr val="tx2">
                    <a:lumMod val="75000"/>
                  </a:schemeClr>
                </a:solidFill>
                <a:ea typeface="宋体" pitchFamily="2" charset="-122"/>
              </a:rPr>
              <a:t>Thank You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03648" y="2132856"/>
            <a:ext cx="6277495" cy="3581401"/>
            <a:chOff x="1966913" y="2151856"/>
            <a:chExt cx="6277495" cy="3581401"/>
          </a:xfrm>
        </p:grpSpPr>
        <p:sp>
          <p:nvSpPr>
            <p:cNvPr id="5" name="Line 27"/>
            <p:cNvSpPr>
              <a:spLocks noChangeShapeType="1"/>
            </p:cNvSpPr>
            <p:nvPr/>
          </p:nvSpPr>
          <p:spPr bwMode="auto">
            <a:xfrm>
              <a:off x="2209800" y="2605880"/>
              <a:ext cx="6034608" cy="31031"/>
            </a:xfrm>
            <a:prstGeom prst="line">
              <a:avLst/>
            </a:prstGeom>
            <a:noFill/>
            <a:ln w="25400">
              <a:solidFill>
                <a:schemeClr val="tx2">
                  <a:lumMod val="75000"/>
                </a:schemeClr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1966913" y="2499519"/>
              <a:ext cx="182562" cy="182563"/>
              <a:chOff x="912" y="2400"/>
              <a:chExt cx="288" cy="288"/>
            </a:xfrm>
          </p:grpSpPr>
          <p:sp>
            <p:nvSpPr>
              <p:cNvPr id="28" name="AutoShape 30"/>
              <p:cNvSpPr>
                <a:spLocks noChangeArrowheads="1"/>
              </p:cNvSpPr>
              <p:nvPr/>
            </p:nvSpPr>
            <p:spPr bwMode="blackGray">
              <a:xfrm rot="2700000">
                <a:off x="912" y="2400"/>
                <a:ext cx="288" cy="288"/>
              </a:xfrm>
              <a:prstGeom prst="rtTriangle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" name="AutoShape 31"/>
              <p:cNvSpPr>
                <a:spLocks noChangeArrowheads="1"/>
              </p:cNvSpPr>
              <p:nvPr/>
            </p:nvSpPr>
            <p:spPr bwMode="blackGray">
              <a:xfrm rot="18900000" flipH="1">
                <a:off x="912" y="2400"/>
                <a:ext cx="288" cy="288"/>
              </a:xfrm>
              <a:prstGeom prst="rtTriangle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" name="Text Box 29"/>
            <p:cNvSpPr txBox="1">
              <a:spLocks noChangeArrowheads="1"/>
            </p:cNvSpPr>
            <p:nvPr/>
          </p:nvSpPr>
          <p:spPr bwMode="auto">
            <a:xfrm>
              <a:off x="3371439" y="2151856"/>
              <a:ext cx="307007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zh-CN" sz="2400" dirty="0"/>
                <a:t>第一节  </a:t>
              </a:r>
              <a:r>
                <a:rPr lang="en-US" altLang="zh-CN" sz="2400" dirty="0"/>
                <a:t>CRM</a:t>
              </a:r>
              <a:r>
                <a:rPr lang="zh-CN" altLang="zh-CN" sz="2400" dirty="0"/>
                <a:t>系统介绍</a:t>
              </a:r>
              <a:endParaRPr lang="zh-CN" alt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8" name="Line 22"/>
            <p:cNvSpPr>
              <a:spLocks noChangeShapeType="1"/>
            </p:cNvSpPr>
            <p:nvPr/>
          </p:nvSpPr>
          <p:spPr bwMode="auto">
            <a:xfrm flipV="1">
              <a:off x="2209800" y="3356992"/>
              <a:ext cx="6034608" cy="10889"/>
            </a:xfrm>
            <a:prstGeom prst="line">
              <a:avLst/>
            </a:prstGeom>
            <a:noFill/>
            <a:ln w="25400">
              <a:solidFill>
                <a:schemeClr val="tx2">
                  <a:lumMod val="75000"/>
                </a:schemeClr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1966913" y="3261519"/>
              <a:ext cx="182562" cy="182563"/>
              <a:chOff x="912" y="2400"/>
              <a:chExt cx="288" cy="288"/>
            </a:xfrm>
          </p:grpSpPr>
          <p:sp>
            <p:nvSpPr>
              <p:cNvPr id="26" name="AutoShape 25"/>
              <p:cNvSpPr>
                <a:spLocks noChangeArrowheads="1"/>
              </p:cNvSpPr>
              <p:nvPr/>
            </p:nvSpPr>
            <p:spPr bwMode="blackGray">
              <a:xfrm rot="2700000">
                <a:off x="912" y="2400"/>
                <a:ext cx="288" cy="288"/>
              </a:xfrm>
              <a:prstGeom prst="rtTriangle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AutoShape 26"/>
              <p:cNvSpPr>
                <a:spLocks noChangeArrowheads="1"/>
              </p:cNvSpPr>
              <p:nvPr/>
            </p:nvSpPr>
            <p:spPr bwMode="blackGray">
              <a:xfrm rot="18900000" flipH="1">
                <a:off x="912" y="2400"/>
                <a:ext cx="288" cy="288"/>
              </a:xfrm>
              <a:prstGeom prst="rtTriangle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" name="Text Box 24"/>
            <p:cNvSpPr txBox="1">
              <a:spLocks noChangeArrowheads="1"/>
            </p:cNvSpPr>
            <p:nvPr/>
          </p:nvSpPr>
          <p:spPr bwMode="auto">
            <a:xfrm>
              <a:off x="3351695" y="2913856"/>
              <a:ext cx="2476960" cy="424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zh-CN" altLang="zh-CN" sz="2400" dirty="0"/>
                <a:t>第二节  呼叫中心</a:t>
              </a:r>
              <a:endParaRPr lang="zh-CN" altLang="en-US" sz="2400" b="1" dirty="0">
                <a:hlinkClick r:id="" action="ppaction://hlinkshowjump?jump=nextslide"/>
              </a:endParaRPr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2209800" y="4129880"/>
              <a:ext cx="6034608" cy="19199"/>
            </a:xfrm>
            <a:prstGeom prst="line">
              <a:avLst/>
            </a:prstGeom>
            <a:noFill/>
            <a:ln w="25400">
              <a:solidFill>
                <a:schemeClr val="tx2">
                  <a:lumMod val="75000"/>
                </a:schemeClr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1966913" y="4023519"/>
              <a:ext cx="182562" cy="182563"/>
              <a:chOff x="912" y="2400"/>
              <a:chExt cx="288" cy="288"/>
            </a:xfrm>
          </p:grpSpPr>
          <p:sp>
            <p:nvSpPr>
              <p:cNvPr id="24" name="AutoShape 20"/>
              <p:cNvSpPr>
                <a:spLocks noChangeArrowheads="1"/>
              </p:cNvSpPr>
              <p:nvPr/>
            </p:nvSpPr>
            <p:spPr bwMode="blackGray">
              <a:xfrm rot="2700000">
                <a:off x="912" y="2400"/>
                <a:ext cx="288" cy="288"/>
              </a:xfrm>
              <a:prstGeom prst="rtTriangle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AutoShape 21"/>
              <p:cNvSpPr>
                <a:spLocks noChangeArrowheads="1"/>
              </p:cNvSpPr>
              <p:nvPr/>
            </p:nvSpPr>
            <p:spPr bwMode="blackGray">
              <a:xfrm rot="18900000" flipH="1">
                <a:off x="912" y="2400"/>
                <a:ext cx="288" cy="288"/>
              </a:xfrm>
              <a:prstGeom prst="rtTriangle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3351695" y="3675856"/>
              <a:ext cx="24769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zh-CN" sz="2400" dirty="0"/>
                <a:t>第三节  </a:t>
              </a:r>
              <a:r>
                <a:rPr lang="zh-CN" altLang="zh-CN" sz="2400" dirty="0" smtClean="0"/>
                <a:t>现场</a:t>
              </a:r>
              <a:r>
                <a:rPr lang="zh-CN" altLang="en-US" sz="2400" dirty="0"/>
                <a:t>管理</a:t>
              </a:r>
              <a:endParaRPr lang="zh-CN" altLang="en-US" sz="2400" b="1" dirty="0">
                <a:hlinkClick r:id="" action="ppaction://hlinkshowjump?jump=nextslide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2209800" y="4869159"/>
              <a:ext cx="6034608" cy="22721"/>
            </a:xfrm>
            <a:prstGeom prst="line">
              <a:avLst/>
            </a:prstGeom>
            <a:noFill/>
            <a:ln w="25400">
              <a:solidFill>
                <a:schemeClr val="tx2">
                  <a:lumMod val="75000"/>
                </a:schemeClr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5" name="Group 13"/>
            <p:cNvGrpSpPr>
              <a:grpSpLocks/>
            </p:cNvGrpSpPr>
            <p:nvPr/>
          </p:nvGrpSpPr>
          <p:grpSpPr bwMode="auto">
            <a:xfrm>
              <a:off x="1966913" y="4785519"/>
              <a:ext cx="182562" cy="182563"/>
              <a:chOff x="912" y="2400"/>
              <a:chExt cx="288" cy="288"/>
            </a:xfrm>
          </p:grpSpPr>
          <p:sp>
            <p:nvSpPr>
              <p:cNvPr id="22" name="AutoShape 15"/>
              <p:cNvSpPr>
                <a:spLocks noChangeArrowheads="1"/>
              </p:cNvSpPr>
              <p:nvPr/>
            </p:nvSpPr>
            <p:spPr bwMode="blackGray">
              <a:xfrm rot="2700000">
                <a:off x="912" y="2400"/>
                <a:ext cx="288" cy="288"/>
              </a:xfrm>
              <a:prstGeom prst="rtTriangle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AutoShape 16"/>
              <p:cNvSpPr>
                <a:spLocks noChangeArrowheads="1"/>
              </p:cNvSpPr>
              <p:nvPr/>
            </p:nvSpPr>
            <p:spPr bwMode="blackGray">
              <a:xfrm rot="18900000" flipH="1">
                <a:off x="912" y="2400"/>
                <a:ext cx="288" cy="288"/>
              </a:xfrm>
              <a:prstGeom prst="rtTriangle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306377" y="4407495"/>
              <a:ext cx="24769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 smtClean="0"/>
                <a:t>第四节  </a:t>
              </a:r>
              <a:r>
                <a:rPr lang="zh-CN" altLang="zh-CN" sz="2400" dirty="0" smtClean="0"/>
                <a:t>网络</a:t>
              </a:r>
              <a:r>
                <a:rPr lang="zh-CN" altLang="zh-CN" sz="2400" dirty="0"/>
                <a:t>服务</a:t>
              </a:r>
              <a:endParaRPr lang="zh-CN" altLang="en-US" sz="2400" b="1" dirty="0">
                <a:hlinkClick r:id="" action="ppaction://hlinkshowjump?jump=nextslide"/>
              </a:endParaRPr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>
              <a:off x="2224088" y="5657056"/>
              <a:ext cx="6020320" cy="4192"/>
            </a:xfrm>
            <a:prstGeom prst="line">
              <a:avLst/>
            </a:prstGeom>
            <a:noFill/>
            <a:ln w="25400">
              <a:solidFill>
                <a:schemeClr val="tx2">
                  <a:lumMod val="75000"/>
                </a:schemeClr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8" name="Group 8"/>
            <p:cNvGrpSpPr>
              <a:grpSpLocks/>
            </p:cNvGrpSpPr>
            <p:nvPr/>
          </p:nvGrpSpPr>
          <p:grpSpPr bwMode="auto">
            <a:xfrm>
              <a:off x="1981200" y="5550694"/>
              <a:ext cx="182563" cy="182563"/>
              <a:chOff x="912" y="2400"/>
              <a:chExt cx="288" cy="288"/>
            </a:xfrm>
          </p:grpSpPr>
          <p:sp>
            <p:nvSpPr>
              <p:cNvPr id="20" name="AutoShape 10"/>
              <p:cNvSpPr>
                <a:spLocks noChangeArrowheads="1"/>
              </p:cNvSpPr>
              <p:nvPr/>
            </p:nvSpPr>
            <p:spPr bwMode="blackGray">
              <a:xfrm rot="2700000">
                <a:off x="912" y="2400"/>
                <a:ext cx="288" cy="288"/>
              </a:xfrm>
              <a:prstGeom prst="rtTriangle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AutoShape 11"/>
              <p:cNvSpPr>
                <a:spLocks noChangeArrowheads="1"/>
              </p:cNvSpPr>
              <p:nvPr/>
            </p:nvSpPr>
            <p:spPr bwMode="blackGray">
              <a:xfrm rot="18900000" flipH="1">
                <a:off x="912" y="2400"/>
                <a:ext cx="288" cy="288"/>
              </a:xfrm>
              <a:prstGeom prst="rtTriangle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3679216" y="5157192"/>
              <a:ext cx="24769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zh-CN" sz="2400" dirty="0" smtClean="0"/>
                <a:t>第五节</a:t>
              </a:r>
              <a:r>
                <a:rPr lang="en-US" altLang="zh-CN" sz="2400" dirty="0" smtClean="0"/>
                <a:t>  </a:t>
              </a:r>
              <a:r>
                <a:rPr lang="zh-CN" altLang="zh-CN" sz="2400" dirty="0" smtClean="0"/>
                <a:t>实践指导</a:t>
              </a:r>
              <a:endParaRPr lang="zh-CN" altLang="en-US" sz="2400" b="1" dirty="0">
                <a:hlinkClick r:id="" action="ppaction://hlinkshowjump?jump=nextslide"/>
              </a:endParaRPr>
            </a:p>
          </p:txBody>
        </p:sp>
      </p:grpSp>
      <p:sp>
        <p:nvSpPr>
          <p:cNvPr id="30" name="标题 1"/>
          <p:cNvSpPr>
            <a:spLocks noGrp="1"/>
          </p:cNvSpPr>
          <p:nvPr>
            <p:ph type="title"/>
          </p:nvPr>
        </p:nvSpPr>
        <p:spPr>
          <a:xfrm>
            <a:off x="609600" y="1213445"/>
            <a:ext cx="7467600" cy="487363"/>
          </a:xfrm>
        </p:spPr>
        <p:txBody>
          <a:bodyPr/>
          <a:lstStyle/>
          <a:p>
            <a:r>
              <a:rPr lang="zh-CN" altLang="zh-CN" sz="4000" dirty="0" smtClean="0">
                <a:latin typeface="+mj-ea"/>
              </a:rPr>
              <a:t>第七章</a:t>
            </a:r>
            <a:r>
              <a:rPr lang="en-US" altLang="zh-CN" sz="4000" dirty="0" smtClean="0">
                <a:latin typeface="+mj-ea"/>
              </a:rPr>
              <a:t>  </a:t>
            </a:r>
            <a:r>
              <a:rPr lang="zh-CN" altLang="zh-CN" sz="4000" dirty="0" smtClean="0">
                <a:latin typeface="+mj-ea"/>
              </a:rPr>
              <a:t>客户关系管理平台</a:t>
            </a:r>
            <a:br>
              <a:rPr lang="zh-CN" altLang="zh-CN" sz="4000" dirty="0" smtClean="0">
                <a:latin typeface="+mj-ea"/>
              </a:rPr>
            </a:br>
            <a:endParaRPr lang="zh-CN" altLang="en-US" sz="4000" dirty="0">
              <a:latin typeface="+mj-ea"/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213445"/>
            <a:ext cx="7467600" cy="487363"/>
          </a:xfrm>
        </p:spPr>
        <p:txBody>
          <a:bodyPr/>
          <a:lstStyle/>
          <a:p>
            <a:r>
              <a:rPr lang="zh-CN" altLang="zh-CN" sz="4000" dirty="0" smtClean="0">
                <a:latin typeface="+mj-ea"/>
              </a:rPr>
              <a:t>第一节</a:t>
            </a:r>
            <a:r>
              <a:rPr lang="en-US" altLang="zh-CN" sz="4000" dirty="0" smtClean="0">
                <a:latin typeface="+mj-ea"/>
              </a:rPr>
              <a:t>  CRM</a:t>
            </a:r>
            <a:r>
              <a:rPr lang="zh-CN" altLang="zh-CN" sz="4000" dirty="0" smtClean="0">
                <a:latin typeface="+mj-ea"/>
              </a:rPr>
              <a:t>系统介绍</a:t>
            </a:r>
            <a:br>
              <a:rPr lang="zh-CN" altLang="zh-CN" sz="4000" dirty="0" smtClean="0">
                <a:latin typeface="+mj-ea"/>
              </a:rPr>
            </a:br>
            <a:endParaRPr lang="zh-CN" altLang="en-US" sz="4000" dirty="0">
              <a:latin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zh-CN" sz="2800" b="1" dirty="0" smtClean="0">
                <a:latin typeface="+mj-ea"/>
                <a:ea typeface="+mj-ea"/>
              </a:rPr>
              <a:t>一、</a:t>
            </a:r>
            <a:r>
              <a:rPr lang="en-US" altLang="zh-CN" sz="2800" b="1" dirty="0" smtClean="0">
                <a:latin typeface="+mj-ea"/>
                <a:ea typeface="+mj-ea"/>
              </a:rPr>
              <a:t>CRM</a:t>
            </a:r>
            <a:r>
              <a:rPr lang="zh-CN" altLang="zh-CN" sz="2800" b="1" dirty="0" smtClean="0">
                <a:latin typeface="+mj-ea"/>
                <a:ea typeface="+mj-ea"/>
              </a:rPr>
              <a:t>应用系统分类</a:t>
            </a:r>
            <a:endParaRPr lang="zh-CN" altLang="zh-CN" sz="2800" dirty="0" smtClean="0">
              <a:latin typeface="+mj-ea"/>
              <a:ea typeface="+mj-ea"/>
            </a:endParaRPr>
          </a:p>
          <a:p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500063" y="2852936"/>
            <a:ext cx="8177212" cy="2616200"/>
            <a:chOff x="500063" y="2852936"/>
            <a:chExt cx="8177212" cy="2616200"/>
          </a:xfrm>
        </p:grpSpPr>
        <p:sp>
          <p:nvSpPr>
            <p:cNvPr id="4" name="Rectangle 2"/>
            <p:cNvSpPr>
              <a:spLocks noChangeArrowheads="1"/>
            </p:cNvSpPr>
            <p:nvPr/>
          </p:nvSpPr>
          <p:spPr bwMode="gray">
            <a:xfrm>
              <a:off x="500063" y="5040511"/>
              <a:ext cx="8177212" cy="428625"/>
            </a:xfrm>
            <a:prstGeom prst="rect">
              <a:avLst/>
            </a:prstGeom>
            <a:solidFill>
              <a:srgbClr val="EAEAEA"/>
            </a:solidFill>
            <a:ln w="9525">
              <a:miter lim="800000"/>
              <a:headEnd/>
              <a:tailEnd/>
            </a:ln>
            <a:scene3d>
              <a:camera prst="legacyPerspectiveTop">
                <a:rot lat="600000" lon="0" rev="0"/>
              </a:camera>
              <a:lightRig rig="legacyFlat3" dir="r"/>
            </a:scene3d>
            <a:sp3d extrusionH="37830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r>
                <a:rPr lang="en-US" altLang="zh-CN" sz="2800" b="1" dirty="0">
                  <a:latin typeface="+mn-ea"/>
                </a:rPr>
                <a:t>CRM</a:t>
              </a:r>
              <a:r>
                <a:rPr lang="zh-CN" altLang="zh-CN" sz="2800" b="1" dirty="0">
                  <a:latin typeface="+mn-ea"/>
                </a:rPr>
                <a:t>应用系统</a:t>
              </a:r>
              <a:endParaRPr lang="zh-CN" altLang="en-US" sz="2800" b="1" dirty="0">
                <a:solidFill>
                  <a:srgbClr val="122656"/>
                </a:solidFill>
                <a:latin typeface="+mn-ea"/>
              </a:endParaRPr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1738313" y="2897386"/>
              <a:ext cx="1485900" cy="1514475"/>
              <a:chOff x="624" y="1584"/>
              <a:chExt cx="1248" cy="1296"/>
            </a:xfrm>
          </p:grpSpPr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10" name="Oval 22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9520F"/>
                    </a:gs>
                    <a:gs pos="100000">
                      <a:srgbClr val="8A340A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2400">
                    <a:latin typeface="+mj-ea"/>
                    <a:ea typeface="+mj-ea"/>
                  </a:endParaRPr>
                </a:p>
              </p:txBody>
            </p:sp>
            <p:sp>
              <p:nvSpPr>
                <p:cNvPr id="11" name="AutoShape 23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76 w 1321"/>
                    <a:gd name="T1" fmla="*/ 357 h 712"/>
                    <a:gd name="T2" fmla="*/ 1292 w 1321"/>
                    <a:gd name="T3" fmla="*/ 394 h 712"/>
                    <a:gd name="T4" fmla="*/ 1296 w 1321"/>
                    <a:gd name="T5" fmla="*/ 428 h 712"/>
                    <a:gd name="T6" fmla="*/ 1290 w 1321"/>
                    <a:gd name="T7" fmla="*/ 459 h 712"/>
                    <a:gd name="T8" fmla="*/ 1273 w 1321"/>
                    <a:gd name="T9" fmla="*/ 490 h 712"/>
                    <a:gd name="T10" fmla="*/ 1248 w 1321"/>
                    <a:gd name="T11" fmla="*/ 516 h 712"/>
                    <a:gd name="T12" fmla="*/ 1216 w 1321"/>
                    <a:gd name="T13" fmla="*/ 538 h 712"/>
                    <a:gd name="T14" fmla="*/ 1173 w 1321"/>
                    <a:gd name="T15" fmla="*/ 559 h 712"/>
                    <a:gd name="T16" fmla="*/ 1125 w 1321"/>
                    <a:gd name="T17" fmla="*/ 578 h 712"/>
                    <a:gd name="T18" fmla="*/ 1071 w 1321"/>
                    <a:gd name="T19" fmla="*/ 594 h 712"/>
                    <a:gd name="T20" fmla="*/ 1011 w 1321"/>
                    <a:gd name="T21" fmla="*/ 608 h 712"/>
                    <a:gd name="T22" fmla="*/ 949 w 1321"/>
                    <a:gd name="T23" fmla="*/ 618 h 712"/>
                    <a:gd name="T24" fmla="*/ 879 w 1321"/>
                    <a:gd name="T25" fmla="*/ 627 h 712"/>
                    <a:gd name="T26" fmla="*/ 808 w 1321"/>
                    <a:gd name="T27" fmla="*/ 632 h 712"/>
                    <a:gd name="T28" fmla="*/ 780 w 1321"/>
                    <a:gd name="T29" fmla="*/ 634 h 712"/>
                    <a:gd name="T30" fmla="*/ 467 w 1321"/>
                    <a:gd name="T31" fmla="*/ 634 h 712"/>
                    <a:gd name="T32" fmla="*/ 463 w 1321"/>
                    <a:gd name="T33" fmla="*/ 634 h 712"/>
                    <a:gd name="T34" fmla="*/ 401 w 1321"/>
                    <a:gd name="T35" fmla="*/ 630 h 712"/>
                    <a:gd name="T36" fmla="*/ 341 w 1321"/>
                    <a:gd name="T37" fmla="*/ 627 h 712"/>
                    <a:gd name="T38" fmla="*/ 285 w 1321"/>
                    <a:gd name="T39" fmla="*/ 620 h 712"/>
                    <a:gd name="T40" fmla="*/ 231 w 1321"/>
                    <a:gd name="T41" fmla="*/ 614 h 712"/>
                    <a:gd name="T42" fmla="*/ 182 w 1321"/>
                    <a:gd name="T43" fmla="*/ 603 h 712"/>
                    <a:gd name="T44" fmla="*/ 138 w 1321"/>
                    <a:gd name="T45" fmla="*/ 590 h 712"/>
                    <a:gd name="T46" fmla="*/ 100 w 1321"/>
                    <a:gd name="T47" fmla="*/ 577 h 712"/>
                    <a:gd name="T48" fmla="*/ 66 w 1321"/>
                    <a:gd name="T49" fmla="*/ 561 h 712"/>
                    <a:gd name="T50" fmla="*/ 38 w 1321"/>
                    <a:gd name="T51" fmla="*/ 541 h 712"/>
                    <a:gd name="T52" fmla="*/ 18 w 1321"/>
                    <a:gd name="T53" fmla="*/ 519 h 712"/>
                    <a:gd name="T54" fmla="*/ 6 w 1321"/>
                    <a:gd name="T55" fmla="*/ 493 h 712"/>
                    <a:gd name="T56" fmla="*/ 0 w 1321"/>
                    <a:gd name="T57" fmla="*/ 467 h 712"/>
                    <a:gd name="T58" fmla="*/ 0 w 1321"/>
                    <a:gd name="T59" fmla="*/ 463 h 712"/>
                    <a:gd name="T60" fmla="*/ 4 w 1321"/>
                    <a:gd name="T61" fmla="*/ 434 h 712"/>
                    <a:gd name="T62" fmla="*/ 16 w 1321"/>
                    <a:gd name="T63" fmla="*/ 397 h 712"/>
                    <a:gd name="T64" fmla="*/ 50 w 1321"/>
                    <a:gd name="T65" fmla="*/ 329 h 712"/>
                    <a:gd name="T66" fmla="*/ 92 w 1321"/>
                    <a:gd name="T67" fmla="*/ 266 h 712"/>
                    <a:gd name="T68" fmla="*/ 144 w 1321"/>
                    <a:gd name="T69" fmla="*/ 209 h 712"/>
                    <a:gd name="T70" fmla="*/ 200 w 1321"/>
                    <a:gd name="T71" fmla="*/ 157 h 712"/>
                    <a:gd name="T72" fmla="*/ 265 w 1321"/>
                    <a:gd name="T73" fmla="*/ 111 h 712"/>
                    <a:gd name="T74" fmla="*/ 335 w 1321"/>
                    <a:gd name="T75" fmla="*/ 73 h 712"/>
                    <a:gd name="T76" fmla="*/ 407 w 1321"/>
                    <a:gd name="T77" fmla="*/ 42 h 712"/>
                    <a:gd name="T78" fmla="*/ 488 w 1321"/>
                    <a:gd name="T79" fmla="*/ 19 h 712"/>
                    <a:gd name="T80" fmla="*/ 570 w 1321"/>
                    <a:gd name="T81" fmla="*/ 5 h 712"/>
                    <a:gd name="T82" fmla="*/ 654 w 1321"/>
                    <a:gd name="T83" fmla="*/ 0 h 712"/>
                    <a:gd name="T84" fmla="*/ 654 w 1321"/>
                    <a:gd name="T85" fmla="*/ 0 h 712"/>
                    <a:gd name="T86" fmla="*/ 745 w 1321"/>
                    <a:gd name="T87" fmla="*/ 5 h 712"/>
                    <a:gd name="T88" fmla="*/ 831 w 1321"/>
                    <a:gd name="T89" fmla="*/ 20 h 712"/>
                    <a:gd name="T90" fmla="*/ 914 w 1321"/>
                    <a:gd name="T91" fmla="*/ 47 h 712"/>
                    <a:gd name="T92" fmla="*/ 991 w 1321"/>
                    <a:gd name="T93" fmla="*/ 80 h 712"/>
                    <a:gd name="T94" fmla="*/ 1062 w 1321"/>
                    <a:gd name="T95" fmla="*/ 122 h 712"/>
                    <a:gd name="T96" fmla="*/ 1127 w 1321"/>
                    <a:gd name="T97" fmla="*/ 173 h 712"/>
                    <a:gd name="T98" fmla="*/ 1185 w 1321"/>
                    <a:gd name="T99" fmla="*/ 228 h 712"/>
                    <a:gd name="T100" fmla="*/ 1234 w 1321"/>
                    <a:gd name="T101" fmla="*/ 289 h 712"/>
                    <a:gd name="T102" fmla="*/ 1276 w 1321"/>
                    <a:gd name="T103" fmla="*/ 357 h 712"/>
                    <a:gd name="T104" fmla="*/ 1276 w 1321"/>
                    <a:gd name="T105" fmla="*/ 357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D9520F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240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9" name="Text Box 21"/>
              <p:cNvSpPr txBox="1">
                <a:spLocks noChangeArrowheads="1"/>
              </p:cNvSpPr>
              <p:nvPr/>
            </p:nvSpPr>
            <p:spPr bwMode="gray">
              <a:xfrm>
                <a:off x="692" y="1944"/>
                <a:ext cx="1102" cy="7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zh-CN" altLang="zh-CN" sz="2400" b="1" dirty="0">
                    <a:latin typeface="+mj-ea"/>
                    <a:ea typeface="+mj-ea"/>
                  </a:rPr>
                  <a:t>操作型</a:t>
                </a:r>
                <a:r>
                  <a:rPr lang="en-US" altLang="zh-CN" sz="2400" b="1" dirty="0">
                    <a:latin typeface="+mj-ea"/>
                    <a:ea typeface="+mj-ea"/>
                  </a:rPr>
                  <a:t>CRM</a:t>
                </a:r>
                <a:endParaRPr lang="zh-CN" alt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endParaRPr>
              </a:p>
            </p:txBody>
          </p:sp>
        </p:grpSp>
        <p:sp>
          <p:nvSpPr>
            <p:cNvPr id="7" name="Oval 19"/>
            <p:cNvSpPr>
              <a:spLocks noChangeArrowheads="1"/>
            </p:cNvSpPr>
            <p:nvPr/>
          </p:nvSpPr>
          <p:spPr bwMode="gray">
            <a:xfrm>
              <a:off x="1890713" y="4497586"/>
              <a:ext cx="1206500" cy="388938"/>
            </a:xfrm>
            <a:prstGeom prst="ellipse">
              <a:avLst/>
            </a:prstGeom>
            <a:gradFill rotWithShape="1">
              <a:gsLst>
                <a:gs pos="0">
                  <a:srgbClr val="969696">
                    <a:alpha val="57999"/>
                  </a:srgbClr>
                </a:gs>
                <a:gs pos="100000">
                  <a:srgbClr val="B6B6B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3643313" y="2897386"/>
              <a:ext cx="1524000" cy="1520825"/>
              <a:chOff x="2016" y="1920"/>
              <a:chExt cx="1680" cy="1680"/>
            </a:xfrm>
          </p:grpSpPr>
          <p:sp>
            <p:nvSpPr>
              <p:cNvPr id="16" name="Oval 1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36A1B6"/>
                  </a:gs>
                  <a:gs pos="100000">
                    <a:srgbClr val="1C535D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" name="AutoShape 17"/>
              <p:cNvSpPr>
                <a:spLocks/>
              </p:cNvSpPr>
              <p:nvPr/>
            </p:nvSpPr>
            <p:spPr bwMode="gray">
              <a:xfrm>
                <a:off x="2209" y="1948"/>
                <a:ext cx="1295" cy="633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36A1B6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gray">
            <a:xfrm>
              <a:off x="3714751" y="3356992"/>
              <a:ext cx="13716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zh-CN" sz="2400" b="1" dirty="0">
                  <a:latin typeface="+mj-ea"/>
                  <a:ea typeface="+mj-ea"/>
                </a:rPr>
                <a:t>分析型</a:t>
              </a:r>
              <a:r>
                <a:rPr lang="en-US" altLang="zh-CN" sz="2400" b="1" dirty="0">
                  <a:latin typeface="+mj-ea"/>
                  <a:ea typeface="+mj-ea"/>
                </a:rPr>
                <a:t>CRM</a:t>
              </a:r>
              <a:endPara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gray">
            <a:xfrm>
              <a:off x="3643313" y="4497586"/>
              <a:ext cx="1454150" cy="488950"/>
            </a:xfrm>
            <a:prstGeom prst="ellipse">
              <a:avLst/>
            </a:prstGeom>
            <a:gradFill rotWithShape="1">
              <a:gsLst>
                <a:gs pos="0">
                  <a:srgbClr val="969696">
                    <a:alpha val="57999"/>
                  </a:srgbClr>
                </a:gs>
                <a:gs pos="100000">
                  <a:srgbClr val="B6B6B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9" name="Group 8"/>
            <p:cNvGrpSpPr>
              <a:grpSpLocks/>
            </p:cNvGrpSpPr>
            <p:nvPr/>
          </p:nvGrpSpPr>
          <p:grpSpPr bwMode="auto">
            <a:xfrm>
              <a:off x="5700713" y="2852936"/>
              <a:ext cx="1524000" cy="1520825"/>
              <a:chOff x="2016" y="1920"/>
              <a:chExt cx="1680" cy="1680"/>
            </a:xfrm>
          </p:grpSpPr>
          <p:sp>
            <p:nvSpPr>
              <p:cNvPr id="22" name="Oval 1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4987E3"/>
                  </a:gs>
                  <a:gs pos="100000">
                    <a:srgbClr val="26457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" name="AutoShape 12"/>
              <p:cNvSpPr>
                <a:spLocks/>
              </p:cNvSpPr>
              <p:nvPr/>
            </p:nvSpPr>
            <p:spPr bwMode="gray">
              <a:xfrm>
                <a:off x="2209" y="1948"/>
                <a:ext cx="1295" cy="633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4987E3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0" name="Text Box 9"/>
            <p:cNvSpPr txBox="1">
              <a:spLocks noChangeArrowheads="1"/>
            </p:cNvSpPr>
            <p:nvPr/>
          </p:nvSpPr>
          <p:spPr bwMode="gray">
            <a:xfrm>
              <a:off x="5776913" y="3284984"/>
              <a:ext cx="13716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zh-CN" sz="2400" b="1" dirty="0">
                  <a:latin typeface="+mj-ea"/>
                  <a:ea typeface="+mj-ea"/>
                </a:rPr>
                <a:t>协作型</a:t>
              </a:r>
              <a:r>
                <a:rPr lang="en-US" altLang="zh-CN" sz="2400" b="1" dirty="0">
                  <a:latin typeface="+mj-ea"/>
                  <a:ea typeface="+mj-ea"/>
                </a:rPr>
                <a:t>CRM</a:t>
              </a:r>
              <a:endPara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gray">
            <a:xfrm>
              <a:off x="5700713" y="4453136"/>
              <a:ext cx="1454150" cy="488950"/>
            </a:xfrm>
            <a:prstGeom prst="ellipse">
              <a:avLst/>
            </a:prstGeom>
            <a:gradFill rotWithShape="1">
              <a:gsLst>
                <a:gs pos="0">
                  <a:srgbClr val="969696">
                    <a:alpha val="57999"/>
                  </a:srgbClr>
                </a:gs>
                <a:gs pos="100000">
                  <a:srgbClr val="B6B6B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76400"/>
            <a:ext cx="8267700" cy="4920952"/>
          </a:xfrm>
        </p:spPr>
        <p:txBody>
          <a:bodyPr/>
          <a:lstStyle/>
          <a:p>
            <a:pPr>
              <a:buNone/>
            </a:pPr>
            <a:r>
              <a:rPr lang="zh-CN" altLang="zh-CN" sz="2800" b="1" dirty="0" smtClean="0">
                <a:latin typeface="+mj-ea"/>
                <a:ea typeface="+mj-ea"/>
              </a:rPr>
              <a:t>二、</a:t>
            </a:r>
            <a:r>
              <a:rPr lang="en-US" altLang="zh-CN" sz="2800" b="1" dirty="0" smtClean="0">
                <a:latin typeface="+mj-ea"/>
                <a:ea typeface="+mj-ea"/>
              </a:rPr>
              <a:t>CRM</a:t>
            </a:r>
            <a:r>
              <a:rPr lang="zh-CN" altLang="zh-CN" sz="2800" b="1" dirty="0" smtClean="0">
                <a:latin typeface="+mj-ea"/>
                <a:ea typeface="+mj-ea"/>
              </a:rPr>
              <a:t>系统的体系结构</a:t>
            </a:r>
            <a:endParaRPr lang="en-US" altLang="zh-CN" sz="2800" b="1" dirty="0" smtClean="0">
              <a:latin typeface="+mj-ea"/>
              <a:ea typeface="+mj-ea"/>
            </a:endParaRPr>
          </a:p>
          <a:p>
            <a:r>
              <a:rPr lang="zh-CN" altLang="zh-CN" b="1" dirty="0" smtClean="0">
                <a:latin typeface="+mj-ea"/>
                <a:ea typeface="+mj-ea"/>
              </a:rPr>
              <a:t>（一）客户协作管理系统</a:t>
            </a:r>
            <a:endParaRPr lang="zh-CN" altLang="zh-CN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CN" sz="2000" dirty="0" smtClean="0">
                <a:latin typeface="+mn-ea"/>
              </a:rPr>
              <a:t>       </a:t>
            </a:r>
            <a:r>
              <a:rPr lang="zh-CN" altLang="zh-CN" sz="2000" dirty="0" smtClean="0">
                <a:latin typeface="+mn-ea"/>
              </a:rPr>
              <a:t>在客户协作管理分系统中，主要是实现了客户信息的获取、传递、共享和应用。</a:t>
            </a:r>
            <a:endParaRPr lang="en-US" altLang="zh-CN" sz="2000" dirty="0" smtClean="0">
              <a:latin typeface="+mn-ea"/>
            </a:endParaRPr>
          </a:p>
          <a:p>
            <a:r>
              <a:rPr lang="zh-CN" altLang="zh-CN" b="1" dirty="0" smtClean="0"/>
              <a:t>（二）业务管理分系统</a:t>
            </a:r>
            <a:endParaRPr lang="zh-CN" altLang="zh-CN" dirty="0" smtClean="0"/>
          </a:p>
          <a:p>
            <a:pPr>
              <a:buNone/>
            </a:pPr>
            <a:r>
              <a:rPr lang="en-US" altLang="zh-CN" sz="2000" dirty="0" smtClean="0">
                <a:latin typeface="+mn-ea"/>
              </a:rPr>
              <a:t>       </a:t>
            </a:r>
            <a:r>
              <a:rPr lang="zh-CN" altLang="zh-CN" sz="2000" dirty="0" smtClean="0">
                <a:latin typeface="+mn-ea"/>
              </a:rPr>
              <a:t>在业务管理分系统中，主要是实现基本商务活动的优化和自动化、销售自动化和客户自动化等三个功能模块。</a:t>
            </a:r>
            <a:endParaRPr lang="en-US" altLang="zh-CN" sz="2000" dirty="0" smtClean="0">
              <a:latin typeface="+mn-ea"/>
            </a:endParaRPr>
          </a:p>
          <a:p>
            <a:r>
              <a:rPr lang="zh-CN" altLang="zh-CN" b="1" dirty="0" smtClean="0"/>
              <a:t>（三）分析管理分系统</a:t>
            </a:r>
            <a:endParaRPr lang="zh-CN" altLang="zh-CN" dirty="0" smtClean="0"/>
          </a:p>
          <a:p>
            <a:pPr>
              <a:buNone/>
            </a:pPr>
            <a:r>
              <a:rPr lang="en-US" altLang="zh-CN" sz="1800" dirty="0" smtClean="0">
                <a:latin typeface="+mn-ea"/>
              </a:rPr>
              <a:t>       </a:t>
            </a:r>
            <a:r>
              <a:rPr lang="zh-CN" altLang="zh-CN" sz="1800" dirty="0" smtClean="0">
                <a:latin typeface="+mn-ea"/>
              </a:rPr>
              <a:t>在分析管理分系统中，将实现客户数据仓库、数据集市、数据挖掘等工作，在此基础上实现商业智能和决策分析。</a:t>
            </a:r>
            <a:endParaRPr lang="en-US" altLang="zh-CN" sz="1800" dirty="0" smtClean="0">
              <a:latin typeface="+mn-ea"/>
            </a:endParaRPr>
          </a:p>
          <a:p>
            <a:r>
              <a:rPr lang="zh-CN" altLang="zh-CN" b="1" dirty="0" smtClean="0"/>
              <a:t>（四）应用集成管理分系统</a:t>
            </a:r>
            <a:endParaRPr lang="zh-CN" altLang="zh-CN" dirty="0" smtClean="0"/>
          </a:p>
          <a:p>
            <a:pPr>
              <a:buNone/>
            </a:pPr>
            <a:r>
              <a:rPr lang="en-US" altLang="zh-CN" sz="2000" dirty="0" smtClean="0"/>
              <a:t>               </a:t>
            </a:r>
            <a:r>
              <a:rPr lang="zh-CN" altLang="zh-CN" sz="2000" dirty="0" smtClean="0"/>
              <a:t>在应用集成管理分系统中，将实现与企业资源规划（</a:t>
            </a:r>
            <a:r>
              <a:rPr lang="en-US" altLang="zh-CN" sz="2000" dirty="0" smtClean="0"/>
              <a:t>ERP</a:t>
            </a:r>
            <a:r>
              <a:rPr lang="zh-CN" altLang="zh-CN" sz="2000" dirty="0" smtClean="0"/>
              <a:t>）、供应链管理（</a:t>
            </a:r>
            <a:r>
              <a:rPr lang="en-US" altLang="zh-CN" sz="2000" dirty="0" smtClean="0"/>
              <a:t>SCM</a:t>
            </a:r>
            <a:r>
              <a:rPr lang="zh-CN" altLang="zh-CN" sz="2000" dirty="0" smtClean="0"/>
              <a:t>）等系统的紧密集成，乃至实现整个企业应用集成。</a:t>
            </a:r>
          </a:p>
          <a:p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09600" y="1213445"/>
            <a:ext cx="7467600" cy="487363"/>
          </a:xfrm>
        </p:spPr>
        <p:txBody>
          <a:bodyPr/>
          <a:lstStyle/>
          <a:p>
            <a:r>
              <a:rPr lang="zh-CN" altLang="zh-CN" sz="4000" dirty="0" smtClean="0">
                <a:latin typeface="+mj-ea"/>
              </a:rPr>
              <a:t>第一节</a:t>
            </a:r>
            <a:r>
              <a:rPr lang="en-US" altLang="zh-CN" sz="4000" dirty="0" smtClean="0">
                <a:latin typeface="+mj-ea"/>
              </a:rPr>
              <a:t>  CRM</a:t>
            </a:r>
            <a:r>
              <a:rPr lang="zh-CN" altLang="zh-CN" sz="4000" dirty="0" smtClean="0">
                <a:latin typeface="+mj-ea"/>
              </a:rPr>
              <a:t>系统介绍</a:t>
            </a:r>
            <a:br>
              <a:rPr lang="zh-CN" altLang="zh-CN" sz="4000" dirty="0" smtClean="0">
                <a:latin typeface="+mj-ea"/>
              </a:rPr>
            </a:br>
            <a:endParaRPr lang="zh-CN" altLang="en-US" sz="4000" dirty="0">
              <a:latin typeface="+mj-ea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zh-CN" sz="2800" b="1" dirty="0" smtClean="0">
                <a:latin typeface="+mj-ea"/>
                <a:ea typeface="+mj-ea"/>
              </a:rPr>
              <a:t>三、</a:t>
            </a:r>
            <a:r>
              <a:rPr lang="en-US" altLang="zh-CN" sz="2800" b="1" dirty="0" smtClean="0">
                <a:latin typeface="+mj-ea"/>
                <a:ea typeface="+mj-ea"/>
              </a:rPr>
              <a:t>CRM</a:t>
            </a:r>
            <a:r>
              <a:rPr lang="zh-CN" altLang="zh-CN" sz="2800" b="1" dirty="0" smtClean="0">
                <a:latin typeface="+mj-ea"/>
                <a:ea typeface="+mj-ea"/>
              </a:rPr>
              <a:t>系统功能模块介绍</a:t>
            </a:r>
            <a:endParaRPr lang="zh-CN" altLang="zh-CN" sz="2800" dirty="0" smtClean="0">
              <a:latin typeface="+mj-ea"/>
              <a:ea typeface="+mj-ea"/>
            </a:endParaRPr>
          </a:p>
          <a:p>
            <a:endParaRPr lang="zh-CN" altLang="en-US" sz="2800" dirty="0">
              <a:latin typeface="+mj-ea"/>
              <a:ea typeface="+mj-ea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771525" y="2708920"/>
            <a:ext cx="7751763" cy="2589213"/>
            <a:chOff x="771525" y="3238500"/>
            <a:chExt cx="7751763" cy="2589213"/>
          </a:xfrm>
        </p:grpSpPr>
        <p:sp>
          <p:nvSpPr>
            <p:cNvPr id="36" name="AutoShape 3"/>
            <p:cNvSpPr>
              <a:spLocks/>
            </p:cNvSpPr>
            <p:nvPr/>
          </p:nvSpPr>
          <p:spPr bwMode="gray">
            <a:xfrm>
              <a:off x="777875" y="4492625"/>
              <a:ext cx="7745413" cy="1295400"/>
            </a:xfrm>
            <a:custGeom>
              <a:avLst/>
              <a:gdLst>
                <a:gd name="T0" fmla="*/ 2147483647 w 4893"/>
                <a:gd name="T1" fmla="*/ 0 h 1917"/>
                <a:gd name="T2" fmla="*/ 2147483647 w 4893"/>
                <a:gd name="T3" fmla="*/ 2147483647 h 1917"/>
                <a:gd name="T4" fmla="*/ 2147483647 w 4893"/>
                <a:gd name="T5" fmla="*/ 2147483647 h 1917"/>
                <a:gd name="T6" fmla="*/ 2147483647 w 4893"/>
                <a:gd name="T7" fmla="*/ 2147483647 h 1917"/>
                <a:gd name="T8" fmla="*/ 0 w 4893"/>
                <a:gd name="T9" fmla="*/ 2147483647 h 1917"/>
                <a:gd name="T10" fmla="*/ 2147483647 w 4893"/>
                <a:gd name="T11" fmla="*/ 2147483647 h 1917"/>
                <a:gd name="T12" fmla="*/ 2147483647 w 4893"/>
                <a:gd name="T13" fmla="*/ 0 h 19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93"/>
                <a:gd name="T22" fmla="*/ 0 h 1917"/>
                <a:gd name="T23" fmla="*/ 4893 w 4893"/>
                <a:gd name="T24" fmla="*/ 1917 h 19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93" h="1917">
                  <a:moveTo>
                    <a:pt x="4878" y="0"/>
                  </a:moveTo>
                  <a:cubicBezTo>
                    <a:pt x="4878" y="0"/>
                    <a:pt x="4891" y="226"/>
                    <a:pt x="4893" y="440"/>
                  </a:cubicBezTo>
                  <a:cubicBezTo>
                    <a:pt x="3867" y="440"/>
                    <a:pt x="3815" y="1811"/>
                    <a:pt x="2467" y="1917"/>
                  </a:cubicBezTo>
                  <a:cubicBezTo>
                    <a:pt x="1073" y="1877"/>
                    <a:pt x="1309" y="493"/>
                    <a:pt x="21" y="500"/>
                  </a:cubicBezTo>
                  <a:lnTo>
                    <a:pt x="0" y="2"/>
                  </a:lnTo>
                  <a:cubicBezTo>
                    <a:pt x="620" y="518"/>
                    <a:pt x="1873" y="671"/>
                    <a:pt x="2461" y="667"/>
                  </a:cubicBezTo>
                  <a:cubicBezTo>
                    <a:pt x="2461" y="667"/>
                    <a:pt x="4076" y="668"/>
                    <a:pt x="487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D2D47"/>
                </a:gs>
                <a:gs pos="50000">
                  <a:srgbClr val="85A3C5"/>
                </a:gs>
                <a:gs pos="100000">
                  <a:srgbClr val="0D2D47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Line 4"/>
            <p:cNvSpPr>
              <a:spLocks noChangeShapeType="1"/>
            </p:cNvSpPr>
            <p:nvPr/>
          </p:nvSpPr>
          <p:spPr bwMode="gray">
            <a:xfrm flipH="1">
              <a:off x="2344738" y="5099050"/>
              <a:ext cx="874712" cy="712788"/>
            </a:xfrm>
            <a:prstGeom prst="line">
              <a:avLst/>
            </a:prstGeom>
            <a:noFill/>
            <a:ln w="9525">
              <a:solidFill>
                <a:srgbClr val="F8F8F8">
                  <a:alpha val="1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Line 5"/>
            <p:cNvSpPr>
              <a:spLocks noChangeShapeType="1"/>
            </p:cNvSpPr>
            <p:nvPr/>
          </p:nvSpPr>
          <p:spPr bwMode="gray">
            <a:xfrm>
              <a:off x="6099175" y="5114925"/>
              <a:ext cx="874713" cy="712788"/>
            </a:xfrm>
            <a:prstGeom prst="line">
              <a:avLst/>
            </a:prstGeom>
            <a:noFill/>
            <a:ln w="9525">
              <a:solidFill>
                <a:srgbClr val="F8F8F8">
                  <a:alpha val="1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Line 8"/>
            <p:cNvSpPr>
              <a:spLocks noChangeShapeType="1"/>
            </p:cNvSpPr>
            <p:nvPr/>
          </p:nvSpPr>
          <p:spPr bwMode="gray">
            <a:xfrm flipH="1">
              <a:off x="2312988" y="4489450"/>
              <a:ext cx="874712" cy="712788"/>
            </a:xfrm>
            <a:prstGeom prst="line">
              <a:avLst/>
            </a:prstGeom>
            <a:noFill/>
            <a:ln w="9525">
              <a:solidFill>
                <a:srgbClr val="F8F8F8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Line 9"/>
            <p:cNvSpPr>
              <a:spLocks noChangeShapeType="1"/>
            </p:cNvSpPr>
            <p:nvPr/>
          </p:nvSpPr>
          <p:spPr bwMode="gray">
            <a:xfrm>
              <a:off x="6067425" y="4505325"/>
              <a:ext cx="874713" cy="712788"/>
            </a:xfrm>
            <a:prstGeom prst="line">
              <a:avLst/>
            </a:prstGeom>
            <a:noFill/>
            <a:ln w="9525">
              <a:solidFill>
                <a:srgbClr val="F8F8F8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Line 10"/>
            <p:cNvSpPr>
              <a:spLocks noChangeShapeType="1"/>
            </p:cNvSpPr>
            <p:nvPr/>
          </p:nvSpPr>
          <p:spPr bwMode="gray">
            <a:xfrm>
              <a:off x="4660900" y="4687888"/>
              <a:ext cx="0" cy="825500"/>
            </a:xfrm>
            <a:prstGeom prst="line">
              <a:avLst/>
            </a:prstGeom>
            <a:noFill/>
            <a:ln w="9525">
              <a:solidFill>
                <a:srgbClr val="F8F8F8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AutoShape 11"/>
            <p:cNvSpPr>
              <a:spLocks/>
            </p:cNvSpPr>
            <p:nvPr/>
          </p:nvSpPr>
          <p:spPr bwMode="gray">
            <a:xfrm>
              <a:off x="771525" y="4494213"/>
              <a:ext cx="7720013" cy="1036637"/>
            </a:xfrm>
            <a:custGeom>
              <a:avLst/>
              <a:gdLst>
                <a:gd name="T0" fmla="*/ 0 w 4863"/>
                <a:gd name="T1" fmla="*/ 0 h 653"/>
                <a:gd name="T2" fmla="*/ 2147483647 w 4863"/>
                <a:gd name="T3" fmla="*/ 2147483647 h 653"/>
                <a:gd name="T4" fmla="*/ 2147483647 w 4863"/>
                <a:gd name="T5" fmla="*/ 2147483647 h 653"/>
                <a:gd name="T6" fmla="*/ 0 60000 65536"/>
                <a:gd name="T7" fmla="*/ 0 60000 65536"/>
                <a:gd name="T8" fmla="*/ 0 60000 65536"/>
                <a:gd name="T9" fmla="*/ 0 w 4863"/>
                <a:gd name="T10" fmla="*/ 0 h 653"/>
                <a:gd name="T11" fmla="*/ 4863 w 4863"/>
                <a:gd name="T12" fmla="*/ 653 h 6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63" h="653">
                  <a:moveTo>
                    <a:pt x="0" y="0"/>
                  </a:moveTo>
                  <a:cubicBezTo>
                    <a:pt x="522" y="422"/>
                    <a:pt x="1577" y="653"/>
                    <a:pt x="2443" y="649"/>
                  </a:cubicBezTo>
                </a:path>
              </a:pathLst>
            </a:custGeom>
            <a:noFill/>
            <a:ln w="28575">
              <a:solidFill>
                <a:srgbClr val="FFFFFF">
                  <a:alpha val="7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3" name="Group 12"/>
            <p:cNvGrpSpPr>
              <a:grpSpLocks/>
            </p:cNvGrpSpPr>
            <p:nvPr/>
          </p:nvGrpSpPr>
          <p:grpSpPr bwMode="auto">
            <a:xfrm>
              <a:off x="1195388" y="3238500"/>
              <a:ext cx="1425575" cy="1508125"/>
              <a:chOff x="699" y="1238"/>
              <a:chExt cx="898" cy="950"/>
            </a:xfrm>
          </p:grpSpPr>
          <p:grpSp>
            <p:nvGrpSpPr>
              <p:cNvPr id="44" name="Group 35"/>
              <p:cNvGrpSpPr>
                <a:grpSpLocks/>
              </p:cNvGrpSpPr>
              <p:nvPr/>
            </p:nvGrpSpPr>
            <p:grpSpPr bwMode="auto">
              <a:xfrm>
                <a:off x="699" y="1236"/>
                <a:ext cx="897" cy="949"/>
                <a:chOff x="192" y="1917"/>
                <a:chExt cx="1042" cy="1102"/>
              </a:xfrm>
            </p:grpSpPr>
            <p:pic>
              <p:nvPicPr>
                <p:cNvPr id="46" name="Picture 15" descr="light_shadow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bright="-78000" contrast="-78000"/>
                </a:blip>
                <a:srcRect/>
                <a:stretch>
                  <a:fillRect/>
                </a:stretch>
              </p:blipFill>
              <p:spPr bwMode="gray">
                <a:xfrm>
                  <a:off x="291" y="2781"/>
                  <a:ext cx="858" cy="238"/>
                </a:xfrm>
                <a:prstGeom prst="rect">
                  <a:avLst/>
                </a:prstGeom>
                <a:noFill/>
              </p:spPr>
            </p:pic>
            <p:pic>
              <p:nvPicPr>
                <p:cNvPr id="47" name="Picture 16" descr="circuler_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gray">
                <a:xfrm>
                  <a:off x="192" y="1917"/>
                  <a:ext cx="1042" cy="1016"/>
                </a:xfrm>
                <a:prstGeom prst="rect">
                  <a:avLst/>
                </a:prstGeom>
                <a:noFill/>
              </p:spPr>
            </p:pic>
            <p:sp>
              <p:nvSpPr>
                <p:cNvPr id="48" name="Oval 39"/>
                <p:cNvSpPr>
                  <a:spLocks noChangeArrowheads="1"/>
                </p:cNvSpPr>
                <p:nvPr/>
              </p:nvSpPr>
              <p:spPr bwMode="gray">
                <a:xfrm>
                  <a:off x="192" y="1917"/>
                  <a:ext cx="1035" cy="10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3E06">
                        <a:alpha val="89998"/>
                      </a:srgbClr>
                    </a:gs>
                    <a:gs pos="50000">
                      <a:srgbClr val="FF860D">
                        <a:alpha val="54999"/>
                      </a:srgbClr>
                    </a:gs>
                    <a:gs pos="100000">
                      <a:srgbClr val="763E06">
                        <a:alpha val="89998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45" name="Picture 18" descr="Pictur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789" y="1247"/>
                <a:ext cx="709" cy="310"/>
              </a:xfrm>
              <a:prstGeom prst="rect">
                <a:avLst/>
              </a:prstGeom>
              <a:noFill/>
            </p:spPr>
          </p:pic>
        </p:grpSp>
        <p:grpSp>
          <p:nvGrpSpPr>
            <p:cNvPr id="49" name="Group 13"/>
            <p:cNvGrpSpPr>
              <a:grpSpLocks/>
            </p:cNvGrpSpPr>
            <p:nvPr/>
          </p:nvGrpSpPr>
          <p:grpSpPr bwMode="auto">
            <a:xfrm>
              <a:off x="6638925" y="3238500"/>
              <a:ext cx="1425575" cy="1508125"/>
              <a:chOff x="192" y="1917"/>
              <a:chExt cx="1042" cy="1102"/>
            </a:xfrm>
          </p:grpSpPr>
          <p:grpSp>
            <p:nvGrpSpPr>
              <p:cNvPr id="50" name="Group 30"/>
              <p:cNvGrpSpPr>
                <a:grpSpLocks/>
              </p:cNvGrpSpPr>
              <p:nvPr/>
            </p:nvGrpSpPr>
            <p:grpSpPr bwMode="auto">
              <a:xfrm>
                <a:off x="192" y="1917"/>
                <a:ext cx="1042" cy="1102"/>
                <a:chOff x="192" y="1917"/>
                <a:chExt cx="1042" cy="1102"/>
              </a:xfrm>
            </p:grpSpPr>
            <p:pic>
              <p:nvPicPr>
                <p:cNvPr id="52" name="Picture 21" descr="light_shadow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bright="-78000" contrast="-78000"/>
                </a:blip>
                <a:srcRect/>
                <a:stretch>
                  <a:fillRect/>
                </a:stretch>
              </p:blipFill>
              <p:spPr bwMode="gray">
                <a:xfrm>
                  <a:off x="291" y="2781"/>
                  <a:ext cx="858" cy="238"/>
                </a:xfrm>
                <a:prstGeom prst="rect">
                  <a:avLst/>
                </a:prstGeom>
                <a:noFill/>
              </p:spPr>
            </p:pic>
            <p:pic>
              <p:nvPicPr>
                <p:cNvPr id="53" name="Picture 22" descr="circuler_1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gray">
                <a:xfrm>
                  <a:off x="192" y="1917"/>
                  <a:ext cx="1042" cy="1016"/>
                </a:xfrm>
                <a:prstGeom prst="rect">
                  <a:avLst/>
                </a:prstGeom>
                <a:noFill/>
              </p:spPr>
            </p:pic>
            <p:sp>
              <p:nvSpPr>
                <p:cNvPr id="54" name="Oval 34"/>
                <p:cNvSpPr>
                  <a:spLocks noChangeArrowheads="1"/>
                </p:cNvSpPr>
                <p:nvPr/>
              </p:nvSpPr>
              <p:spPr bwMode="gray">
                <a:xfrm>
                  <a:off x="192" y="1917"/>
                  <a:ext cx="1035" cy="101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75E00">
                        <a:alpha val="89998"/>
                      </a:srgbClr>
                    </a:gs>
                    <a:gs pos="50000">
                      <a:schemeClr val="folHlink">
                        <a:alpha val="54999"/>
                      </a:schemeClr>
                    </a:gs>
                    <a:gs pos="100000">
                      <a:srgbClr val="475E00">
                        <a:alpha val="89998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51" name="Picture 24" descr="Pictur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296" y="1927"/>
                <a:ext cx="823" cy="360"/>
              </a:xfrm>
              <a:prstGeom prst="rect">
                <a:avLst/>
              </a:prstGeom>
              <a:noFill/>
            </p:spPr>
          </p:pic>
        </p:grpSp>
        <p:sp>
          <p:nvSpPr>
            <p:cNvPr id="55" name="Rectangle 14"/>
            <p:cNvSpPr>
              <a:spLocks noChangeArrowheads="1"/>
            </p:cNvSpPr>
            <p:nvPr/>
          </p:nvSpPr>
          <p:spPr bwMode="gray">
            <a:xfrm>
              <a:off x="1187624" y="3591365"/>
              <a:ext cx="1372071" cy="701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2"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zh-CN" sz="2200" b="1" dirty="0">
                  <a:latin typeface="+mn-ea"/>
                </a:rPr>
                <a:t>销售自动化（</a:t>
              </a:r>
              <a:r>
                <a:rPr lang="en-US" altLang="zh-CN" sz="2200" b="1" dirty="0">
                  <a:latin typeface="+mn-ea"/>
                </a:rPr>
                <a:t>SFA</a:t>
              </a:r>
              <a:r>
                <a:rPr lang="zh-CN" altLang="zh-CN" sz="2200" b="1" dirty="0">
                  <a:latin typeface="+mn-ea"/>
                </a:rPr>
                <a:t>）</a:t>
              </a:r>
              <a:endParaRPr lang="zh-CN" altLang="en-US" sz="2200" b="1" dirty="0">
                <a:latin typeface="+mn-ea"/>
              </a:endParaRPr>
            </a:p>
          </p:txBody>
        </p:sp>
        <p:grpSp>
          <p:nvGrpSpPr>
            <p:cNvPr id="56" name="Group 15"/>
            <p:cNvGrpSpPr>
              <a:grpSpLocks/>
            </p:cNvGrpSpPr>
            <p:nvPr/>
          </p:nvGrpSpPr>
          <p:grpSpPr bwMode="auto">
            <a:xfrm>
              <a:off x="2828925" y="3502025"/>
              <a:ext cx="1654175" cy="1749425"/>
              <a:chOff x="192" y="1917"/>
              <a:chExt cx="1042" cy="1102"/>
            </a:xfrm>
          </p:grpSpPr>
          <p:grpSp>
            <p:nvGrpSpPr>
              <p:cNvPr id="57" name="Group 25"/>
              <p:cNvGrpSpPr>
                <a:grpSpLocks/>
              </p:cNvGrpSpPr>
              <p:nvPr/>
            </p:nvGrpSpPr>
            <p:grpSpPr bwMode="auto">
              <a:xfrm>
                <a:off x="192" y="1917"/>
                <a:ext cx="1042" cy="1102"/>
                <a:chOff x="192" y="1917"/>
                <a:chExt cx="1042" cy="1102"/>
              </a:xfrm>
            </p:grpSpPr>
            <p:pic>
              <p:nvPicPr>
                <p:cNvPr id="59" name="Picture 29" descr="light_shadow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lum bright="-78000" contrast="-78000"/>
                </a:blip>
                <a:srcRect/>
                <a:stretch>
                  <a:fillRect/>
                </a:stretch>
              </p:blipFill>
              <p:spPr bwMode="gray">
                <a:xfrm>
                  <a:off x="291" y="2781"/>
                  <a:ext cx="858" cy="238"/>
                </a:xfrm>
                <a:prstGeom prst="rect">
                  <a:avLst/>
                </a:prstGeom>
                <a:noFill/>
              </p:spPr>
            </p:pic>
            <p:pic>
              <p:nvPicPr>
                <p:cNvPr id="60" name="Picture 30" descr="circuler_1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gray">
                <a:xfrm>
                  <a:off x="192" y="1917"/>
                  <a:ext cx="1042" cy="1016"/>
                </a:xfrm>
                <a:prstGeom prst="rect">
                  <a:avLst/>
                </a:prstGeom>
                <a:noFill/>
              </p:spPr>
            </p:pic>
            <p:sp>
              <p:nvSpPr>
                <p:cNvPr id="61" name="Oval 29"/>
                <p:cNvSpPr>
                  <a:spLocks noChangeArrowheads="1"/>
                </p:cNvSpPr>
                <p:nvPr/>
              </p:nvSpPr>
              <p:spPr bwMode="gray">
                <a:xfrm>
                  <a:off x="192" y="1917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52537">
                        <a:alpha val="89998"/>
                      </a:srgbClr>
                    </a:gs>
                    <a:gs pos="50000">
                      <a:srgbClr val="666699">
                        <a:alpha val="54999"/>
                      </a:srgbClr>
                    </a:gs>
                    <a:gs pos="100000">
                      <a:srgbClr val="252537">
                        <a:alpha val="89998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58" name="Picture 32" descr="Pictur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296" y="1927"/>
                <a:ext cx="823" cy="360"/>
              </a:xfrm>
              <a:prstGeom prst="rect">
                <a:avLst/>
              </a:prstGeom>
              <a:noFill/>
            </p:spPr>
          </p:pic>
        </p:grpSp>
        <p:grpSp>
          <p:nvGrpSpPr>
            <p:cNvPr id="62" name="Group 16"/>
            <p:cNvGrpSpPr>
              <a:grpSpLocks/>
            </p:cNvGrpSpPr>
            <p:nvPr/>
          </p:nvGrpSpPr>
          <p:grpSpPr bwMode="auto">
            <a:xfrm>
              <a:off x="4724400" y="3429000"/>
              <a:ext cx="1654175" cy="1749425"/>
              <a:chOff x="192" y="1917"/>
              <a:chExt cx="1042" cy="1102"/>
            </a:xfrm>
          </p:grpSpPr>
          <p:grpSp>
            <p:nvGrpSpPr>
              <p:cNvPr id="63" name="Group 20"/>
              <p:cNvGrpSpPr>
                <a:grpSpLocks/>
              </p:cNvGrpSpPr>
              <p:nvPr/>
            </p:nvGrpSpPr>
            <p:grpSpPr bwMode="auto">
              <a:xfrm>
                <a:off x="192" y="1917"/>
                <a:ext cx="1042" cy="1102"/>
                <a:chOff x="192" y="1917"/>
                <a:chExt cx="1042" cy="1102"/>
              </a:xfrm>
            </p:grpSpPr>
            <p:pic>
              <p:nvPicPr>
                <p:cNvPr id="65" name="Picture 35" descr="light_shadow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lum bright="-78000" contrast="-78000"/>
                </a:blip>
                <a:srcRect/>
                <a:stretch>
                  <a:fillRect/>
                </a:stretch>
              </p:blipFill>
              <p:spPr bwMode="gray">
                <a:xfrm>
                  <a:off x="291" y="2781"/>
                  <a:ext cx="858" cy="238"/>
                </a:xfrm>
                <a:prstGeom prst="rect">
                  <a:avLst/>
                </a:prstGeom>
                <a:noFill/>
              </p:spPr>
            </p:pic>
            <p:pic>
              <p:nvPicPr>
                <p:cNvPr id="66" name="Picture 36" descr="circuler_1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gray">
                <a:xfrm>
                  <a:off x="192" y="1917"/>
                  <a:ext cx="1042" cy="1016"/>
                </a:xfrm>
                <a:prstGeom prst="rect">
                  <a:avLst/>
                </a:prstGeom>
                <a:noFill/>
              </p:spPr>
            </p:pic>
            <p:sp>
              <p:nvSpPr>
                <p:cNvPr id="67" name="Oval 24"/>
                <p:cNvSpPr>
                  <a:spLocks noChangeArrowheads="1"/>
                </p:cNvSpPr>
                <p:nvPr/>
              </p:nvSpPr>
              <p:spPr bwMode="gray">
                <a:xfrm>
                  <a:off x="192" y="1917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828">
                        <a:alpha val="89998"/>
                      </a:srgbClr>
                    </a:gs>
                    <a:gs pos="50000">
                      <a:schemeClr val="hlink">
                        <a:alpha val="54999"/>
                      </a:schemeClr>
                    </a:gs>
                    <a:gs pos="100000">
                      <a:srgbClr val="002828">
                        <a:alpha val="89998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64" name="Picture 38" descr="Pictur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296" y="1927"/>
                <a:ext cx="823" cy="360"/>
              </a:xfrm>
              <a:prstGeom prst="rect">
                <a:avLst/>
              </a:prstGeom>
              <a:noFill/>
            </p:spPr>
          </p:pic>
        </p:grpSp>
        <p:sp>
          <p:nvSpPr>
            <p:cNvPr id="68" name="Rectangle 17"/>
            <p:cNvSpPr>
              <a:spLocks noChangeArrowheads="1"/>
            </p:cNvSpPr>
            <p:nvPr/>
          </p:nvSpPr>
          <p:spPr bwMode="gray">
            <a:xfrm>
              <a:off x="2771800" y="4005064"/>
              <a:ext cx="1800042" cy="701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2" algn="ctr"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zh-CN" sz="2200" b="1" dirty="0">
                  <a:latin typeface="+mn-ea"/>
                </a:rPr>
                <a:t>营销自动化（</a:t>
              </a:r>
              <a:r>
                <a:rPr lang="en-US" altLang="zh-CN" sz="2200" b="1" dirty="0">
                  <a:latin typeface="+mn-ea"/>
                </a:rPr>
                <a:t>MA</a:t>
              </a:r>
              <a:r>
                <a:rPr lang="zh-CN" altLang="zh-CN" sz="2200" b="1" dirty="0">
                  <a:latin typeface="+mn-ea"/>
                </a:rPr>
                <a:t>）</a:t>
              </a:r>
              <a:endParaRPr lang="zh-CN" altLang="en-US" sz="2200" b="1" dirty="0">
                <a:latin typeface="+mn-ea"/>
              </a:endParaRPr>
            </a:p>
          </p:txBody>
        </p:sp>
        <p:sp>
          <p:nvSpPr>
            <p:cNvPr id="69" name="Rectangle 18"/>
            <p:cNvSpPr>
              <a:spLocks noChangeArrowheads="1"/>
            </p:cNvSpPr>
            <p:nvPr/>
          </p:nvSpPr>
          <p:spPr bwMode="gray">
            <a:xfrm>
              <a:off x="4932040" y="3717032"/>
              <a:ext cx="1368152" cy="1006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2" algn="ctr"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zh-CN" sz="2200" b="1" dirty="0">
                  <a:latin typeface="+mn-ea"/>
                </a:rPr>
                <a:t>客户服务与支持管理（</a:t>
              </a:r>
              <a:r>
                <a:rPr lang="en-US" altLang="zh-CN" sz="2200" b="1" dirty="0">
                  <a:latin typeface="+mn-ea"/>
                </a:rPr>
                <a:t>CSS</a:t>
              </a:r>
              <a:r>
                <a:rPr lang="zh-CN" altLang="zh-CN" sz="2200" b="1" dirty="0">
                  <a:latin typeface="+mn-ea"/>
                </a:rPr>
                <a:t>）</a:t>
              </a:r>
              <a:endParaRPr lang="zh-CN" altLang="en-US" sz="2200" b="1" dirty="0">
                <a:latin typeface="+mn-ea"/>
              </a:endParaRPr>
            </a:p>
          </p:txBody>
        </p:sp>
        <p:sp>
          <p:nvSpPr>
            <p:cNvPr id="70" name="Rectangle 19"/>
            <p:cNvSpPr>
              <a:spLocks noChangeArrowheads="1"/>
            </p:cNvSpPr>
            <p:nvPr/>
          </p:nvSpPr>
          <p:spPr bwMode="gray">
            <a:xfrm>
              <a:off x="6825804" y="3501008"/>
              <a:ext cx="1274588" cy="1006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2"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zh-CN" sz="2200" b="1" dirty="0">
                  <a:latin typeface="+mn-ea"/>
                </a:rPr>
                <a:t>客户分析系统（</a:t>
              </a:r>
              <a:r>
                <a:rPr lang="en-US" altLang="zh-CN" sz="2200" b="1" dirty="0">
                  <a:latin typeface="+mn-ea"/>
                </a:rPr>
                <a:t>CA</a:t>
              </a:r>
              <a:r>
                <a:rPr lang="zh-CN" altLang="zh-CN" sz="2200" b="1" dirty="0">
                  <a:latin typeface="+mn-ea"/>
                </a:rPr>
                <a:t>）</a:t>
              </a:r>
              <a:endParaRPr lang="zh-CN" altLang="en-US" sz="2200" b="1" dirty="0">
                <a:latin typeface="+mn-ea"/>
              </a:endParaRPr>
            </a:p>
          </p:txBody>
        </p:sp>
      </p:grpSp>
      <p:sp>
        <p:nvSpPr>
          <p:cNvPr id="72" name="标题 1"/>
          <p:cNvSpPr>
            <a:spLocks noGrp="1"/>
          </p:cNvSpPr>
          <p:nvPr>
            <p:ph type="title"/>
          </p:nvPr>
        </p:nvSpPr>
        <p:spPr>
          <a:xfrm>
            <a:off x="609600" y="1213445"/>
            <a:ext cx="7467600" cy="487363"/>
          </a:xfrm>
        </p:spPr>
        <p:txBody>
          <a:bodyPr/>
          <a:lstStyle/>
          <a:p>
            <a:r>
              <a:rPr lang="zh-CN" altLang="zh-CN" sz="4000" dirty="0" smtClean="0">
                <a:latin typeface="+mj-ea"/>
              </a:rPr>
              <a:t>第一节</a:t>
            </a:r>
            <a:r>
              <a:rPr lang="en-US" altLang="zh-CN" sz="4000" dirty="0" smtClean="0">
                <a:latin typeface="+mj-ea"/>
              </a:rPr>
              <a:t>  CRM</a:t>
            </a:r>
            <a:r>
              <a:rPr lang="zh-CN" altLang="zh-CN" sz="4000" dirty="0" smtClean="0">
                <a:latin typeface="+mj-ea"/>
              </a:rPr>
              <a:t>系统介绍</a:t>
            </a:r>
            <a:br>
              <a:rPr lang="zh-CN" altLang="zh-CN" sz="4000" dirty="0" smtClean="0">
                <a:latin typeface="+mj-ea"/>
              </a:rPr>
            </a:br>
            <a:endParaRPr lang="zh-CN" altLang="en-US" sz="4000" dirty="0">
              <a:latin typeface="+mj-ea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41437"/>
            <a:ext cx="7467600" cy="487363"/>
          </a:xfrm>
        </p:spPr>
        <p:txBody>
          <a:bodyPr/>
          <a:lstStyle/>
          <a:p>
            <a:r>
              <a:rPr lang="zh-CN" altLang="zh-CN" sz="4000" dirty="0" smtClean="0"/>
              <a:t>第二节  呼叫中心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zh-CN" sz="2800" b="1" dirty="0" smtClean="0">
                <a:latin typeface="+mj-ea"/>
                <a:ea typeface="+mj-ea"/>
              </a:rPr>
              <a:t>一、呼叫中心的定义</a:t>
            </a:r>
            <a:endParaRPr lang="zh-CN" altLang="zh-CN" sz="2800" dirty="0" smtClean="0">
              <a:latin typeface="+mj-ea"/>
              <a:ea typeface="+mj-ea"/>
            </a:endParaRPr>
          </a:p>
          <a:p>
            <a:endParaRPr lang="zh-CN" altLang="en-US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1331640" y="2636912"/>
            <a:ext cx="6840760" cy="2448272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rgbClr val="FAA71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1933"/>
              </a:solidFill>
              <a:latin typeface="宋体" pitchFamily="2" charset="-122"/>
              <a:ea typeface="宋体" pitchFamily="2" charset="-122"/>
            </a:endParaRPr>
          </a:p>
          <a:p>
            <a:endParaRPr lang="zh-CN" altLang="en-US">
              <a:ea typeface="宋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2996952"/>
            <a:ext cx="65527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>
                <a:solidFill>
                  <a:schemeClr val="tx2">
                    <a:lumMod val="50000"/>
                  </a:schemeClr>
                </a:solidFill>
              </a:rPr>
              <a:t>呼叫中心，又称客户服务中心，是指综合利用先进的通信及计算机技术，对信息和物流流程进行优化处理和管理，集中实现沟通、服务和生产指挥的系统。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1009303" y="2852936"/>
            <a:ext cx="1114425" cy="1114425"/>
          </a:xfrm>
          <a:prstGeom prst="diamond">
            <a:avLst/>
          </a:prstGeom>
          <a:gradFill rotWithShape="1">
            <a:gsLst>
              <a:gs pos="0">
                <a:srgbClr val="C85414"/>
              </a:gs>
              <a:gs pos="100000">
                <a:srgbClr val="5D2709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>
              <a:rot lat="20999996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rgbClr val="C85414"/>
            </a:extrusionClr>
          </a:sp3d>
        </p:spPr>
        <p:txBody>
          <a:bodyPr wrap="none" anchor="ctr">
            <a:flatTx/>
          </a:bodyPr>
          <a:lstStyle/>
          <a:p>
            <a:endParaRPr lang="zh-CN" altLang="en-US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zh-CN" sz="2800" b="1" dirty="0" smtClean="0">
                <a:latin typeface="+mj-ea"/>
                <a:ea typeface="+mj-ea"/>
              </a:rPr>
              <a:t>二、呼叫中心的特征</a:t>
            </a:r>
            <a:endParaRPr lang="zh-CN" altLang="zh-CN" sz="2800" dirty="0" smtClean="0">
              <a:latin typeface="+mj-ea"/>
              <a:ea typeface="+mj-ea"/>
            </a:endParaRPr>
          </a:p>
          <a:p>
            <a:r>
              <a:rPr lang="zh-CN" altLang="zh-CN" sz="2800" b="1" dirty="0" smtClean="0">
                <a:latin typeface="+mj-ea"/>
                <a:ea typeface="+mj-ea"/>
              </a:rPr>
              <a:t>（一）与传统电话服务相比所具有的显著优势</a:t>
            </a:r>
            <a:endParaRPr lang="en-US" altLang="zh-CN" sz="2800" b="1" dirty="0" smtClean="0">
              <a:latin typeface="+mj-ea"/>
              <a:ea typeface="+mj-ea"/>
            </a:endParaRPr>
          </a:p>
          <a:p>
            <a:endParaRPr lang="en-US" altLang="zh-CN" sz="2800" b="1" dirty="0" smtClean="0">
              <a:latin typeface="+mj-ea"/>
              <a:ea typeface="+mj-ea"/>
            </a:endParaRPr>
          </a:p>
          <a:p>
            <a:endParaRPr lang="en-US" altLang="zh-CN" sz="2800" b="1" dirty="0" smtClean="0">
              <a:latin typeface="+mj-ea"/>
              <a:ea typeface="+mj-ea"/>
            </a:endParaRPr>
          </a:p>
          <a:p>
            <a:endParaRPr lang="en-US" altLang="zh-CN" sz="2800" b="1" dirty="0" smtClean="0">
              <a:latin typeface="+mj-ea"/>
              <a:ea typeface="+mj-ea"/>
            </a:endParaRPr>
          </a:p>
          <a:p>
            <a:r>
              <a:rPr lang="zh-CN" altLang="zh-CN" sz="2800" b="1" dirty="0" smtClean="0"/>
              <a:t>（二）与传统商业模式相比的鲜明特征</a:t>
            </a:r>
            <a:endParaRPr lang="zh-CN" altLang="zh-CN" sz="2800" dirty="0" smtClean="0"/>
          </a:p>
          <a:p>
            <a:endParaRPr lang="zh-CN" altLang="zh-CN" sz="2800" dirty="0" smtClean="0">
              <a:latin typeface="+mj-ea"/>
              <a:ea typeface="+mj-ea"/>
            </a:endParaRPr>
          </a:p>
          <a:p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2981325" y="2852936"/>
            <a:ext cx="1114425" cy="1114425"/>
          </a:xfrm>
          <a:prstGeom prst="diamond">
            <a:avLst/>
          </a:prstGeom>
          <a:gradFill rotWithShape="1">
            <a:gsLst>
              <a:gs pos="0">
                <a:srgbClr val="C85414"/>
              </a:gs>
              <a:gs pos="100000">
                <a:srgbClr val="5D2709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>
              <a:rot lat="20999996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rgbClr val="C85414"/>
            </a:extrusionClr>
          </a:sp3d>
        </p:spPr>
        <p:txBody>
          <a:bodyPr wrap="none" anchor="ctr">
            <a:flatTx/>
          </a:bodyPr>
          <a:lstStyle/>
          <a:p>
            <a:endParaRPr lang="zh-CN" altLang="en-US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4972050" y="2852936"/>
            <a:ext cx="1114425" cy="1114425"/>
          </a:xfrm>
          <a:prstGeom prst="diamond">
            <a:avLst/>
          </a:prstGeom>
          <a:gradFill rotWithShape="1">
            <a:gsLst>
              <a:gs pos="0">
                <a:srgbClr val="C85414"/>
              </a:gs>
              <a:gs pos="100000">
                <a:srgbClr val="5D2709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>
              <a:rot lat="20999996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rgbClr val="C85414"/>
            </a:extrusionClr>
          </a:sp3d>
        </p:spPr>
        <p:txBody>
          <a:bodyPr wrap="none" anchor="ctr">
            <a:flatTx/>
          </a:bodyPr>
          <a:lstStyle/>
          <a:p>
            <a:endParaRPr lang="zh-CN" altLang="en-US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gray">
          <a:xfrm>
            <a:off x="6915150" y="2852936"/>
            <a:ext cx="1114425" cy="1114425"/>
          </a:xfrm>
          <a:prstGeom prst="diamond">
            <a:avLst/>
          </a:prstGeom>
          <a:gradFill rotWithShape="1">
            <a:gsLst>
              <a:gs pos="0">
                <a:srgbClr val="C85414"/>
              </a:gs>
              <a:gs pos="100000">
                <a:srgbClr val="5D2709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>
              <a:rot lat="20999996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rgbClr val="C85414"/>
            </a:extrusionClr>
          </a:sp3d>
        </p:spPr>
        <p:txBody>
          <a:bodyPr wrap="none" anchor="ctr">
            <a:flatTx/>
          </a:bodyPr>
          <a:lstStyle/>
          <a:p>
            <a:endParaRPr lang="zh-CN" altLang="en-US"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9" name="AutoShape 8"/>
          <p:cNvCxnSpPr>
            <a:cxnSpLocks noChangeShapeType="1"/>
            <a:stCxn id="5" idx="3"/>
            <a:endCxn id="6" idx="1"/>
          </p:cNvCxnSpPr>
          <p:nvPr/>
        </p:nvCxnSpPr>
        <p:spPr bwMode="gray">
          <a:xfrm>
            <a:off x="4095750" y="3410149"/>
            <a:ext cx="876300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</p:spPr>
      </p:cxnSp>
      <p:cxnSp>
        <p:nvCxnSpPr>
          <p:cNvPr id="10" name="AutoShape 9"/>
          <p:cNvCxnSpPr>
            <a:cxnSpLocks noChangeShapeType="1"/>
            <a:stCxn id="6" idx="3"/>
            <a:endCxn id="7" idx="1"/>
          </p:cNvCxnSpPr>
          <p:nvPr/>
        </p:nvCxnSpPr>
        <p:spPr bwMode="gray">
          <a:xfrm>
            <a:off x="6086475" y="3410149"/>
            <a:ext cx="828675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</p:spPr>
      </p:cxnSp>
      <p:cxnSp>
        <p:nvCxnSpPr>
          <p:cNvPr id="8" name="AutoShape 7"/>
          <p:cNvCxnSpPr>
            <a:cxnSpLocks noChangeShapeType="1"/>
          </p:cNvCxnSpPr>
          <p:nvPr/>
        </p:nvCxnSpPr>
        <p:spPr bwMode="gray">
          <a:xfrm>
            <a:off x="2114550" y="3429000"/>
            <a:ext cx="866775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gray">
          <a:xfrm>
            <a:off x="1000125" y="3067249"/>
            <a:ext cx="10398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2400" b="1" dirty="0">
                <a:solidFill>
                  <a:schemeClr val="bg1"/>
                </a:solidFill>
              </a:rPr>
              <a:t>集成性</a:t>
            </a:r>
            <a:endParaRPr lang="zh-CN" altLang="en-US" sz="2400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gray">
          <a:xfrm>
            <a:off x="3092450" y="3068960"/>
            <a:ext cx="8667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2400" b="1" dirty="0">
                <a:solidFill>
                  <a:schemeClr val="bg1"/>
                </a:solidFill>
              </a:rPr>
              <a:t>便捷性</a:t>
            </a:r>
            <a:endParaRPr lang="en-US" altLang="zh-CN" sz="2400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gray">
          <a:xfrm>
            <a:off x="5102225" y="3068960"/>
            <a:ext cx="8667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2400" b="1" dirty="0">
                <a:solidFill>
                  <a:schemeClr val="bg1"/>
                </a:solidFill>
              </a:rPr>
              <a:t>智能化</a:t>
            </a:r>
            <a:endParaRPr lang="en-US" altLang="zh-CN" sz="2400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gray">
          <a:xfrm>
            <a:off x="7054850" y="3068960"/>
            <a:ext cx="8667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2400" b="1" dirty="0">
                <a:solidFill>
                  <a:schemeClr val="bg1"/>
                </a:solidFill>
              </a:rPr>
              <a:t>主动性</a:t>
            </a:r>
            <a:endParaRPr lang="en-US" altLang="zh-CN" sz="2400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18" name="AutoShape 4"/>
          <p:cNvSpPr>
            <a:spLocks noChangeAspect="1" noChangeArrowheads="1"/>
          </p:cNvSpPr>
          <p:nvPr/>
        </p:nvSpPr>
        <p:spPr bwMode="gray">
          <a:xfrm>
            <a:off x="915729" y="4978871"/>
            <a:ext cx="1448753" cy="1448753"/>
          </a:xfrm>
          <a:prstGeom prst="diamond">
            <a:avLst/>
          </a:prstGeom>
          <a:gradFill rotWithShape="1">
            <a:gsLst>
              <a:gs pos="0">
                <a:srgbClr val="C85414"/>
              </a:gs>
              <a:gs pos="100000">
                <a:srgbClr val="5D2709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>
              <a:rot lat="20999996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rgbClr val="C85414"/>
            </a:extrusionClr>
          </a:sp3d>
        </p:spPr>
        <p:txBody>
          <a:bodyPr wrap="none" anchor="ctr">
            <a:flatTx/>
          </a:bodyPr>
          <a:lstStyle/>
          <a:p>
            <a:endParaRPr lang="zh-CN" altLang="en-US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9" name="AutoShape 5"/>
          <p:cNvSpPr>
            <a:spLocks noChangeAspect="1" noChangeArrowheads="1"/>
          </p:cNvSpPr>
          <p:nvPr/>
        </p:nvSpPr>
        <p:spPr bwMode="gray">
          <a:xfrm>
            <a:off x="3700427" y="4978871"/>
            <a:ext cx="1448753" cy="1448753"/>
          </a:xfrm>
          <a:prstGeom prst="diamond">
            <a:avLst/>
          </a:prstGeom>
          <a:gradFill rotWithShape="1">
            <a:gsLst>
              <a:gs pos="0">
                <a:srgbClr val="C85414"/>
              </a:gs>
              <a:gs pos="100000">
                <a:srgbClr val="5D2709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>
              <a:rot lat="20999996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rgbClr val="C85414"/>
            </a:extrusionClr>
          </a:sp3d>
        </p:spPr>
        <p:txBody>
          <a:bodyPr wrap="none" anchor="ctr">
            <a:flatTx/>
          </a:bodyPr>
          <a:lstStyle/>
          <a:p>
            <a:endParaRPr lang="zh-CN" altLang="en-US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0" name="AutoShape 6"/>
          <p:cNvSpPr>
            <a:spLocks noChangeAspect="1" noChangeArrowheads="1"/>
          </p:cNvSpPr>
          <p:nvPr/>
        </p:nvSpPr>
        <p:spPr bwMode="gray">
          <a:xfrm>
            <a:off x="6363607" y="4941168"/>
            <a:ext cx="1448753" cy="1448753"/>
          </a:xfrm>
          <a:prstGeom prst="diamond">
            <a:avLst/>
          </a:prstGeom>
          <a:gradFill rotWithShape="1">
            <a:gsLst>
              <a:gs pos="0">
                <a:srgbClr val="C85414"/>
              </a:gs>
              <a:gs pos="100000">
                <a:srgbClr val="5D2709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>
              <a:rot lat="20999996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rgbClr val="C85414"/>
            </a:extrusionClr>
          </a:sp3d>
        </p:spPr>
        <p:txBody>
          <a:bodyPr wrap="none" anchor="ctr">
            <a:flatTx/>
          </a:bodyPr>
          <a:lstStyle/>
          <a:p>
            <a:endParaRPr lang="zh-CN" altLang="en-US" dirty="0"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21" name="AutoShape 8"/>
          <p:cNvCxnSpPr>
            <a:cxnSpLocks noChangeShapeType="1"/>
            <a:stCxn id="18" idx="3"/>
            <a:endCxn id="19" idx="1"/>
          </p:cNvCxnSpPr>
          <p:nvPr/>
        </p:nvCxnSpPr>
        <p:spPr bwMode="gray">
          <a:xfrm>
            <a:off x="2364482" y="5703248"/>
            <a:ext cx="1335945" cy="1588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</p:spPr>
      </p:cxnSp>
      <p:cxnSp>
        <p:nvCxnSpPr>
          <p:cNvPr id="22" name="AutoShape 9"/>
          <p:cNvCxnSpPr>
            <a:cxnSpLocks noChangeShapeType="1"/>
            <a:stCxn id="19" idx="3"/>
            <a:endCxn id="20" idx="1"/>
          </p:cNvCxnSpPr>
          <p:nvPr/>
        </p:nvCxnSpPr>
        <p:spPr bwMode="gray">
          <a:xfrm flipV="1">
            <a:off x="5149180" y="5665545"/>
            <a:ext cx="1214427" cy="37703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</p:spPr>
      </p:cxnSp>
      <p:sp>
        <p:nvSpPr>
          <p:cNvPr id="25" name="Text Box 11"/>
          <p:cNvSpPr txBox="1">
            <a:spLocks noChangeArrowheads="1"/>
          </p:cNvSpPr>
          <p:nvPr/>
        </p:nvSpPr>
        <p:spPr bwMode="gray">
          <a:xfrm>
            <a:off x="1115616" y="5157192"/>
            <a:ext cx="102504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2400" b="1" dirty="0">
                <a:solidFill>
                  <a:schemeClr val="bg1"/>
                </a:solidFill>
              </a:rPr>
              <a:t>无地域限制</a:t>
            </a:r>
            <a:endParaRPr lang="en-US" altLang="zh-CN" sz="2400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gray">
          <a:xfrm>
            <a:off x="3995936" y="5157192"/>
            <a:ext cx="8667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2400" b="1" dirty="0">
                <a:solidFill>
                  <a:schemeClr val="bg1"/>
                </a:solidFill>
              </a:rPr>
              <a:t>无时间限制</a:t>
            </a:r>
            <a:endParaRPr lang="en-US" altLang="zh-CN" sz="2400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gray">
          <a:xfrm>
            <a:off x="6657553" y="5157192"/>
            <a:ext cx="8667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2400" b="1" dirty="0">
                <a:solidFill>
                  <a:schemeClr val="bg1"/>
                </a:solidFill>
              </a:rPr>
              <a:t>个性化服务</a:t>
            </a:r>
            <a:endParaRPr lang="en-US" altLang="zh-CN" sz="2400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30" name="标题 1"/>
          <p:cNvSpPr>
            <a:spLocks noGrp="1"/>
          </p:cNvSpPr>
          <p:nvPr>
            <p:ph type="title"/>
          </p:nvPr>
        </p:nvSpPr>
        <p:spPr>
          <a:xfrm>
            <a:off x="609600" y="1141437"/>
            <a:ext cx="7467600" cy="487363"/>
          </a:xfrm>
        </p:spPr>
        <p:txBody>
          <a:bodyPr/>
          <a:lstStyle/>
          <a:p>
            <a:r>
              <a:rPr lang="zh-CN" altLang="zh-CN" sz="4000" dirty="0" smtClean="0"/>
              <a:t>第二节  呼叫中心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</p:spTree>
  </p:cSld>
  <p:clrMapOvr>
    <a:masterClrMapping/>
  </p:clrMapOvr>
  <p:transition spd="slow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zh-CN" sz="2800" b="1" dirty="0" smtClean="0">
                <a:latin typeface="+mj-ea"/>
                <a:ea typeface="+mj-ea"/>
              </a:rPr>
              <a:t>三、呼叫中心的内容</a:t>
            </a:r>
            <a:endParaRPr lang="zh-CN" altLang="zh-CN" sz="2800" dirty="0" smtClean="0">
              <a:latin typeface="+mj-ea"/>
              <a:ea typeface="+mj-ea"/>
            </a:endParaRPr>
          </a:p>
          <a:p>
            <a:endParaRPr lang="zh-CN" altLang="en-US" dirty="0"/>
          </a:p>
        </p:txBody>
      </p:sp>
      <p:sp>
        <p:nvSpPr>
          <p:cNvPr id="40" name="AutoShape 3"/>
          <p:cNvSpPr>
            <a:spLocks/>
          </p:cNvSpPr>
          <p:nvPr/>
        </p:nvSpPr>
        <p:spPr bwMode="gray">
          <a:xfrm>
            <a:off x="1009650" y="5092700"/>
            <a:ext cx="1016000" cy="1155700"/>
          </a:xfrm>
          <a:custGeom>
            <a:avLst/>
            <a:gdLst>
              <a:gd name="T0" fmla="*/ 2147483647 w 1104"/>
              <a:gd name="T1" fmla="*/ 2147483647 h 1256"/>
              <a:gd name="T2" fmla="*/ 2147483647 w 1104"/>
              <a:gd name="T3" fmla="*/ 0 h 1256"/>
              <a:gd name="T4" fmla="*/ 0 w 1104"/>
              <a:gd name="T5" fmla="*/ 0 h 1256"/>
              <a:gd name="T6" fmla="*/ 0 w 1104"/>
              <a:gd name="T7" fmla="*/ 2147483647 h 1256"/>
              <a:gd name="T8" fmla="*/ 2147483647 w 1104"/>
              <a:gd name="T9" fmla="*/ 2147483647 h 1256"/>
              <a:gd name="T10" fmla="*/ 2147483647 w 1104"/>
              <a:gd name="T11" fmla="*/ 2147483647 h 1256"/>
              <a:gd name="T12" fmla="*/ 2147483647 w 1104"/>
              <a:gd name="T13" fmla="*/ 2147483647 h 1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04"/>
              <a:gd name="T22" fmla="*/ 0 h 1256"/>
              <a:gd name="T23" fmla="*/ 1104 w 1104"/>
              <a:gd name="T24" fmla="*/ 1256 h 12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solidFill>
            <a:srgbClr val="91BF63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41" name="AutoShape 4"/>
          <p:cNvSpPr>
            <a:spLocks/>
          </p:cNvSpPr>
          <p:nvPr/>
        </p:nvSpPr>
        <p:spPr bwMode="gray">
          <a:xfrm rot="10800000">
            <a:off x="3468688" y="2295525"/>
            <a:ext cx="1016000" cy="1155700"/>
          </a:xfrm>
          <a:custGeom>
            <a:avLst/>
            <a:gdLst>
              <a:gd name="T0" fmla="*/ 2147483647 w 1104"/>
              <a:gd name="T1" fmla="*/ 2147483647 h 1256"/>
              <a:gd name="T2" fmla="*/ 2147483647 w 1104"/>
              <a:gd name="T3" fmla="*/ 0 h 1256"/>
              <a:gd name="T4" fmla="*/ 0 w 1104"/>
              <a:gd name="T5" fmla="*/ 0 h 1256"/>
              <a:gd name="T6" fmla="*/ 0 w 1104"/>
              <a:gd name="T7" fmla="*/ 2147483647 h 1256"/>
              <a:gd name="T8" fmla="*/ 2147483647 w 1104"/>
              <a:gd name="T9" fmla="*/ 2147483647 h 1256"/>
              <a:gd name="T10" fmla="*/ 2147483647 w 1104"/>
              <a:gd name="T11" fmla="*/ 2147483647 h 1256"/>
              <a:gd name="T12" fmla="*/ 2147483647 w 1104"/>
              <a:gd name="T13" fmla="*/ 2147483647 h 1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04"/>
              <a:gd name="T22" fmla="*/ 0 h 1256"/>
              <a:gd name="T23" fmla="*/ 1104 w 1104"/>
              <a:gd name="T24" fmla="*/ 1256 h 12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solidFill>
            <a:srgbClr val="91BF63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gray">
          <a:xfrm>
            <a:off x="1143000" y="2438400"/>
            <a:ext cx="3200400" cy="3657600"/>
          </a:xfrm>
          <a:prstGeom prst="rect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27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 sz="160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43" name="AutoShape 6"/>
          <p:cNvSpPr>
            <a:spLocks/>
          </p:cNvSpPr>
          <p:nvPr/>
        </p:nvSpPr>
        <p:spPr bwMode="gray">
          <a:xfrm>
            <a:off x="4724400" y="5092700"/>
            <a:ext cx="1016000" cy="1155700"/>
          </a:xfrm>
          <a:custGeom>
            <a:avLst/>
            <a:gdLst>
              <a:gd name="T0" fmla="*/ 2147483647 w 1104"/>
              <a:gd name="T1" fmla="*/ 2147483647 h 1256"/>
              <a:gd name="T2" fmla="*/ 2147483647 w 1104"/>
              <a:gd name="T3" fmla="*/ 0 h 1256"/>
              <a:gd name="T4" fmla="*/ 0 w 1104"/>
              <a:gd name="T5" fmla="*/ 0 h 1256"/>
              <a:gd name="T6" fmla="*/ 0 w 1104"/>
              <a:gd name="T7" fmla="*/ 2147483647 h 1256"/>
              <a:gd name="T8" fmla="*/ 2147483647 w 1104"/>
              <a:gd name="T9" fmla="*/ 2147483647 h 1256"/>
              <a:gd name="T10" fmla="*/ 2147483647 w 1104"/>
              <a:gd name="T11" fmla="*/ 2147483647 h 1256"/>
              <a:gd name="T12" fmla="*/ 2147483647 w 1104"/>
              <a:gd name="T13" fmla="*/ 2147483647 h 1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04"/>
              <a:gd name="T22" fmla="*/ 0 h 1256"/>
              <a:gd name="T23" fmla="*/ 1104 w 1104"/>
              <a:gd name="T24" fmla="*/ 1256 h 12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solidFill>
            <a:srgbClr val="717EF5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44" name="AutoShape 7"/>
          <p:cNvSpPr>
            <a:spLocks/>
          </p:cNvSpPr>
          <p:nvPr/>
        </p:nvSpPr>
        <p:spPr bwMode="gray">
          <a:xfrm rot="10800000">
            <a:off x="7183438" y="2295525"/>
            <a:ext cx="1016000" cy="1155700"/>
          </a:xfrm>
          <a:custGeom>
            <a:avLst/>
            <a:gdLst>
              <a:gd name="T0" fmla="*/ 2147483647 w 1104"/>
              <a:gd name="T1" fmla="*/ 2147483647 h 1256"/>
              <a:gd name="T2" fmla="*/ 2147483647 w 1104"/>
              <a:gd name="T3" fmla="*/ 0 h 1256"/>
              <a:gd name="T4" fmla="*/ 0 w 1104"/>
              <a:gd name="T5" fmla="*/ 0 h 1256"/>
              <a:gd name="T6" fmla="*/ 0 w 1104"/>
              <a:gd name="T7" fmla="*/ 2147483647 h 1256"/>
              <a:gd name="T8" fmla="*/ 2147483647 w 1104"/>
              <a:gd name="T9" fmla="*/ 2147483647 h 1256"/>
              <a:gd name="T10" fmla="*/ 2147483647 w 1104"/>
              <a:gd name="T11" fmla="*/ 2147483647 h 1256"/>
              <a:gd name="T12" fmla="*/ 2147483647 w 1104"/>
              <a:gd name="T13" fmla="*/ 2147483647 h 1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04"/>
              <a:gd name="T22" fmla="*/ 0 h 1256"/>
              <a:gd name="T23" fmla="*/ 1104 w 1104"/>
              <a:gd name="T24" fmla="*/ 1256 h 12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solidFill>
            <a:srgbClr val="717EF5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45" name="Rectangle 8"/>
          <p:cNvSpPr>
            <a:spLocks noChangeArrowheads="1"/>
          </p:cNvSpPr>
          <p:nvPr/>
        </p:nvSpPr>
        <p:spPr bwMode="gray">
          <a:xfrm>
            <a:off x="4857750" y="2438400"/>
            <a:ext cx="3200400" cy="3657600"/>
          </a:xfrm>
          <a:prstGeom prst="rect">
            <a:avLst/>
          </a:prstGeom>
          <a:gradFill rotWithShape="1">
            <a:gsLst>
              <a:gs pos="0">
                <a:srgbClr val="343A71"/>
              </a:gs>
              <a:gs pos="50000">
                <a:srgbClr val="717EF5"/>
              </a:gs>
              <a:gs pos="100000">
                <a:srgbClr val="343A71"/>
              </a:gs>
            </a:gsLst>
            <a:lin ang="27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 sz="160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47" name="Rectangle 11"/>
          <p:cNvSpPr>
            <a:spLocks noChangeArrowheads="1"/>
          </p:cNvSpPr>
          <p:nvPr/>
        </p:nvSpPr>
        <p:spPr bwMode="auto">
          <a:xfrm>
            <a:off x="1371601" y="3043986"/>
            <a:ext cx="284036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zh-CN" altLang="zh-CN" sz="2800" b="1" dirty="0">
                <a:latin typeface="+mj-ea"/>
                <a:ea typeface="+mj-ea"/>
              </a:rPr>
              <a:t>呼入</a:t>
            </a:r>
            <a:r>
              <a:rPr lang="zh-CN" altLang="zh-CN" sz="2800" b="1" dirty="0" smtClean="0">
                <a:latin typeface="+mj-ea"/>
                <a:ea typeface="+mj-ea"/>
              </a:rPr>
              <a:t>内容</a:t>
            </a:r>
            <a:r>
              <a:rPr lang="en-US" altLang="zh-CN" sz="2800" b="1" dirty="0" smtClean="0">
                <a:latin typeface="+mj-ea"/>
                <a:ea typeface="+mj-ea"/>
              </a:rPr>
              <a:t>:</a:t>
            </a:r>
            <a:endParaRPr lang="en-US" altLang="zh-CN" sz="2800" dirty="0" smtClean="0">
              <a:latin typeface="+mj-ea"/>
              <a:ea typeface="+mj-ea"/>
            </a:endParaRPr>
          </a:p>
          <a:p>
            <a:pPr lvl="0">
              <a:buFont typeface="Wingdings" pitchFamily="2" charset="2"/>
              <a:buChar char="ü"/>
            </a:pPr>
            <a:r>
              <a:rPr lang="zh-CN" altLang="zh-CN" dirty="0" smtClean="0"/>
              <a:t>受理</a:t>
            </a:r>
            <a:r>
              <a:rPr lang="zh-CN" altLang="zh-CN" dirty="0"/>
              <a:t>查询、登记预约、账户查询和受理订单。</a:t>
            </a:r>
          </a:p>
          <a:p>
            <a:pPr lvl="0">
              <a:buFont typeface="Wingdings" pitchFamily="2" charset="2"/>
              <a:buChar char="ü"/>
            </a:pPr>
            <a:r>
              <a:rPr lang="zh-CN" altLang="zh-CN" dirty="0"/>
              <a:t>报名登记受理、货品跟踪和电话目录直销</a:t>
            </a:r>
          </a:p>
          <a:p>
            <a:pPr lvl="0">
              <a:buFont typeface="Wingdings" pitchFamily="2" charset="2"/>
              <a:buChar char="ü"/>
            </a:pPr>
            <a:r>
              <a:rPr lang="zh-CN" altLang="zh-CN" dirty="0"/>
              <a:t>客户服务热线、支持热线和投诉热线等</a:t>
            </a:r>
          </a:p>
        </p:txBody>
      </p:sp>
      <p:sp>
        <p:nvSpPr>
          <p:cNvPr id="48" name="Rectangle 12"/>
          <p:cNvSpPr>
            <a:spLocks noChangeArrowheads="1"/>
          </p:cNvSpPr>
          <p:nvPr/>
        </p:nvSpPr>
        <p:spPr bwMode="auto">
          <a:xfrm>
            <a:off x="4860032" y="2523088"/>
            <a:ext cx="3147392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zh-CN" altLang="zh-CN" sz="2800" b="1" dirty="0">
                <a:latin typeface="+mj-ea"/>
                <a:ea typeface="+mj-ea"/>
              </a:rPr>
              <a:t>呼出</a:t>
            </a:r>
            <a:r>
              <a:rPr lang="zh-CN" altLang="zh-CN" sz="2800" b="1" dirty="0" smtClean="0">
                <a:latin typeface="+mj-ea"/>
                <a:ea typeface="+mj-ea"/>
              </a:rPr>
              <a:t>内容</a:t>
            </a:r>
            <a:r>
              <a:rPr lang="en-US" altLang="zh-CN" sz="2800" b="1" dirty="0" smtClean="0">
                <a:latin typeface="+mj-ea"/>
                <a:ea typeface="+mj-ea"/>
              </a:rPr>
              <a:t>:</a:t>
            </a:r>
            <a:endParaRPr lang="en-US" altLang="zh-CN" sz="2800" dirty="0" smtClean="0">
              <a:latin typeface="+mj-ea"/>
              <a:ea typeface="+mj-ea"/>
            </a:endParaRPr>
          </a:p>
          <a:p>
            <a:pPr lvl="0">
              <a:buFont typeface="Wingdings" pitchFamily="2" charset="2"/>
              <a:buChar char="ü"/>
            </a:pPr>
            <a:r>
              <a:rPr lang="zh-CN" altLang="zh-CN" dirty="0" smtClean="0"/>
              <a:t>收集</a:t>
            </a:r>
            <a:r>
              <a:rPr lang="zh-CN" altLang="zh-CN" dirty="0"/>
              <a:t>市场信息、挖掘潜在客户及服务满意度回访，完成后编写综合信息报告及效果分析报告。</a:t>
            </a:r>
          </a:p>
          <a:p>
            <a:pPr>
              <a:buFont typeface="Wingdings" pitchFamily="2" charset="2"/>
              <a:buChar char="ü"/>
            </a:pPr>
            <a:r>
              <a:rPr lang="zh-CN" altLang="zh-CN" dirty="0"/>
              <a:t>电话调查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>
              <a:buFont typeface="Wingdings" pitchFamily="2" charset="2"/>
              <a:buChar char="ü"/>
            </a:pPr>
            <a:r>
              <a:rPr lang="zh-CN" altLang="zh-CN" dirty="0"/>
              <a:t>电话营销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>
              <a:buFont typeface="Wingdings" pitchFamily="2" charset="2"/>
              <a:buChar char="ü"/>
            </a:pPr>
            <a:r>
              <a:rPr lang="zh-CN" altLang="zh-CN" dirty="0"/>
              <a:t>确认客户资料，管理数据库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>
              <a:buFont typeface="Wingdings" pitchFamily="2" charset="2"/>
              <a:buChar char="ü"/>
            </a:pPr>
            <a:r>
              <a:rPr lang="zh-CN" altLang="zh-CN" dirty="0"/>
              <a:t>客户关系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>
              <a:buFont typeface="Wingdings" pitchFamily="2" charset="2"/>
              <a:buChar char="ü"/>
            </a:pPr>
            <a:r>
              <a:rPr lang="zh-CN" altLang="zh-CN" dirty="0"/>
              <a:t>预约服务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>
              <a:buFont typeface="Wingdings" pitchFamily="2" charset="2"/>
              <a:buChar char="ü"/>
            </a:pPr>
            <a:r>
              <a:rPr lang="zh-CN" altLang="zh-CN" dirty="0"/>
              <a:t>催缴服务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>
              <a:buFont typeface="Wingdings" pitchFamily="2" charset="2"/>
              <a:buChar char="ü"/>
            </a:pPr>
            <a:r>
              <a:rPr lang="zh-CN" altLang="zh-CN" dirty="0"/>
              <a:t>服务升级管理。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9" name="标题 1"/>
          <p:cNvSpPr>
            <a:spLocks noGrp="1"/>
          </p:cNvSpPr>
          <p:nvPr>
            <p:ph type="title"/>
          </p:nvPr>
        </p:nvSpPr>
        <p:spPr>
          <a:xfrm>
            <a:off x="609600" y="1141437"/>
            <a:ext cx="7467600" cy="487363"/>
          </a:xfrm>
        </p:spPr>
        <p:txBody>
          <a:bodyPr/>
          <a:lstStyle/>
          <a:p>
            <a:r>
              <a:rPr lang="zh-CN" altLang="zh-CN" sz="4000" dirty="0" smtClean="0"/>
              <a:t>第二节  呼叫中心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zh-CN" sz="2800" b="1" dirty="0" smtClean="0"/>
              <a:t>四、利用呼叫中心与客户进行远距离的沟通</a:t>
            </a:r>
            <a:endParaRPr lang="zh-CN" altLang="zh-CN" sz="2800" dirty="0" smtClean="0"/>
          </a:p>
          <a:p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323528" y="2868339"/>
            <a:ext cx="8169275" cy="1928813"/>
            <a:chOff x="323528" y="3068960"/>
            <a:chExt cx="8169275" cy="1928813"/>
          </a:xfrm>
        </p:grpSpPr>
        <p:sp>
          <p:nvSpPr>
            <p:cNvPr id="4" name="AutoShape 4"/>
            <p:cNvSpPr>
              <a:spLocks noChangeArrowheads="1"/>
            </p:cNvSpPr>
            <p:nvPr/>
          </p:nvSpPr>
          <p:spPr bwMode="gray">
            <a:xfrm>
              <a:off x="823590" y="3068960"/>
              <a:ext cx="1668463" cy="1597025"/>
            </a:xfrm>
            <a:prstGeom prst="diamond">
              <a:avLst/>
            </a:prstGeom>
            <a:solidFill>
              <a:srgbClr val="72CC4E"/>
            </a:solidFill>
            <a:ln w="9525">
              <a:miter lim="800000"/>
              <a:headEnd/>
              <a:tailEnd/>
            </a:ln>
            <a:scene3d>
              <a:camera prst="legacyPerspectiveBottom">
                <a:rot lat="20999986" lon="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rgbClr val="72CC4E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gray">
            <a:xfrm>
              <a:off x="2895278" y="3068960"/>
              <a:ext cx="1668462" cy="1597025"/>
            </a:xfrm>
            <a:prstGeom prst="diamond">
              <a:avLst/>
            </a:prstGeom>
            <a:solidFill>
              <a:srgbClr val="E0AD2E"/>
            </a:solidFill>
            <a:ln w="9525">
              <a:miter lim="800000"/>
              <a:headEnd/>
              <a:tailEnd/>
            </a:ln>
            <a:scene3d>
              <a:camera prst="legacyPerspectiveBottom">
                <a:rot lat="20999986" lon="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rgbClr val="E0AD2E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gray">
            <a:xfrm>
              <a:off x="4895528" y="3068960"/>
              <a:ext cx="1668462" cy="1597025"/>
            </a:xfrm>
            <a:prstGeom prst="diamond">
              <a:avLst/>
            </a:prstGeom>
            <a:solidFill>
              <a:srgbClr val="72CC4E"/>
            </a:solidFill>
            <a:ln w="9525">
              <a:miter lim="800000"/>
              <a:headEnd/>
              <a:tailEnd/>
            </a:ln>
            <a:scene3d>
              <a:camera prst="legacyPerspectiveBottom">
                <a:rot lat="20999986" lon="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rgbClr val="72CC4E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gray">
            <a:xfrm>
              <a:off x="6824340" y="3068960"/>
              <a:ext cx="1668463" cy="1597025"/>
            </a:xfrm>
            <a:prstGeom prst="diamond">
              <a:avLst/>
            </a:prstGeom>
            <a:solidFill>
              <a:srgbClr val="E0AD2E"/>
            </a:solidFill>
            <a:ln w="9525">
              <a:miter lim="800000"/>
              <a:headEnd/>
              <a:tailEnd/>
            </a:ln>
            <a:scene3d>
              <a:camera prst="legacyPerspectiveBottom">
                <a:rot lat="20999986" lon="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rgbClr val="E0AD2E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7038653" y="3501008"/>
              <a:ext cx="1214437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2" algn="ctr">
                <a:spcBef>
                  <a:spcPct val="20000"/>
                </a:spcBef>
              </a:pPr>
              <a:r>
                <a:rPr lang="en-US" altLang="zh-CN" sz="2000" b="1" dirty="0" smtClean="0"/>
                <a:t>Internet</a:t>
              </a:r>
              <a:r>
                <a:rPr lang="zh-CN" altLang="zh-CN" sz="2000" b="1" dirty="0"/>
                <a:t>电话方式</a:t>
              </a:r>
              <a:endParaRPr lang="zh-CN" altLang="en-US" sz="2400" b="1" dirty="0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827584" y="3676962"/>
              <a:ext cx="164306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2" algn="ctr">
                <a:spcBef>
                  <a:spcPct val="20000"/>
                </a:spcBef>
              </a:pPr>
              <a:r>
                <a:rPr lang="zh-CN" altLang="zh-CN" sz="2000" b="1" dirty="0"/>
                <a:t>电子邮件</a:t>
              </a:r>
              <a:endParaRPr lang="zh-CN" altLang="en-US" sz="1600" b="1" dirty="0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109590" y="3640460"/>
              <a:ext cx="122555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2" algn="ctr">
                <a:spcBef>
                  <a:spcPct val="20000"/>
                </a:spcBef>
              </a:pPr>
              <a:r>
                <a:rPr lang="zh-CN" altLang="zh-CN" sz="2000" b="1" dirty="0"/>
                <a:t>文字交流方式</a:t>
              </a:r>
              <a:endParaRPr lang="zh-CN" altLang="en-US" sz="1600" dirty="0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5094263" y="3493457"/>
              <a:ext cx="1277937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2" algn="ctr">
                <a:spcBef>
                  <a:spcPct val="20000"/>
                </a:spcBef>
              </a:pPr>
              <a:r>
                <a:rPr lang="zh-CN" altLang="zh-CN" sz="2000" b="1" dirty="0"/>
                <a:t>客户服务代表回复方式</a:t>
              </a:r>
              <a:endParaRPr lang="zh-CN" altLang="en-US" sz="1600" b="1" dirty="0"/>
            </a:p>
          </p:txBody>
        </p:sp>
        <p:cxnSp>
          <p:nvCxnSpPr>
            <p:cNvPr id="12" name="Line 12"/>
            <p:cNvCxnSpPr>
              <a:cxnSpLocks noChangeShapeType="1"/>
            </p:cNvCxnSpPr>
            <p:nvPr/>
          </p:nvCxnSpPr>
          <p:spPr bwMode="auto">
            <a:xfrm>
              <a:off x="323528" y="4783460"/>
              <a:ext cx="8072437" cy="1588"/>
            </a:xfrm>
            <a:prstGeom prst="line">
              <a:avLst/>
            </a:prstGeom>
            <a:noFill/>
            <a:ln w="38100">
              <a:solidFill>
                <a:srgbClr val="B1D3D5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</p:cxn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752403" y="3997648"/>
              <a:ext cx="0" cy="968375"/>
            </a:xfrm>
            <a:prstGeom prst="line">
              <a:avLst/>
            </a:prstGeom>
            <a:noFill/>
            <a:ln w="9525">
              <a:solidFill>
                <a:schemeClr val="tx2">
                  <a:lumMod val="50000"/>
                </a:schemeClr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6681465" y="3997648"/>
              <a:ext cx="0" cy="968375"/>
            </a:xfrm>
            <a:prstGeom prst="line">
              <a:avLst/>
            </a:prstGeom>
            <a:noFill/>
            <a:ln w="9525">
              <a:solidFill>
                <a:schemeClr val="tx2">
                  <a:lumMod val="50000"/>
                </a:schemeClr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cxnSp>
          <p:nvCxnSpPr>
            <p:cNvPr id="15" name="Line 15"/>
            <p:cNvCxnSpPr>
              <a:cxnSpLocks noChangeShapeType="1"/>
            </p:cNvCxnSpPr>
            <p:nvPr/>
          </p:nvCxnSpPr>
          <p:spPr bwMode="auto">
            <a:xfrm rot="5400000">
              <a:off x="110009" y="4496917"/>
              <a:ext cx="1000125" cy="1587"/>
            </a:xfrm>
            <a:prstGeom prst="line">
              <a:avLst/>
            </a:prstGeom>
            <a:noFill/>
            <a:ln w="38100">
              <a:solidFill>
                <a:srgbClr val="B1D3D5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</p:cxn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4752653" y="3997648"/>
              <a:ext cx="0" cy="968375"/>
            </a:xfrm>
            <a:prstGeom prst="line">
              <a:avLst/>
            </a:prstGeom>
            <a:noFill/>
            <a:ln w="9525">
              <a:solidFill>
                <a:schemeClr val="tx2">
                  <a:lumMod val="50000"/>
                </a:schemeClr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609600" y="1141437"/>
            <a:ext cx="7467600" cy="487363"/>
          </a:xfrm>
        </p:spPr>
        <p:txBody>
          <a:bodyPr/>
          <a:lstStyle/>
          <a:p>
            <a:r>
              <a:rPr lang="zh-CN" altLang="zh-CN" sz="4000" dirty="0" smtClean="0"/>
              <a:t>第二节  呼叫中心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07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cdb2004207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db2004207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2_cdb2004207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db2004207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3_cdb2004207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db2004207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/>
</a:theme>
</file>

<file path=ppt/theme/theme5.xml><?xml version="1.0" encoding="utf-8"?>
<a:theme xmlns:a="http://schemas.openxmlformats.org/drawingml/2006/main" name="4_cdb2004207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db2004207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/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第一章</Template>
  <TotalTime>129</TotalTime>
  <Words>1047</Words>
  <Application>Microsoft Office PowerPoint</Application>
  <PresentationFormat>全屏显示(4:3)</PresentationFormat>
  <Paragraphs>147</Paragraphs>
  <Slides>18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cdb2004207l</vt:lpstr>
      <vt:lpstr>1_cdb2004207l</vt:lpstr>
      <vt:lpstr>2_cdb2004207l</vt:lpstr>
      <vt:lpstr>3_cdb2004207l</vt:lpstr>
      <vt:lpstr>4_cdb2004207l</vt:lpstr>
      <vt:lpstr>第七章  客户关系管理平台 </vt:lpstr>
      <vt:lpstr>第七章  客户关系管理平台 </vt:lpstr>
      <vt:lpstr>第一节  CRM系统介绍 </vt:lpstr>
      <vt:lpstr>第一节  CRM系统介绍 </vt:lpstr>
      <vt:lpstr>第一节  CRM系统介绍 </vt:lpstr>
      <vt:lpstr>第二节  呼叫中心 </vt:lpstr>
      <vt:lpstr>第二节  呼叫中心 </vt:lpstr>
      <vt:lpstr>第二节  呼叫中心 </vt:lpstr>
      <vt:lpstr>第二节  呼叫中心 </vt:lpstr>
      <vt:lpstr>第二节  呼叫中心 </vt:lpstr>
      <vt:lpstr>第三节  现场管理 </vt:lpstr>
      <vt:lpstr>第三节  现场管理 </vt:lpstr>
      <vt:lpstr>第三节  现场管理 </vt:lpstr>
      <vt:lpstr>第四节  网络服务 </vt:lpstr>
      <vt:lpstr>第四节  网络服务 </vt:lpstr>
      <vt:lpstr>第四节  网络服务 </vt:lpstr>
      <vt:lpstr>第四节  网络服务 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第七章  客户关系管理平台 </dc:title>
  <dc:creator>SunPi</dc:creator>
  <cp:lastModifiedBy>USER</cp:lastModifiedBy>
  <cp:revision>39</cp:revision>
  <dcterms:created xsi:type="dcterms:W3CDTF">2011-07-19T05:12:55Z</dcterms:created>
  <dcterms:modified xsi:type="dcterms:W3CDTF">2013-02-17T02:33:30Z</dcterms:modified>
</cp:coreProperties>
</file>